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58" r:id="rId4"/>
    <p:sldId id="268" r:id="rId5"/>
    <p:sldId id="260" r:id="rId6"/>
    <p:sldId id="263" r:id="rId7"/>
    <p:sldId id="265" r:id="rId8"/>
    <p:sldId id="264" r:id="rId9"/>
    <p:sldId id="262" r:id="rId10"/>
    <p:sldId id="267" r:id="rId11"/>
    <p:sldId id="269" r:id="rId12"/>
    <p:sldId id="270" r:id="rId13"/>
    <p:sldId id="271" r:id="rId14"/>
    <p:sldId id="275" r:id="rId15"/>
    <p:sldId id="272" r:id="rId16"/>
    <p:sldId id="273" r:id="rId17"/>
    <p:sldId id="274" r:id="rId18"/>
    <p:sldId id="266" r:id="rId1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782223-3F54-416C-8777-EF952DC368B0}" v="534" dt="2024-03-11T13:21:31.791"/>
    <p1510:client id="{B31B8E2B-E542-408B-A352-1F21CB35E444}" v="68" dt="2024-03-11T19:56:12.905"/>
    <p1510:client id="{FD1765C0-0D59-4383-9014-8DE6A27AF7F9}" v="18" dt="2024-03-10T22:09:39.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3"/>
    <p:restoredTop sz="75557"/>
  </p:normalViewPr>
  <p:slideViewPr>
    <p:cSldViewPr snapToGrid="0">
      <p:cViewPr varScale="1">
        <p:scale>
          <a:sx n="82" d="100"/>
          <a:sy n="82" d="100"/>
        </p:scale>
        <p:origin x="1152"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B8FAB-73A2-DF42-AE3E-524DD2513310}" type="datetimeFigureOut">
              <a:rPr lang="nl-BE" smtClean="0"/>
              <a:t>12/03/2024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70941-196C-BD40-BA43-B41B928934CD}" type="slidenum">
              <a:rPr lang="nl-BE" smtClean="0"/>
              <a:t>‹nr.›</a:t>
            </a:fld>
            <a:endParaRPr lang="nl-BE"/>
          </a:p>
        </p:txBody>
      </p:sp>
    </p:spTree>
    <p:extLst>
      <p:ext uri="{BB962C8B-B14F-4D97-AF65-F5344CB8AC3E}">
        <p14:creationId xmlns:p14="http://schemas.microsoft.com/office/powerpoint/2010/main" val="4209765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joostdevree.nl/shtmls/tactiliteit.s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joostdevree.nl/shtmls/tactiliteit.s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br>
              <a:rPr lang="nl-BE" sz="1800">
                <a:solidFill>
                  <a:srgbClr val="000000"/>
                </a:solidFill>
                <a:effectLst/>
                <a:latin typeface="Calibri" panose="020F0502020204030204" pitchFamily="34" charset="0"/>
              </a:rPr>
            </a:br>
            <a:r>
              <a:rPr lang="nl-BE" sz="1800">
                <a:solidFill>
                  <a:srgbClr val="000000"/>
                </a:solidFill>
                <a:effectLst/>
                <a:latin typeface="Calibri" panose="020F0502020204030204" pitchFamily="34" charset="0"/>
              </a:rPr>
              <a:t>Intro (Thomas)</a:t>
            </a:r>
          </a:p>
          <a:p>
            <a:pPr algn="l">
              <a:buFont typeface="Arial" panose="020B0604020202020204" pitchFamily="34" charset="0"/>
              <a:buChar char="•"/>
            </a:pPr>
            <a:r>
              <a:rPr lang="nl-BE" sz="1800" b="0" i="0" u="none" strike="noStrike">
                <a:solidFill>
                  <a:srgbClr val="000000"/>
                </a:solidFill>
                <a:effectLst/>
                <a:latin typeface="Calibri" panose="020F0502020204030204" pitchFamily="34" charset="0"/>
              </a:rPr>
              <a:t>begin met de introductietekst van Andy uit De Gang 1</a:t>
            </a:r>
          </a:p>
          <a:p>
            <a:pPr algn="l">
              <a:buFont typeface="Arial" panose="020B0604020202020204" pitchFamily="34" charset="0"/>
              <a:buChar char="•"/>
            </a:pPr>
            <a:r>
              <a:rPr lang="nl-BE" sz="1800" b="0" i="0" u="none" strike="noStrike">
                <a:solidFill>
                  <a:srgbClr val="000000"/>
                </a:solidFill>
                <a:effectLst/>
                <a:latin typeface="Calibri" panose="020F0502020204030204" pitchFamily="34" charset="0"/>
              </a:rPr>
              <a:t>ik stel ons voor</a:t>
            </a:r>
          </a:p>
          <a:p>
            <a:pPr algn="l">
              <a:buFont typeface="Arial" panose="020B0604020202020204" pitchFamily="34" charset="0"/>
              <a:buChar char="•"/>
            </a:pPr>
            <a:r>
              <a:rPr lang="nl-BE" sz="1800" b="0" i="0" u="none" strike="noStrike">
                <a:solidFill>
                  <a:srgbClr val="000000"/>
                </a:solidFill>
                <a:effectLst/>
                <a:latin typeface="Calibri" panose="020F0502020204030204" pitchFamily="34" charset="0"/>
              </a:rPr>
              <a:t>ik vraag de aanwezigen kort te vertellen wie ze zijn, waar ze werken, en waarom ze naar ons komen luisteren</a:t>
            </a:r>
          </a:p>
          <a:p>
            <a:pPr algn="l">
              <a:buFont typeface="Arial" panose="020B0604020202020204" pitchFamily="34" charset="0"/>
              <a:buChar char="•"/>
            </a:pPr>
            <a:r>
              <a:rPr lang="nl-BE" sz="1800" b="0" i="0" u="none" strike="noStrike">
                <a:solidFill>
                  <a:srgbClr val="000000"/>
                </a:solidFill>
                <a:effectLst/>
                <a:latin typeface="Calibri" panose="020F0502020204030204" pitchFamily="34" charset="0"/>
              </a:rPr>
              <a:t>boodschap dat ze ten allen tijden vragen mogen stellen</a:t>
            </a:r>
          </a:p>
        </p:txBody>
      </p:sp>
      <p:sp>
        <p:nvSpPr>
          <p:cNvPr id="4" name="Tijdelijke aanduiding voor dianummer 3"/>
          <p:cNvSpPr>
            <a:spLocks noGrp="1"/>
          </p:cNvSpPr>
          <p:nvPr>
            <p:ph type="sldNum" sz="quarter" idx="5"/>
          </p:nvPr>
        </p:nvSpPr>
        <p:spPr/>
        <p:txBody>
          <a:bodyPr/>
          <a:lstStyle/>
          <a:p>
            <a:fld id="{23570941-196C-BD40-BA43-B41B928934CD}" type="slidenum">
              <a:rPr lang="nl-BE" smtClean="0"/>
              <a:t>2</a:t>
            </a:fld>
            <a:endParaRPr lang="nl-BE"/>
          </a:p>
        </p:txBody>
      </p:sp>
    </p:spTree>
    <p:extLst>
      <p:ext uri="{BB962C8B-B14F-4D97-AF65-F5344CB8AC3E}">
        <p14:creationId xmlns:p14="http://schemas.microsoft.com/office/powerpoint/2010/main" val="2037401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Sans-Serif"/>
              <a:buChar char="•"/>
            </a:pPr>
            <a:r>
              <a:rPr lang="nl-BE" dirty="0"/>
              <a:t>Vervolg en huidige werking (Thomas en Jana)</a:t>
            </a:r>
            <a:endParaRPr lang="en-US" dirty="0"/>
          </a:p>
          <a:p>
            <a:pPr marL="742950" lvl="1" indent="-285750">
              <a:buFont typeface="Arial,Sans-Serif"/>
              <a:buChar char="•"/>
            </a:pPr>
            <a:r>
              <a:rPr lang="nl-BE" dirty="0"/>
              <a:t>Meerwaarde van de vaste werkvorm</a:t>
            </a:r>
            <a:endParaRPr lang="en-US" dirty="0"/>
          </a:p>
          <a:p>
            <a:pPr marL="742950" lvl="1" indent="-285750">
              <a:buFont typeface="Arial,Sans-Serif"/>
              <a:buChar char="•"/>
            </a:pPr>
            <a:r>
              <a:rPr lang="nl-BE" dirty="0"/>
              <a:t>4 kranten per jaar, 3 samenkomsten per krant</a:t>
            </a:r>
            <a:endParaRPr lang="en-US" dirty="0"/>
          </a:p>
          <a:p>
            <a:pPr marL="742950" lvl="1" indent="-285750">
              <a:buFont typeface="Arial,Sans-Serif"/>
              <a:buChar char="•"/>
            </a:pPr>
            <a:r>
              <a:rPr lang="nl-BE" dirty="0"/>
              <a:t>Vaste rubrieken</a:t>
            </a:r>
            <a:endParaRPr lang="en-US" dirty="0"/>
          </a:p>
          <a:p>
            <a:pPr marL="742950" lvl="1" indent="-285750">
              <a:buFont typeface="Arial,Sans-Serif"/>
              <a:buChar char="•"/>
            </a:pPr>
            <a:r>
              <a:rPr lang="nl-BE" dirty="0"/>
              <a:t>Participatieve karakter van de redactie</a:t>
            </a:r>
            <a:endParaRPr lang="en-US" dirty="0"/>
          </a:p>
          <a:p>
            <a:pPr marL="742950" lvl="1" indent="-285750">
              <a:buFont typeface="Arial,Sans-Serif"/>
              <a:buChar char="•"/>
            </a:pPr>
            <a:r>
              <a:rPr lang="nl-BE" dirty="0"/>
              <a:t>De krant als groepswerk</a:t>
            </a:r>
            <a:endParaRPr lang="en-US" dirty="0"/>
          </a:p>
          <a:p>
            <a:pPr marL="742950" lvl="1" indent="-285750">
              <a:buFont typeface="Arial,Sans-Serif"/>
              <a:buChar char="•"/>
            </a:pPr>
            <a:r>
              <a:rPr lang="nl-BE" dirty="0"/>
              <a:t>Onze rol als begeleider</a:t>
            </a:r>
            <a:endParaRPr lang="en-US" dirty="0"/>
          </a:p>
          <a:p>
            <a:pPr marL="742950" lvl="1" indent="-285750">
              <a:buFont typeface="Arial,Sans-Serif"/>
              <a:buChar char="•"/>
            </a:pPr>
            <a:r>
              <a:rPr lang="nl-BE" dirty="0"/>
              <a:t>Context van een arresthuis</a:t>
            </a:r>
            <a:endParaRPr lang="en-US" dirty="0"/>
          </a:p>
          <a:p>
            <a:pPr marL="742950" lvl="1" indent="-285750">
              <a:buFont typeface="Arial,Sans-Serif"/>
              <a:buChar char="•"/>
            </a:pPr>
            <a:r>
              <a:rPr lang="nl-BE" dirty="0"/>
              <a:t>....</a:t>
            </a:r>
            <a:endParaRPr lang="en-US" dirty="0"/>
          </a:p>
          <a:p>
            <a:endParaRPr lang="nl-BE" dirty="0"/>
          </a:p>
          <a:p>
            <a:endParaRPr lang="en-US" dirty="0">
              <a:latin typeface="Calibri"/>
              <a:cs typeface="Calibri"/>
            </a:endParaRPr>
          </a:p>
        </p:txBody>
      </p:sp>
      <p:sp>
        <p:nvSpPr>
          <p:cNvPr id="4" name="Tijdelijke aanduiding voor dianummer 3"/>
          <p:cNvSpPr>
            <a:spLocks noGrp="1"/>
          </p:cNvSpPr>
          <p:nvPr>
            <p:ph type="sldNum" sz="quarter" idx="5"/>
          </p:nvPr>
        </p:nvSpPr>
        <p:spPr/>
        <p:txBody>
          <a:bodyPr/>
          <a:lstStyle/>
          <a:p>
            <a:fld id="{23570941-196C-BD40-BA43-B41B928934CD}" type="slidenum">
              <a:rPr lang="nl-BE" smtClean="0"/>
              <a:t>15</a:t>
            </a:fld>
            <a:endParaRPr lang="nl-BE"/>
          </a:p>
        </p:txBody>
      </p:sp>
    </p:spTree>
    <p:extLst>
      <p:ext uri="{BB962C8B-B14F-4D97-AF65-F5344CB8AC3E}">
        <p14:creationId xmlns:p14="http://schemas.microsoft.com/office/powerpoint/2010/main" val="2942434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endParaRPr lang="nl-BE" dirty="0">
              <a:latin typeface="Calibri"/>
              <a:cs typeface="Calibri"/>
            </a:endParaRPr>
          </a:p>
        </p:txBody>
      </p:sp>
      <p:sp>
        <p:nvSpPr>
          <p:cNvPr id="4" name="Tijdelijke aanduiding voor dianummer 3"/>
          <p:cNvSpPr>
            <a:spLocks noGrp="1"/>
          </p:cNvSpPr>
          <p:nvPr>
            <p:ph type="sldNum" sz="quarter" idx="5"/>
          </p:nvPr>
        </p:nvSpPr>
        <p:spPr/>
        <p:txBody>
          <a:bodyPr/>
          <a:lstStyle/>
          <a:p>
            <a:fld id="{23570941-196C-BD40-BA43-B41B928934CD}" type="slidenum">
              <a:rPr lang="nl-BE" smtClean="0"/>
              <a:t>18</a:t>
            </a:fld>
            <a:endParaRPr lang="nl-BE"/>
          </a:p>
        </p:txBody>
      </p:sp>
    </p:spTree>
    <p:extLst>
      <p:ext uri="{BB962C8B-B14F-4D97-AF65-F5344CB8AC3E}">
        <p14:creationId xmlns:p14="http://schemas.microsoft.com/office/powerpoint/2010/main" val="39106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BE" sz="1200" b="0" i="0" u="none" strike="noStrike">
                <a:solidFill>
                  <a:srgbClr val="000000"/>
                </a:solidFill>
                <a:effectLst/>
                <a:latin typeface="Calibri" panose="020F0502020204030204" pitchFamily="34" charset="0"/>
              </a:rPr>
              <a:t>Start en vroege geschiedenis van de krant (Jana)</a:t>
            </a:r>
          </a:p>
          <a:p>
            <a:pPr marL="742950" lvl="1" indent="-285750" algn="l">
              <a:buFont typeface="Arial" panose="020B0604020202020204" pitchFamily="34" charset="0"/>
              <a:buChar char="•"/>
            </a:pPr>
            <a:r>
              <a:rPr lang="nl-BE" sz="1200" b="0" i="0" u="none" strike="noStrike">
                <a:solidFill>
                  <a:srgbClr val="000000"/>
                </a:solidFill>
                <a:effectLst/>
                <a:latin typeface="Calibri" panose="020F0502020204030204" pitchFamily="34" charset="0"/>
              </a:rPr>
              <a:t>opstart idee krant</a:t>
            </a:r>
          </a:p>
          <a:p>
            <a:pPr marL="1143000" lvl="2" indent="-228600" algn="l">
              <a:buFont typeface="Arial" panose="020B0604020202020204" pitchFamily="34" charset="0"/>
              <a:buChar char="•"/>
            </a:pPr>
            <a:r>
              <a:rPr lang="nl-BE" sz="1200" b="0" i="0" u="none" strike="noStrike">
                <a:solidFill>
                  <a:srgbClr val="000000"/>
                </a:solidFill>
                <a:effectLst/>
                <a:latin typeface="Calibri" panose="020F0502020204030204" pitchFamily="34" charset="0"/>
              </a:rPr>
              <a:t>manier om gedetineerden te informeren</a:t>
            </a:r>
          </a:p>
          <a:p>
            <a:pPr marL="1143000" lvl="2" indent="-228600" algn="l">
              <a:buFont typeface="Arial" panose="020B0604020202020204" pitchFamily="34" charset="0"/>
              <a:buChar char="•"/>
            </a:pPr>
            <a:r>
              <a:rPr lang="nl-BE" sz="1200" b="0" i="0" u="none" strike="noStrike">
                <a:solidFill>
                  <a:srgbClr val="000000"/>
                </a:solidFill>
                <a:effectLst/>
                <a:latin typeface="Calibri" panose="020F0502020204030204" pitchFamily="34" charset="0"/>
              </a:rPr>
              <a:t>participatie als extra troef</a:t>
            </a:r>
          </a:p>
          <a:p>
            <a:pPr marL="1143000" lvl="2" indent="-228600" algn="l">
              <a:buFont typeface="Arial" panose="020B0604020202020204" pitchFamily="34" charset="0"/>
              <a:buChar char="•"/>
            </a:pPr>
            <a:r>
              <a:rPr lang="nl-BE" sz="1200" b="0" i="0" u="none" strike="noStrike">
                <a:solidFill>
                  <a:srgbClr val="000000"/>
                </a:solidFill>
                <a:effectLst/>
                <a:latin typeface="Calibri" panose="020F0502020204030204" pitchFamily="34" charset="0"/>
              </a:rPr>
              <a:t>medewerking van directie, PBA, bibwerkers, HDV</a:t>
            </a:r>
          </a:p>
          <a:p>
            <a:pPr marL="742950" lvl="1" indent="-285750" algn="l">
              <a:buFont typeface="Arial" panose="020B0604020202020204" pitchFamily="34" charset="0"/>
              <a:buChar char="•"/>
            </a:pPr>
            <a:r>
              <a:rPr lang="nl-BE" sz="1200" b="0" i="0" u="none" strike="noStrike">
                <a:solidFill>
                  <a:srgbClr val="000000"/>
                </a:solidFill>
                <a:effectLst/>
                <a:latin typeface="Calibri" panose="020F0502020204030204" pitchFamily="34" charset="0"/>
              </a:rPr>
              <a:t>Eerste editie 't Cachotje: mei-juni 2022</a:t>
            </a:r>
          </a:p>
          <a:p>
            <a:pPr marL="742950" lvl="1" indent="-285750" algn="l">
              <a:buFont typeface="Arial" panose="020B0604020202020204" pitchFamily="34" charset="0"/>
              <a:buChar char="•"/>
            </a:pPr>
            <a:r>
              <a:rPr lang="nl-BE" sz="1200" b="0" i="0" u="none" strike="noStrike">
                <a:solidFill>
                  <a:srgbClr val="000000"/>
                </a:solidFill>
                <a:effectLst/>
                <a:latin typeface="Calibri" panose="020F0502020204030204" pitchFamily="34" charset="0"/>
              </a:rPr>
              <a:t>Sindsdien driemaandelijks --&gt; 6 edities</a:t>
            </a:r>
          </a:p>
          <a:p>
            <a:endParaRPr lang="nl-BE"/>
          </a:p>
        </p:txBody>
      </p:sp>
      <p:sp>
        <p:nvSpPr>
          <p:cNvPr id="4" name="Tijdelijke aanduiding voor dianummer 3"/>
          <p:cNvSpPr>
            <a:spLocks noGrp="1"/>
          </p:cNvSpPr>
          <p:nvPr>
            <p:ph type="sldNum" sz="quarter" idx="5"/>
          </p:nvPr>
        </p:nvSpPr>
        <p:spPr/>
        <p:txBody>
          <a:bodyPr/>
          <a:lstStyle/>
          <a:p>
            <a:fld id="{23570941-196C-BD40-BA43-B41B928934CD}" type="slidenum">
              <a:rPr lang="nl-BE" smtClean="0"/>
              <a:t>3</a:t>
            </a:fld>
            <a:endParaRPr lang="nl-BE"/>
          </a:p>
        </p:txBody>
      </p:sp>
    </p:spTree>
    <p:extLst>
      <p:ext uri="{BB962C8B-B14F-4D97-AF65-F5344CB8AC3E}">
        <p14:creationId xmlns:p14="http://schemas.microsoft.com/office/powerpoint/2010/main" val="1840255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BE" sz="1200" b="0" i="0" u="none" strike="noStrike">
                <a:solidFill>
                  <a:srgbClr val="000000"/>
                </a:solidFill>
                <a:effectLst/>
                <a:latin typeface="Calibri" panose="020F0502020204030204" pitchFamily="34" charset="0"/>
              </a:rPr>
              <a:t>Start en vroege geschiedenis van de krant (Jana)</a:t>
            </a:r>
          </a:p>
          <a:p>
            <a:pPr marL="742950" lvl="1" indent="-285750" algn="l">
              <a:buFont typeface="Arial" panose="020B0604020202020204" pitchFamily="34" charset="0"/>
              <a:buChar char="•"/>
            </a:pPr>
            <a:r>
              <a:rPr lang="nl-BE" sz="1200" b="0" i="0" u="none" strike="noStrike">
                <a:solidFill>
                  <a:srgbClr val="000000"/>
                </a:solidFill>
                <a:effectLst/>
                <a:latin typeface="Calibri" panose="020F0502020204030204" pitchFamily="34" charset="0"/>
              </a:rPr>
              <a:t>opstart idee krant</a:t>
            </a:r>
          </a:p>
          <a:p>
            <a:pPr marL="1143000" lvl="2" indent="-228600" algn="l">
              <a:buFont typeface="Arial" panose="020B0604020202020204" pitchFamily="34" charset="0"/>
              <a:buChar char="•"/>
            </a:pPr>
            <a:r>
              <a:rPr lang="nl-BE" sz="1200" b="0" i="0" u="none" strike="noStrike">
                <a:solidFill>
                  <a:srgbClr val="000000"/>
                </a:solidFill>
                <a:effectLst/>
                <a:latin typeface="Calibri" panose="020F0502020204030204" pitchFamily="34" charset="0"/>
              </a:rPr>
              <a:t>manier om gedetineerden te informeren</a:t>
            </a:r>
          </a:p>
          <a:p>
            <a:pPr marL="1143000" lvl="2" indent="-228600" algn="l">
              <a:buFont typeface="Arial" panose="020B0604020202020204" pitchFamily="34" charset="0"/>
              <a:buChar char="•"/>
            </a:pPr>
            <a:r>
              <a:rPr lang="nl-BE" sz="1200" b="0" i="0" u="none" strike="noStrike">
                <a:solidFill>
                  <a:srgbClr val="000000"/>
                </a:solidFill>
                <a:effectLst/>
                <a:latin typeface="Calibri" panose="020F0502020204030204" pitchFamily="34" charset="0"/>
              </a:rPr>
              <a:t>participatie als extra troef</a:t>
            </a:r>
          </a:p>
          <a:p>
            <a:pPr marL="1143000" lvl="2" indent="-228600" algn="l">
              <a:buFont typeface="Arial" panose="020B0604020202020204" pitchFamily="34" charset="0"/>
              <a:buChar char="•"/>
            </a:pPr>
            <a:r>
              <a:rPr lang="nl-BE" sz="1200" b="0" i="0" u="none" strike="noStrike">
                <a:solidFill>
                  <a:srgbClr val="000000"/>
                </a:solidFill>
                <a:effectLst/>
                <a:latin typeface="Calibri" panose="020F0502020204030204" pitchFamily="34" charset="0"/>
              </a:rPr>
              <a:t>medewerking van directie, PBA, bibwerkers, HDV</a:t>
            </a:r>
          </a:p>
          <a:p>
            <a:pPr marL="742950" lvl="1" indent="-285750" algn="l">
              <a:buFont typeface="Arial" panose="020B0604020202020204" pitchFamily="34" charset="0"/>
              <a:buChar char="•"/>
            </a:pPr>
            <a:r>
              <a:rPr lang="nl-BE" sz="1200" b="0" i="0" u="none" strike="noStrike">
                <a:solidFill>
                  <a:srgbClr val="000000"/>
                </a:solidFill>
                <a:effectLst/>
                <a:latin typeface="Calibri" panose="020F0502020204030204" pitchFamily="34" charset="0"/>
              </a:rPr>
              <a:t>Eerste editie 't Cachotje: mei-juni 2022</a:t>
            </a:r>
          </a:p>
          <a:p>
            <a:pPr marL="742950" lvl="1" indent="-285750" algn="l">
              <a:buFont typeface="Arial" panose="020B0604020202020204" pitchFamily="34" charset="0"/>
              <a:buChar char="•"/>
            </a:pPr>
            <a:r>
              <a:rPr lang="nl-BE" sz="1200" b="0" i="0" u="none" strike="noStrike">
                <a:solidFill>
                  <a:srgbClr val="000000"/>
                </a:solidFill>
                <a:effectLst/>
                <a:latin typeface="Calibri" panose="020F0502020204030204" pitchFamily="34" charset="0"/>
              </a:rPr>
              <a:t>Sindsdien driemaandelijks --&gt; 6 edities</a:t>
            </a:r>
          </a:p>
          <a:p>
            <a:endParaRPr lang="nl-BE"/>
          </a:p>
        </p:txBody>
      </p:sp>
      <p:sp>
        <p:nvSpPr>
          <p:cNvPr id="4" name="Tijdelijke aanduiding voor dianummer 3"/>
          <p:cNvSpPr>
            <a:spLocks noGrp="1"/>
          </p:cNvSpPr>
          <p:nvPr>
            <p:ph type="sldNum" sz="quarter" idx="5"/>
          </p:nvPr>
        </p:nvSpPr>
        <p:spPr/>
        <p:txBody>
          <a:bodyPr/>
          <a:lstStyle/>
          <a:p>
            <a:fld id="{23570941-196C-BD40-BA43-B41B928934CD}" type="slidenum">
              <a:rPr lang="nl-BE" smtClean="0"/>
              <a:t>4</a:t>
            </a:fld>
            <a:endParaRPr lang="nl-BE"/>
          </a:p>
        </p:txBody>
      </p:sp>
    </p:spTree>
    <p:extLst>
      <p:ext uri="{BB962C8B-B14F-4D97-AF65-F5344CB8AC3E}">
        <p14:creationId xmlns:p14="http://schemas.microsoft.com/office/powerpoint/2010/main" val="320307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BE"/>
              <a:t>(Stijn)</a:t>
            </a:r>
            <a:br>
              <a:rPr lang="nl-BE">
                <a:cs typeface="+mn-lt"/>
              </a:rPr>
            </a:br>
            <a:r>
              <a:rPr lang="nl-BE"/>
              <a:t>- Wijkkrantjes 2021</a:t>
            </a:r>
            <a:br>
              <a:rPr lang="nl-BE">
                <a:cs typeface="+mn-lt"/>
              </a:rPr>
            </a:br>
            <a:r>
              <a:rPr lang="nl-BE"/>
              <a:t>- Verbindend Karakter</a:t>
            </a:r>
            <a:br>
              <a:rPr lang="nl-BE">
                <a:cs typeface="+mn-lt"/>
              </a:rPr>
            </a:br>
            <a:r>
              <a:rPr lang="nl-BE"/>
              <a:t>- Het ontstaan van de vonk</a:t>
            </a:r>
            <a:br>
              <a:rPr lang="nl-BE">
                <a:cs typeface="+mn-lt"/>
              </a:rPr>
            </a:br>
            <a:br>
              <a:rPr lang="nl-BE">
                <a:cs typeface="+mn-lt"/>
              </a:rPr>
            </a:br>
            <a:r>
              <a:rPr lang="nl-BE"/>
              <a:t>- Tijdens de eerste workshop ontdekte ik nog meer waardevolle verbinding</a:t>
            </a:r>
            <a:br>
              <a:rPr lang="nl-BE">
                <a:cs typeface="+mn-lt"/>
              </a:rPr>
            </a:br>
            <a:r>
              <a:rPr lang="nl-BE"/>
              <a:t>- Tactiliteit zorgt voor andere omgangsvorm en manier van denken</a:t>
            </a:r>
            <a:endParaRPr lang="nl-BE" b="0" i="0" u="none" strike="noStrike">
              <a:solidFill>
                <a:srgbClr val="C58AF9"/>
              </a:solidFill>
              <a:effectLst/>
              <a:latin typeface="arial" panose="020B0604020202020204" pitchFamily="34" charset="0"/>
              <a:hlinkClick r:id="rId3"/>
            </a:endParaRPr>
          </a:p>
          <a:p>
            <a:endParaRPr lang="nl-BE"/>
          </a:p>
          <a:p>
            <a:br>
              <a:rPr lang="nl-BE"/>
            </a:br>
            <a:endParaRPr lang="nl-BE"/>
          </a:p>
        </p:txBody>
      </p:sp>
      <p:sp>
        <p:nvSpPr>
          <p:cNvPr id="4" name="Tijdelijke aanduiding voor dianummer 3"/>
          <p:cNvSpPr>
            <a:spLocks noGrp="1"/>
          </p:cNvSpPr>
          <p:nvPr>
            <p:ph type="sldNum" sz="quarter" idx="5"/>
          </p:nvPr>
        </p:nvSpPr>
        <p:spPr/>
        <p:txBody>
          <a:bodyPr/>
          <a:lstStyle/>
          <a:p>
            <a:fld id="{23570941-196C-BD40-BA43-B41B928934CD}" type="slidenum">
              <a:rPr lang="nl-BE" smtClean="0"/>
              <a:t>5</a:t>
            </a:fld>
            <a:endParaRPr lang="nl-BE"/>
          </a:p>
        </p:txBody>
      </p:sp>
    </p:spTree>
    <p:extLst>
      <p:ext uri="{BB962C8B-B14F-4D97-AF65-F5344CB8AC3E}">
        <p14:creationId xmlns:p14="http://schemas.microsoft.com/office/powerpoint/2010/main" val="23710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(Stijn)</a:t>
            </a:r>
            <a:endParaRPr lang="nl-NL" dirty="0"/>
          </a:p>
          <a:p>
            <a:r>
              <a:rPr lang="nl-BE" dirty="0"/>
              <a:t>Proces Workshop 01:</a:t>
            </a:r>
            <a:br>
              <a:rPr lang="nl-BE" dirty="0">
                <a:cs typeface="+mn-lt"/>
              </a:rPr>
            </a:br>
            <a:r>
              <a:rPr lang="nl-BE" dirty="0"/>
              <a:t>Redactieraad: wat komt waar + huiswerk -&gt; omzetten van ingestuurde teksten in stroken</a:t>
            </a:r>
            <a:endParaRPr lang="nl-NL" dirty="0"/>
          </a:p>
        </p:txBody>
      </p:sp>
      <p:sp>
        <p:nvSpPr>
          <p:cNvPr id="4" name="Tijdelijke aanduiding voor dianummer 3"/>
          <p:cNvSpPr>
            <a:spLocks noGrp="1"/>
          </p:cNvSpPr>
          <p:nvPr>
            <p:ph type="sldNum" sz="quarter" idx="5"/>
          </p:nvPr>
        </p:nvSpPr>
        <p:spPr/>
        <p:txBody>
          <a:bodyPr/>
          <a:lstStyle/>
          <a:p>
            <a:fld id="{23570941-196C-BD40-BA43-B41B928934CD}" type="slidenum">
              <a:rPr lang="nl-BE" smtClean="0"/>
              <a:t>6</a:t>
            </a:fld>
            <a:endParaRPr lang="nl-BE"/>
          </a:p>
        </p:txBody>
      </p:sp>
    </p:spTree>
    <p:extLst>
      <p:ext uri="{BB962C8B-B14F-4D97-AF65-F5344CB8AC3E}">
        <p14:creationId xmlns:p14="http://schemas.microsoft.com/office/powerpoint/2010/main" val="1927892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(Stijn)</a:t>
            </a:r>
            <a:br>
              <a:rPr lang="en-US">
                <a:cs typeface="+mn-lt"/>
              </a:rPr>
            </a:br>
            <a:r>
              <a:rPr lang="nl-BE"/>
              <a:t>Proces </a:t>
            </a:r>
            <a:r>
              <a:rPr lang="nl-BE" err="1"/>
              <a:t>Worksop</a:t>
            </a:r>
            <a:r>
              <a:rPr lang="nl-BE"/>
              <a:t> 01:</a:t>
            </a:r>
            <a:br>
              <a:rPr lang="nl-BE">
                <a:cs typeface="+mn-lt"/>
              </a:rPr>
            </a:br>
            <a:r>
              <a:rPr lang="nl-BE"/>
              <a:t>Redactieraad: wat komt waar + huiswerk -&gt; omzetten van ingestuurde teksten in stroken</a:t>
            </a:r>
            <a:endParaRPr lang="nl-NL"/>
          </a:p>
        </p:txBody>
      </p:sp>
      <p:sp>
        <p:nvSpPr>
          <p:cNvPr id="4" name="Tijdelijke aanduiding voor dianummer 3"/>
          <p:cNvSpPr>
            <a:spLocks noGrp="1"/>
          </p:cNvSpPr>
          <p:nvPr>
            <p:ph type="sldNum" sz="quarter" idx="5"/>
          </p:nvPr>
        </p:nvSpPr>
        <p:spPr/>
        <p:txBody>
          <a:bodyPr/>
          <a:lstStyle/>
          <a:p>
            <a:fld id="{23570941-196C-BD40-BA43-B41B928934CD}" type="slidenum">
              <a:rPr lang="nl-BE" smtClean="0"/>
              <a:t>7</a:t>
            </a:fld>
            <a:endParaRPr lang="nl-BE"/>
          </a:p>
        </p:txBody>
      </p:sp>
    </p:spTree>
    <p:extLst>
      <p:ext uri="{BB962C8B-B14F-4D97-AF65-F5344CB8AC3E}">
        <p14:creationId xmlns:p14="http://schemas.microsoft.com/office/powerpoint/2010/main" val="2704491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BE"/>
              <a:t>(Stijn)</a:t>
            </a:r>
            <a:br>
              <a:rPr lang="nl-BE">
                <a:cs typeface="+mn-lt"/>
              </a:rPr>
            </a:br>
            <a:r>
              <a:rPr lang="nl-BE"/>
              <a:t>Proces Workshop 02:</a:t>
            </a:r>
            <a:br>
              <a:rPr lang="nl-BE">
                <a:cs typeface="+mn-lt"/>
              </a:rPr>
            </a:br>
            <a:r>
              <a:rPr lang="nl-BE"/>
              <a:t>Knutselworkshop, samenbrengen van woord en beeld</a:t>
            </a:r>
            <a:br>
              <a:rPr lang="nl-BE">
                <a:cs typeface="+mn-lt"/>
              </a:rPr>
            </a:b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 Tijdens deze knutselworkshop ontdekte ik nog meer waardevolle verbinding</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 Tactiliteit zorgt voor andere omgangsvorm en manier van denken</a:t>
            </a:r>
            <a:endParaRPr lang="nl-BE" b="0" i="0" u="none" strike="noStrike">
              <a:solidFill>
                <a:srgbClr val="C58AF9"/>
              </a:solidFill>
              <a:effectLst/>
              <a:latin typeface="arial" panose="020B0604020202020204" pitchFamily="34" charset="0"/>
              <a:hlinkClick r:id="rId3"/>
            </a:endParaRPr>
          </a:p>
          <a:p>
            <a:endParaRPr lang="nl-BE"/>
          </a:p>
        </p:txBody>
      </p:sp>
      <p:sp>
        <p:nvSpPr>
          <p:cNvPr id="4" name="Tijdelijke aanduiding voor dianummer 3"/>
          <p:cNvSpPr>
            <a:spLocks noGrp="1"/>
          </p:cNvSpPr>
          <p:nvPr>
            <p:ph type="sldNum" sz="quarter" idx="5"/>
          </p:nvPr>
        </p:nvSpPr>
        <p:spPr/>
        <p:txBody>
          <a:bodyPr/>
          <a:lstStyle/>
          <a:p>
            <a:fld id="{23570941-196C-BD40-BA43-B41B928934CD}" type="slidenum">
              <a:rPr lang="nl-BE" smtClean="0"/>
              <a:t>8</a:t>
            </a:fld>
            <a:endParaRPr lang="nl-BE"/>
          </a:p>
        </p:txBody>
      </p:sp>
    </p:spTree>
    <p:extLst>
      <p:ext uri="{BB962C8B-B14F-4D97-AF65-F5344CB8AC3E}">
        <p14:creationId xmlns:p14="http://schemas.microsoft.com/office/powerpoint/2010/main" val="4175167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Proces: Foto’s nemen van de krant en drukken.</a:t>
            </a:r>
            <a:br>
              <a:rPr lang="nl-BE"/>
            </a:br>
            <a:endParaRPr lang="nl-BE"/>
          </a:p>
        </p:txBody>
      </p:sp>
      <p:sp>
        <p:nvSpPr>
          <p:cNvPr id="4" name="Tijdelijke aanduiding voor dianummer 3"/>
          <p:cNvSpPr>
            <a:spLocks noGrp="1"/>
          </p:cNvSpPr>
          <p:nvPr>
            <p:ph type="sldNum" sz="quarter" idx="5"/>
          </p:nvPr>
        </p:nvSpPr>
        <p:spPr/>
        <p:txBody>
          <a:bodyPr/>
          <a:lstStyle/>
          <a:p>
            <a:fld id="{23570941-196C-BD40-BA43-B41B928934CD}" type="slidenum">
              <a:rPr lang="nl-BE" smtClean="0"/>
              <a:t>9</a:t>
            </a:fld>
            <a:endParaRPr lang="nl-BE"/>
          </a:p>
        </p:txBody>
      </p:sp>
    </p:spTree>
    <p:extLst>
      <p:ext uri="{BB962C8B-B14F-4D97-AF65-F5344CB8AC3E}">
        <p14:creationId xmlns:p14="http://schemas.microsoft.com/office/powerpoint/2010/main" val="2346661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(Stijn)</a:t>
            </a:r>
            <a:br>
              <a:rPr lang="nl-BE">
                <a:cs typeface="+mn-lt"/>
              </a:rPr>
            </a:br>
            <a:r>
              <a:rPr lang="nl-BE"/>
              <a:t>Proces: Foto’s nemen van de krant -&gt; drukken.</a:t>
            </a:r>
            <a:br>
              <a:rPr lang="nl-BE">
                <a:cs typeface="+mn-lt"/>
              </a:rPr>
            </a:br>
            <a:endParaRPr lang="en-US"/>
          </a:p>
          <a:p>
            <a:endParaRPr lang="en-US">
              <a:latin typeface="Calibri"/>
              <a:cs typeface="Calibri"/>
            </a:endParaRPr>
          </a:p>
        </p:txBody>
      </p:sp>
      <p:sp>
        <p:nvSpPr>
          <p:cNvPr id="4" name="Tijdelijke aanduiding voor dianummer 3"/>
          <p:cNvSpPr>
            <a:spLocks noGrp="1"/>
          </p:cNvSpPr>
          <p:nvPr>
            <p:ph type="sldNum" sz="quarter" idx="5"/>
          </p:nvPr>
        </p:nvSpPr>
        <p:spPr/>
        <p:txBody>
          <a:bodyPr/>
          <a:lstStyle/>
          <a:p>
            <a:fld id="{23570941-196C-BD40-BA43-B41B928934CD}" type="slidenum">
              <a:rPr lang="nl-BE" smtClean="0"/>
              <a:t>10</a:t>
            </a:fld>
            <a:endParaRPr lang="nl-BE"/>
          </a:p>
        </p:txBody>
      </p:sp>
    </p:spTree>
    <p:extLst>
      <p:ext uri="{BB962C8B-B14F-4D97-AF65-F5344CB8AC3E}">
        <p14:creationId xmlns:p14="http://schemas.microsoft.com/office/powerpoint/2010/main" val="2176259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89141A-89F6-8365-9194-42EDCAEAF3D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61D6A53D-64CE-50C5-944B-40970F606F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E87B7EFB-56B4-FEFD-9486-2A3538E49EFE}"/>
              </a:ext>
            </a:extLst>
          </p:cNvPr>
          <p:cNvSpPr>
            <a:spLocks noGrp="1"/>
          </p:cNvSpPr>
          <p:nvPr>
            <p:ph type="dt" sz="half" idx="10"/>
          </p:nvPr>
        </p:nvSpPr>
        <p:spPr/>
        <p:txBody>
          <a:bodyPr/>
          <a:lstStyle/>
          <a:p>
            <a:fld id="{1E231970-BE48-0742-A6AC-4B81512665D5}" type="datetimeFigureOut">
              <a:rPr lang="nl-BE" smtClean="0"/>
              <a:t>12/03/2024</a:t>
            </a:fld>
            <a:endParaRPr lang="nl-BE"/>
          </a:p>
        </p:txBody>
      </p:sp>
      <p:sp>
        <p:nvSpPr>
          <p:cNvPr id="5" name="Tijdelijke aanduiding voor voettekst 4">
            <a:extLst>
              <a:ext uri="{FF2B5EF4-FFF2-40B4-BE49-F238E27FC236}">
                <a16:creationId xmlns:a16="http://schemas.microsoft.com/office/drawing/2014/main" id="{DD9DBFD9-1F8A-ACB7-F045-D1623EC6DEC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0435D2C-D022-3121-0168-0EA95C4D41C4}"/>
              </a:ext>
            </a:extLst>
          </p:cNvPr>
          <p:cNvSpPr>
            <a:spLocks noGrp="1"/>
          </p:cNvSpPr>
          <p:nvPr>
            <p:ph type="sldNum" sz="quarter" idx="12"/>
          </p:nvPr>
        </p:nvSpPr>
        <p:spPr/>
        <p:txBody>
          <a:bodyPr/>
          <a:lstStyle/>
          <a:p>
            <a:fld id="{338C0315-4497-4A49-9137-C9ACC76736B8}" type="slidenum">
              <a:rPr lang="nl-BE" smtClean="0"/>
              <a:t>‹nr.›</a:t>
            </a:fld>
            <a:endParaRPr lang="nl-BE"/>
          </a:p>
        </p:txBody>
      </p:sp>
    </p:spTree>
    <p:extLst>
      <p:ext uri="{BB962C8B-B14F-4D97-AF65-F5344CB8AC3E}">
        <p14:creationId xmlns:p14="http://schemas.microsoft.com/office/powerpoint/2010/main" val="168252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85C3E-E669-EE4E-30F5-EA22D240CE8D}"/>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6BD3DE5-E4F7-88CF-48F4-E723E2A2934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2B1FA61-3A93-68D1-6130-EBB2121E8F19}"/>
              </a:ext>
            </a:extLst>
          </p:cNvPr>
          <p:cNvSpPr>
            <a:spLocks noGrp="1"/>
          </p:cNvSpPr>
          <p:nvPr>
            <p:ph type="dt" sz="half" idx="10"/>
          </p:nvPr>
        </p:nvSpPr>
        <p:spPr/>
        <p:txBody>
          <a:bodyPr/>
          <a:lstStyle/>
          <a:p>
            <a:fld id="{1E231970-BE48-0742-A6AC-4B81512665D5}" type="datetimeFigureOut">
              <a:rPr lang="nl-BE" smtClean="0"/>
              <a:t>12/03/2024</a:t>
            </a:fld>
            <a:endParaRPr lang="nl-BE"/>
          </a:p>
        </p:txBody>
      </p:sp>
      <p:sp>
        <p:nvSpPr>
          <p:cNvPr id="5" name="Tijdelijke aanduiding voor voettekst 4">
            <a:extLst>
              <a:ext uri="{FF2B5EF4-FFF2-40B4-BE49-F238E27FC236}">
                <a16:creationId xmlns:a16="http://schemas.microsoft.com/office/drawing/2014/main" id="{37ABF5C2-38D4-8071-F717-0F2F81FF6B4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C2839CB-F7FC-3C28-3191-1DA46BD787DD}"/>
              </a:ext>
            </a:extLst>
          </p:cNvPr>
          <p:cNvSpPr>
            <a:spLocks noGrp="1"/>
          </p:cNvSpPr>
          <p:nvPr>
            <p:ph type="sldNum" sz="quarter" idx="12"/>
          </p:nvPr>
        </p:nvSpPr>
        <p:spPr/>
        <p:txBody>
          <a:bodyPr/>
          <a:lstStyle/>
          <a:p>
            <a:fld id="{338C0315-4497-4A49-9137-C9ACC76736B8}" type="slidenum">
              <a:rPr lang="nl-BE" smtClean="0"/>
              <a:t>‹nr.›</a:t>
            </a:fld>
            <a:endParaRPr lang="nl-BE"/>
          </a:p>
        </p:txBody>
      </p:sp>
    </p:spTree>
    <p:extLst>
      <p:ext uri="{BB962C8B-B14F-4D97-AF65-F5344CB8AC3E}">
        <p14:creationId xmlns:p14="http://schemas.microsoft.com/office/powerpoint/2010/main" val="100406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D6EB90F-332F-F4B2-2A8A-5E5746C3B415}"/>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66E7B8B4-09C8-6AE3-9FE8-01A85B95BE6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7BC66E2-60D6-F134-FBAA-BFFD72A9C347}"/>
              </a:ext>
            </a:extLst>
          </p:cNvPr>
          <p:cNvSpPr>
            <a:spLocks noGrp="1"/>
          </p:cNvSpPr>
          <p:nvPr>
            <p:ph type="dt" sz="half" idx="10"/>
          </p:nvPr>
        </p:nvSpPr>
        <p:spPr/>
        <p:txBody>
          <a:bodyPr/>
          <a:lstStyle/>
          <a:p>
            <a:fld id="{1E231970-BE48-0742-A6AC-4B81512665D5}" type="datetimeFigureOut">
              <a:rPr lang="nl-BE" smtClean="0"/>
              <a:t>12/03/2024</a:t>
            </a:fld>
            <a:endParaRPr lang="nl-BE"/>
          </a:p>
        </p:txBody>
      </p:sp>
      <p:sp>
        <p:nvSpPr>
          <p:cNvPr id="5" name="Tijdelijke aanduiding voor voettekst 4">
            <a:extLst>
              <a:ext uri="{FF2B5EF4-FFF2-40B4-BE49-F238E27FC236}">
                <a16:creationId xmlns:a16="http://schemas.microsoft.com/office/drawing/2014/main" id="{A21DC7CA-DF22-6BD6-BF02-A413765EAA0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CAFB14D-E64E-4D18-1698-282606D4A75E}"/>
              </a:ext>
            </a:extLst>
          </p:cNvPr>
          <p:cNvSpPr>
            <a:spLocks noGrp="1"/>
          </p:cNvSpPr>
          <p:nvPr>
            <p:ph type="sldNum" sz="quarter" idx="12"/>
          </p:nvPr>
        </p:nvSpPr>
        <p:spPr/>
        <p:txBody>
          <a:bodyPr/>
          <a:lstStyle/>
          <a:p>
            <a:fld id="{338C0315-4497-4A49-9137-C9ACC76736B8}" type="slidenum">
              <a:rPr lang="nl-BE" smtClean="0"/>
              <a:t>‹nr.›</a:t>
            </a:fld>
            <a:endParaRPr lang="nl-BE"/>
          </a:p>
        </p:txBody>
      </p:sp>
    </p:spTree>
    <p:extLst>
      <p:ext uri="{BB962C8B-B14F-4D97-AF65-F5344CB8AC3E}">
        <p14:creationId xmlns:p14="http://schemas.microsoft.com/office/powerpoint/2010/main" val="3127434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E63A5-9840-7A74-52A2-65691ACF2FD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2DEC90B-4C2A-3D2B-9C33-B4FAEE9E5B7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9067D06-FAC0-E8ED-65DF-D573FF10168F}"/>
              </a:ext>
            </a:extLst>
          </p:cNvPr>
          <p:cNvSpPr>
            <a:spLocks noGrp="1"/>
          </p:cNvSpPr>
          <p:nvPr>
            <p:ph type="dt" sz="half" idx="10"/>
          </p:nvPr>
        </p:nvSpPr>
        <p:spPr/>
        <p:txBody>
          <a:bodyPr/>
          <a:lstStyle/>
          <a:p>
            <a:fld id="{1E231970-BE48-0742-A6AC-4B81512665D5}" type="datetimeFigureOut">
              <a:rPr lang="nl-BE" smtClean="0"/>
              <a:t>12/03/2024</a:t>
            </a:fld>
            <a:endParaRPr lang="nl-BE"/>
          </a:p>
        </p:txBody>
      </p:sp>
      <p:sp>
        <p:nvSpPr>
          <p:cNvPr id="5" name="Tijdelijke aanduiding voor voettekst 4">
            <a:extLst>
              <a:ext uri="{FF2B5EF4-FFF2-40B4-BE49-F238E27FC236}">
                <a16:creationId xmlns:a16="http://schemas.microsoft.com/office/drawing/2014/main" id="{4735D511-14E9-A0D8-72F7-5E675C6BB17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E75B3A4-05EE-C096-5B77-99502B9F147E}"/>
              </a:ext>
            </a:extLst>
          </p:cNvPr>
          <p:cNvSpPr>
            <a:spLocks noGrp="1"/>
          </p:cNvSpPr>
          <p:nvPr>
            <p:ph type="sldNum" sz="quarter" idx="12"/>
          </p:nvPr>
        </p:nvSpPr>
        <p:spPr/>
        <p:txBody>
          <a:bodyPr/>
          <a:lstStyle/>
          <a:p>
            <a:fld id="{338C0315-4497-4A49-9137-C9ACC76736B8}" type="slidenum">
              <a:rPr lang="nl-BE" smtClean="0"/>
              <a:t>‹nr.›</a:t>
            </a:fld>
            <a:endParaRPr lang="nl-BE"/>
          </a:p>
        </p:txBody>
      </p:sp>
    </p:spTree>
    <p:extLst>
      <p:ext uri="{BB962C8B-B14F-4D97-AF65-F5344CB8AC3E}">
        <p14:creationId xmlns:p14="http://schemas.microsoft.com/office/powerpoint/2010/main" val="2005763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D2EBB1-8E9C-28EC-0A78-075B0B28E7A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0010F78-5AD6-1757-A8E9-50E3651F69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5B57297-FA6B-6284-7082-F4904D56A9FA}"/>
              </a:ext>
            </a:extLst>
          </p:cNvPr>
          <p:cNvSpPr>
            <a:spLocks noGrp="1"/>
          </p:cNvSpPr>
          <p:nvPr>
            <p:ph type="dt" sz="half" idx="10"/>
          </p:nvPr>
        </p:nvSpPr>
        <p:spPr/>
        <p:txBody>
          <a:bodyPr/>
          <a:lstStyle/>
          <a:p>
            <a:fld id="{1E231970-BE48-0742-A6AC-4B81512665D5}" type="datetimeFigureOut">
              <a:rPr lang="nl-BE" smtClean="0"/>
              <a:t>12/03/2024</a:t>
            </a:fld>
            <a:endParaRPr lang="nl-BE"/>
          </a:p>
        </p:txBody>
      </p:sp>
      <p:sp>
        <p:nvSpPr>
          <p:cNvPr id="5" name="Tijdelijke aanduiding voor voettekst 4">
            <a:extLst>
              <a:ext uri="{FF2B5EF4-FFF2-40B4-BE49-F238E27FC236}">
                <a16:creationId xmlns:a16="http://schemas.microsoft.com/office/drawing/2014/main" id="{CF3258AC-054F-162F-41FB-3EAA0FE6FC8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E898036-F3C9-2DEA-9A70-67D3AB3D4BE8}"/>
              </a:ext>
            </a:extLst>
          </p:cNvPr>
          <p:cNvSpPr>
            <a:spLocks noGrp="1"/>
          </p:cNvSpPr>
          <p:nvPr>
            <p:ph type="sldNum" sz="quarter" idx="12"/>
          </p:nvPr>
        </p:nvSpPr>
        <p:spPr/>
        <p:txBody>
          <a:bodyPr/>
          <a:lstStyle/>
          <a:p>
            <a:fld id="{338C0315-4497-4A49-9137-C9ACC76736B8}" type="slidenum">
              <a:rPr lang="nl-BE" smtClean="0"/>
              <a:t>‹nr.›</a:t>
            </a:fld>
            <a:endParaRPr lang="nl-BE"/>
          </a:p>
        </p:txBody>
      </p:sp>
    </p:spTree>
    <p:extLst>
      <p:ext uri="{BB962C8B-B14F-4D97-AF65-F5344CB8AC3E}">
        <p14:creationId xmlns:p14="http://schemas.microsoft.com/office/powerpoint/2010/main" val="906077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0EBC33-7DB8-F014-9A4B-F77586EFFFBA}"/>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38D798AE-92AE-73E3-C05C-501E9836534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FBDAB127-762E-61D4-8C32-38B9D07FC43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3B585D79-830F-CDF6-9242-B36BCD45ADD3}"/>
              </a:ext>
            </a:extLst>
          </p:cNvPr>
          <p:cNvSpPr>
            <a:spLocks noGrp="1"/>
          </p:cNvSpPr>
          <p:nvPr>
            <p:ph type="dt" sz="half" idx="10"/>
          </p:nvPr>
        </p:nvSpPr>
        <p:spPr/>
        <p:txBody>
          <a:bodyPr/>
          <a:lstStyle/>
          <a:p>
            <a:fld id="{1E231970-BE48-0742-A6AC-4B81512665D5}" type="datetimeFigureOut">
              <a:rPr lang="nl-BE" smtClean="0"/>
              <a:t>12/03/2024</a:t>
            </a:fld>
            <a:endParaRPr lang="nl-BE"/>
          </a:p>
        </p:txBody>
      </p:sp>
      <p:sp>
        <p:nvSpPr>
          <p:cNvPr id="6" name="Tijdelijke aanduiding voor voettekst 5">
            <a:extLst>
              <a:ext uri="{FF2B5EF4-FFF2-40B4-BE49-F238E27FC236}">
                <a16:creationId xmlns:a16="http://schemas.microsoft.com/office/drawing/2014/main" id="{6C8926F2-E269-3A83-028F-55E39B5649B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4532E43-6323-5937-76F9-76D0BBEDB117}"/>
              </a:ext>
            </a:extLst>
          </p:cNvPr>
          <p:cNvSpPr>
            <a:spLocks noGrp="1"/>
          </p:cNvSpPr>
          <p:nvPr>
            <p:ph type="sldNum" sz="quarter" idx="12"/>
          </p:nvPr>
        </p:nvSpPr>
        <p:spPr/>
        <p:txBody>
          <a:bodyPr/>
          <a:lstStyle/>
          <a:p>
            <a:fld id="{338C0315-4497-4A49-9137-C9ACC76736B8}" type="slidenum">
              <a:rPr lang="nl-BE" smtClean="0"/>
              <a:t>‹nr.›</a:t>
            </a:fld>
            <a:endParaRPr lang="nl-BE"/>
          </a:p>
        </p:txBody>
      </p:sp>
    </p:spTree>
    <p:extLst>
      <p:ext uri="{BB962C8B-B14F-4D97-AF65-F5344CB8AC3E}">
        <p14:creationId xmlns:p14="http://schemas.microsoft.com/office/powerpoint/2010/main" val="3891074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A879A-35E4-0B1C-8650-50E7DB3C304D}"/>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4D1F719-F974-E418-0EEA-94CC1AC471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518CFC2-4051-794C-C321-A3390BE7D7A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C9493AD0-9C1A-E9F9-EDF5-9E66E1A542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958984B-5DB2-9AD4-9C3C-B5B50AD9B3E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2334A0F1-614A-B823-1081-9891B0400579}"/>
              </a:ext>
            </a:extLst>
          </p:cNvPr>
          <p:cNvSpPr>
            <a:spLocks noGrp="1"/>
          </p:cNvSpPr>
          <p:nvPr>
            <p:ph type="dt" sz="half" idx="10"/>
          </p:nvPr>
        </p:nvSpPr>
        <p:spPr/>
        <p:txBody>
          <a:bodyPr/>
          <a:lstStyle/>
          <a:p>
            <a:fld id="{1E231970-BE48-0742-A6AC-4B81512665D5}" type="datetimeFigureOut">
              <a:rPr lang="nl-BE" smtClean="0"/>
              <a:t>12/03/2024</a:t>
            </a:fld>
            <a:endParaRPr lang="nl-BE"/>
          </a:p>
        </p:txBody>
      </p:sp>
      <p:sp>
        <p:nvSpPr>
          <p:cNvPr id="8" name="Tijdelijke aanduiding voor voettekst 7">
            <a:extLst>
              <a:ext uri="{FF2B5EF4-FFF2-40B4-BE49-F238E27FC236}">
                <a16:creationId xmlns:a16="http://schemas.microsoft.com/office/drawing/2014/main" id="{630B83C9-7002-6610-A33E-D47FA23C9289}"/>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30680935-B7DA-E581-786C-A2CD669F64BA}"/>
              </a:ext>
            </a:extLst>
          </p:cNvPr>
          <p:cNvSpPr>
            <a:spLocks noGrp="1"/>
          </p:cNvSpPr>
          <p:nvPr>
            <p:ph type="sldNum" sz="quarter" idx="12"/>
          </p:nvPr>
        </p:nvSpPr>
        <p:spPr/>
        <p:txBody>
          <a:bodyPr/>
          <a:lstStyle/>
          <a:p>
            <a:fld id="{338C0315-4497-4A49-9137-C9ACC76736B8}" type="slidenum">
              <a:rPr lang="nl-BE" smtClean="0"/>
              <a:t>‹nr.›</a:t>
            </a:fld>
            <a:endParaRPr lang="nl-BE"/>
          </a:p>
        </p:txBody>
      </p:sp>
    </p:spTree>
    <p:extLst>
      <p:ext uri="{BB962C8B-B14F-4D97-AF65-F5344CB8AC3E}">
        <p14:creationId xmlns:p14="http://schemas.microsoft.com/office/powerpoint/2010/main" val="13441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8A1981-E136-1470-B38F-36E258A9C84C}"/>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4F3612BF-ECDF-26BE-DB31-1DD91A637285}"/>
              </a:ext>
            </a:extLst>
          </p:cNvPr>
          <p:cNvSpPr>
            <a:spLocks noGrp="1"/>
          </p:cNvSpPr>
          <p:nvPr>
            <p:ph type="dt" sz="half" idx="10"/>
          </p:nvPr>
        </p:nvSpPr>
        <p:spPr/>
        <p:txBody>
          <a:bodyPr/>
          <a:lstStyle/>
          <a:p>
            <a:fld id="{1E231970-BE48-0742-A6AC-4B81512665D5}" type="datetimeFigureOut">
              <a:rPr lang="nl-BE" smtClean="0"/>
              <a:t>12/03/2024</a:t>
            </a:fld>
            <a:endParaRPr lang="nl-BE"/>
          </a:p>
        </p:txBody>
      </p:sp>
      <p:sp>
        <p:nvSpPr>
          <p:cNvPr id="4" name="Tijdelijke aanduiding voor voettekst 3">
            <a:extLst>
              <a:ext uri="{FF2B5EF4-FFF2-40B4-BE49-F238E27FC236}">
                <a16:creationId xmlns:a16="http://schemas.microsoft.com/office/drawing/2014/main" id="{93215CB4-ED85-C122-BE20-2E35B123C2CA}"/>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72C8C2E-D8CB-9D60-2FA6-301A94E6A149}"/>
              </a:ext>
            </a:extLst>
          </p:cNvPr>
          <p:cNvSpPr>
            <a:spLocks noGrp="1"/>
          </p:cNvSpPr>
          <p:nvPr>
            <p:ph type="sldNum" sz="quarter" idx="12"/>
          </p:nvPr>
        </p:nvSpPr>
        <p:spPr/>
        <p:txBody>
          <a:bodyPr/>
          <a:lstStyle/>
          <a:p>
            <a:fld id="{338C0315-4497-4A49-9137-C9ACC76736B8}" type="slidenum">
              <a:rPr lang="nl-BE" smtClean="0"/>
              <a:t>‹nr.›</a:t>
            </a:fld>
            <a:endParaRPr lang="nl-BE"/>
          </a:p>
        </p:txBody>
      </p:sp>
    </p:spTree>
    <p:extLst>
      <p:ext uri="{BB962C8B-B14F-4D97-AF65-F5344CB8AC3E}">
        <p14:creationId xmlns:p14="http://schemas.microsoft.com/office/powerpoint/2010/main" val="4194751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350675C-E82F-FE33-A290-FD3F9E7F2737}"/>
              </a:ext>
            </a:extLst>
          </p:cNvPr>
          <p:cNvSpPr>
            <a:spLocks noGrp="1"/>
          </p:cNvSpPr>
          <p:nvPr>
            <p:ph type="dt" sz="half" idx="10"/>
          </p:nvPr>
        </p:nvSpPr>
        <p:spPr/>
        <p:txBody>
          <a:bodyPr/>
          <a:lstStyle/>
          <a:p>
            <a:fld id="{1E231970-BE48-0742-A6AC-4B81512665D5}" type="datetimeFigureOut">
              <a:rPr lang="nl-BE" smtClean="0"/>
              <a:t>12/03/2024</a:t>
            </a:fld>
            <a:endParaRPr lang="nl-BE"/>
          </a:p>
        </p:txBody>
      </p:sp>
      <p:sp>
        <p:nvSpPr>
          <p:cNvPr id="3" name="Tijdelijke aanduiding voor voettekst 2">
            <a:extLst>
              <a:ext uri="{FF2B5EF4-FFF2-40B4-BE49-F238E27FC236}">
                <a16:creationId xmlns:a16="http://schemas.microsoft.com/office/drawing/2014/main" id="{56F727FB-A6F5-485A-3319-3DA14923317B}"/>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82DB365B-F99A-94FC-6BB9-3FA194F052BA}"/>
              </a:ext>
            </a:extLst>
          </p:cNvPr>
          <p:cNvSpPr>
            <a:spLocks noGrp="1"/>
          </p:cNvSpPr>
          <p:nvPr>
            <p:ph type="sldNum" sz="quarter" idx="12"/>
          </p:nvPr>
        </p:nvSpPr>
        <p:spPr/>
        <p:txBody>
          <a:bodyPr/>
          <a:lstStyle/>
          <a:p>
            <a:fld id="{338C0315-4497-4A49-9137-C9ACC76736B8}" type="slidenum">
              <a:rPr lang="nl-BE" smtClean="0"/>
              <a:t>‹nr.›</a:t>
            </a:fld>
            <a:endParaRPr lang="nl-BE"/>
          </a:p>
        </p:txBody>
      </p:sp>
    </p:spTree>
    <p:extLst>
      <p:ext uri="{BB962C8B-B14F-4D97-AF65-F5344CB8AC3E}">
        <p14:creationId xmlns:p14="http://schemas.microsoft.com/office/powerpoint/2010/main" val="977348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13A3A-BD6E-ED4B-C897-E480B7F6CFB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F4090DE-2E77-6BC1-5F99-8E71BF59A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E28D7591-F0F3-2FE9-01FE-FB6B75EB3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124CA38-C9E1-6C1C-7F2A-65D3B2D47F2C}"/>
              </a:ext>
            </a:extLst>
          </p:cNvPr>
          <p:cNvSpPr>
            <a:spLocks noGrp="1"/>
          </p:cNvSpPr>
          <p:nvPr>
            <p:ph type="dt" sz="half" idx="10"/>
          </p:nvPr>
        </p:nvSpPr>
        <p:spPr/>
        <p:txBody>
          <a:bodyPr/>
          <a:lstStyle/>
          <a:p>
            <a:fld id="{1E231970-BE48-0742-A6AC-4B81512665D5}" type="datetimeFigureOut">
              <a:rPr lang="nl-BE" smtClean="0"/>
              <a:t>12/03/2024</a:t>
            </a:fld>
            <a:endParaRPr lang="nl-BE"/>
          </a:p>
        </p:txBody>
      </p:sp>
      <p:sp>
        <p:nvSpPr>
          <p:cNvPr id="6" name="Tijdelijke aanduiding voor voettekst 5">
            <a:extLst>
              <a:ext uri="{FF2B5EF4-FFF2-40B4-BE49-F238E27FC236}">
                <a16:creationId xmlns:a16="http://schemas.microsoft.com/office/drawing/2014/main" id="{51D4BE0E-109B-5C7E-3331-67697FC9C3A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90700F3-EF5D-7DD9-ABAD-A73B980CC839}"/>
              </a:ext>
            </a:extLst>
          </p:cNvPr>
          <p:cNvSpPr>
            <a:spLocks noGrp="1"/>
          </p:cNvSpPr>
          <p:nvPr>
            <p:ph type="sldNum" sz="quarter" idx="12"/>
          </p:nvPr>
        </p:nvSpPr>
        <p:spPr/>
        <p:txBody>
          <a:bodyPr/>
          <a:lstStyle/>
          <a:p>
            <a:fld id="{338C0315-4497-4A49-9137-C9ACC76736B8}" type="slidenum">
              <a:rPr lang="nl-BE" smtClean="0"/>
              <a:t>‹nr.›</a:t>
            </a:fld>
            <a:endParaRPr lang="nl-BE"/>
          </a:p>
        </p:txBody>
      </p:sp>
    </p:spTree>
    <p:extLst>
      <p:ext uri="{BB962C8B-B14F-4D97-AF65-F5344CB8AC3E}">
        <p14:creationId xmlns:p14="http://schemas.microsoft.com/office/powerpoint/2010/main" val="129694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70B987-15DF-1B2F-DC8D-CFEB8E5F76E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79C9A52E-F3C8-668C-CD5F-0710479CB2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3106D44A-1079-736A-B313-3BA07868E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573FFB3-297D-3767-F226-0C0151833C03}"/>
              </a:ext>
            </a:extLst>
          </p:cNvPr>
          <p:cNvSpPr>
            <a:spLocks noGrp="1"/>
          </p:cNvSpPr>
          <p:nvPr>
            <p:ph type="dt" sz="half" idx="10"/>
          </p:nvPr>
        </p:nvSpPr>
        <p:spPr/>
        <p:txBody>
          <a:bodyPr/>
          <a:lstStyle/>
          <a:p>
            <a:fld id="{1E231970-BE48-0742-A6AC-4B81512665D5}" type="datetimeFigureOut">
              <a:rPr lang="nl-BE" smtClean="0"/>
              <a:t>12/03/2024</a:t>
            </a:fld>
            <a:endParaRPr lang="nl-BE"/>
          </a:p>
        </p:txBody>
      </p:sp>
      <p:sp>
        <p:nvSpPr>
          <p:cNvPr id="6" name="Tijdelijke aanduiding voor voettekst 5">
            <a:extLst>
              <a:ext uri="{FF2B5EF4-FFF2-40B4-BE49-F238E27FC236}">
                <a16:creationId xmlns:a16="http://schemas.microsoft.com/office/drawing/2014/main" id="{75ACA46E-9D75-8382-9129-001161652F7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B878DF7-2D2A-2AD6-5DA0-2E4EF52383E2}"/>
              </a:ext>
            </a:extLst>
          </p:cNvPr>
          <p:cNvSpPr>
            <a:spLocks noGrp="1"/>
          </p:cNvSpPr>
          <p:nvPr>
            <p:ph type="sldNum" sz="quarter" idx="12"/>
          </p:nvPr>
        </p:nvSpPr>
        <p:spPr/>
        <p:txBody>
          <a:bodyPr/>
          <a:lstStyle/>
          <a:p>
            <a:fld id="{338C0315-4497-4A49-9137-C9ACC76736B8}" type="slidenum">
              <a:rPr lang="nl-BE" smtClean="0"/>
              <a:t>‹nr.›</a:t>
            </a:fld>
            <a:endParaRPr lang="nl-BE"/>
          </a:p>
        </p:txBody>
      </p:sp>
    </p:spTree>
    <p:extLst>
      <p:ext uri="{BB962C8B-B14F-4D97-AF65-F5344CB8AC3E}">
        <p14:creationId xmlns:p14="http://schemas.microsoft.com/office/powerpoint/2010/main" val="2631115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37FFC3-F65E-11D6-5060-E41892A2CB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EED61A5-3EDC-A482-2678-246E22F12D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F729C56-8C8F-A2EB-A8AC-E6F2951FA9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231970-BE48-0742-A6AC-4B81512665D5}" type="datetimeFigureOut">
              <a:rPr lang="nl-BE" smtClean="0"/>
              <a:t>12/03/2024</a:t>
            </a:fld>
            <a:endParaRPr lang="nl-BE"/>
          </a:p>
        </p:txBody>
      </p:sp>
      <p:sp>
        <p:nvSpPr>
          <p:cNvPr id="5" name="Tijdelijke aanduiding voor voettekst 4">
            <a:extLst>
              <a:ext uri="{FF2B5EF4-FFF2-40B4-BE49-F238E27FC236}">
                <a16:creationId xmlns:a16="http://schemas.microsoft.com/office/drawing/2014/main" id="{0F69F155-E34A-7F1D-5836-A91F1C6B4A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B0555151-4604-5CBB-EB26-1C5214E50A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8C0315-4497-4A49-9137-C9ACC76736B8}" type="slidenum">
              <a:rPr lang="nl-BE" smtClean="0"/>
              <a:t>‹nr.›</a:t>
            </a:fld>
            <a:endParaRPr lang="nl-BE"/>
          </a:p>
        </p:txBody>
      </p:sp>
    </p:spTree>
    <p:extLst>
      <p:ext uri="{BB962C8B-B14F-4D97-AF65-F5344CB8AC3E}">
        <p14:creationId xmlns:p14="http://schemas.microsoft.com/office/powerpoint/2010/main" val="3426723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Graphics, Lettertype, grafische vormgeving, logo&#10;&#10;Automatisch gegenereerde beschrijving">
            <a:extLst>
              <a:ext uri="{FF2B5EF4-FFF2-40B4-BE49-F238E27FC236}">
                <a16:creationId xmlns:a16="http://schemas.microsoft.com/office/drawing/2014/main" id="{E1C5552F-E640-649B-A794-E1AD69902F52}"/>
              </a:ext>
            </a:extLst>
          </p:cNvPr>
          <p:cNvPicPr>
            <a:picLocks noChangeAspect="1"/>
          </p:cNvPicPr>
          <p:nvPr/>
        </p:nvPicPr>
        <p:blipFill>
          <a:blip r:embed="rId2"/>
          <a:stretch>
            <a:fillRect/>
          </a:stretch>
        </p:blipFill>
        <p:spPr>
          <a:xfrm>
            <a:off x="1463689" y="1078103"/>
            <a:ext cx="9264621" cy="4701794"/>
          </a:xfrm>
          <a:prstGeom prst="rect">
            <a:avLst/>
          </a:prstGeom>
        </p:spPr>
      </p:pic>
    </p:spTree>
    <p:extLst>
      <p:ext uri="{BB962C8B-B14F-4D97-AF65-F5344CB8AC3E}">
        <p14:creationId xmlns:p14="http://schemas.microsoft.com/office/powerpoint/2010/main" val="303683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descr="Afbeelding met tekst, Notitiebord, Papierprodcut, papier&#10;&#10;Automatisch gegenereerde beschrijving">
            <a:extLst>
              <a:ext uri="{FF2B5EF4-FFF2-40B4-BE49-F238E27FC236}">
                <a16:creationId xmlns:a16="http://schemas.microsoft.com/office/drawing/2014/main" id="{49ADBD0A-5BC1-3F3C-B463-DC8DE2DE1E79}"/>
              </a:ext>
            </a:extLst>
          </p:cNvPr>
          <p:cNvPicPr>
            <a:picLocks noChangeAspect="1"/>
          </p:cNvPicPr>
          <p:nvPr/>
        </p:nvPicPr>
        <p:blipFill rotWithShape="1">
          <a:blip r:embed="rId3"/>
          <a:srcRect t="13209" b="11805"/>
          <a:stretch/>
        </p:blipFill>
        <p:spPr>
          <a:xfrm>
            <a:off x="20" y="1282"/>
            <a:ext cx="12191980" cy="6856718"/>
          </a:xfrm>
          <a:prstGeom prst="rect">
            <a:avLst/>
          </a:prstGeom>
        </p:spPr>
      </p:pic>
    </p:spTree>
    <p:extLst>
      <p:ext uri="{BB962C8B-B14F-4D97-AF65-F5344CB8AC3E}">
        <p14:creationId xmlns:p14="http://schemas.microsoft.com/office/powerpoint/2010/main" val="4202284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2954302-373A-1687-99DF-B4E18786512B}"/>
              </a:ext>
            </a:extLst>
          </p:cNvPr>
          <p:cNvSpPr txBox="1"/>
          <p:nvPr/>
        </p:nvSpPr>
        <p:spPr>
          <a:xfrm>
            <a:off x="6338895" y="798645"/>
            <a:ext cx="534914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3600" dirty="0">
                <a:latin typeface="Aptos"/>
                <a:cs typeface="Segoe UI"/>
              </a:rPr>
              <a:t>Vervolg en huidige werking</a:t>
            </a:r>
            <a:endParaRPr lang="nl-BE" sz="3600" dirty="0">
              <a:cs typeface="Segoe UI"/>
            </a:endParaRPr>
          </a:p>
          <a:p>
            <a:endParaRPr lang="nl-BE" sz="3600">
              <a:latin typeface="Aptos"/>
              <a:ea typeface="Segoe UI"/>
              <a:cs typeface="Segoe UI"/>
            </a:endParaRPr>
          </a:p>
          <a:p>
            <a:pPr marL="285750" indent="-285750">
              <a:buFont typeface="Arial,Sans-Serif"/>
              <a:buChar char="•"/>
            </a:pPr>
            <a:r>
              <a:rPr lang="nl-BE" sz="3600" dirty="0">
                <a:latin typeface="Aptos"/>
                <a:cs typeface="Arial"/>
              </a:rPr>
              <a:t>Belang van de vaste werkvorm</a:t>
            </a:r>
            <a:endParaRPr lang="nl-NL" sz="3600" dirty="0">
              <a:latin typeface="Aptos"/>
              <a:cs typeface="Arial"/>
            </a:endParaRPr>
          </a:p>
          <a:p>
            <a:pPr marL="285750" indent="-285750">
              <a:buFont typeface="Arial,Sans-Serif"/>
              <a:buChar char="•"/>
            </a:pPr>
            <a:r>
              <a:rPr lang="nl-BE" sz="3600" dirty="0">
                <a:latin typeface="Aptos"/>
                <a:cs typeface="Arial"/>
              </a:rPr>
              <a:t>4 kranten per jaar, </a:t>
            </a:r>
            <a:br>
              <a:rPr lang="nl-BE" sz="3600" dirty="0">
                <a:latin typeface="Aptos"/>
                <a:cs typeface="Arial"/>
              </a:rPr>
            </a:br>
            <a:r>
              <a:rPr lang="nl-BE" sz="3600" dirty="0">
                <a:latin typeface="Aptos"/>
                <a:cs typeface="Arial"/>
              </a:rPr>
              <a:t>3 samenkomsten per krant</a:t>
            </a:r>
          </a:p>
          <a:p>
            <a:pPr marL="285750" indent="-285750">
              <a:buFont typeface="Arial,Sans-Serif"/>
              <a:buChar char="•"/>
            </a:pPr>
            <a:r>
              <a:rPr lang="nl-BE" sz="3600" dirty="0">
                <a:latin typeface="Aptos"/>
                <a:ea typeface="Segoe UI"/>
                <a:cs typeface="Arial"/>
              </a:rPr>
              <a:t>Vaste rubrieken</a:t>
            </a:r>
          </a:p>
        </p:txBody>
      </p:sp>
      <p:pic>
        <p:nvPicPr>
          <p:cNvPr id="3" name="Afbeelding 2" descr="Afbeelding met tekst, Lettertype, Rechthoek, Post-it-briefje&#10;&#10;Automatisch gegenereerde beschrijving">
            <a:extLst>
              <a:ext uri="{FF2B5EF4-FFF2-40B4-BE49-F238E27FC236}">
                <a16:creationId xmlns:a16="http://schemas.microsoft.com/office/drawing/2014/main" id="{A1267288-CE34-97D8-FEB0-B16FFBA18631}"/>
              </a:ext>
            </a:extLst>
          </p:cNvPr>
          <p:cNvPicPr>
            <a:picLocks noChangeAspect="1"/>
          </p:cNvPicPr>
          <p:nvPr/>
        </p:nvPicPr>
        <p:blipFill>
          <a:blip r:embed="rId2"/>
          <a:stretch>
            <a:fillRect/>
          </a:stretch>
        </p:blipFill>
        <p:spPr>
          <a:xfrm>
            <a:off x="984088" y="1710057"/>
            <a:ext cx="4529417" cy="3580839"/>
          </a:xfrm>
          <a:prstGeom prst="rect">
            <a:avLst/>
          </a:prstGeom>
        </p:spPr>
      </p:pic>
    </p:spTree>
    <p:extLst>
      <p:ext uri="{BB962C8B-B14F-4D97-AF65-F5344CB8AC3E}">
        <p14:creationId xmlns:p14="http://schemas.microsoft.com/office/powerpoint/2010/main" val="2403267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handschrift, schets, zwart-wit&#10;&#10;Automatisch gegenereerde beschrijving">
            <a:extLst>
              <a:ext uri="{FF2B5EF4-FFF2-40B4-BE49-F238E27FC236}">
                <a16:creationId xmlns:a16="http://schemas.microsoft.com/office/drawing/2014/main" id="{D53ED726-146A-81AB-85B3-F5B3DD8B8AF5}"/>
              </a:ext>
            </a:extLst>
          </p:cNvPr>
          <p:cNvPicPr>
            <a:picLocks noChangeAspect="1"/>
          </p:cNvPicPr>
          <p:nvPr/>
        </p:nvPicPr>
        <p:blipFill>
          <a:blip r:embed="rId2"/>
          <a:stretch>
            <a:fillRect/>
          </a:stretch>
        </p:blipFill>
        <p:spPr>
          <a:xfrm>
            <a:off x="-112717" y="-131806"/>
            <a:ext cx="7145216" cy="5082745"/>
          </a:xfrm>
          <a:prstGeom prst="rect">
            <a:avLst/>
          </a:prstGeom>
        </p:spPr>
      </p:pic>
      <p:pic>
        <p:nvPicPr>
          <p:cNvPr id="4" name="Afbeelding 3" descr="Afbeelding met tekst, handschrift, Lettertype, schets&#10;&#10;Automatisch gegenereerde beschrijving">
            <a:extLst>
              <a:ext uri="{FF2B5EF4-FFF2-40B4-BE49-F238E27FC236}">
                <a16:creationId xmlns:a16="http://schemas.microsoft.com/office/drawing/2014/main" id="{EB5EDF87-2ADB-7CB3-E804-3466DBD4D49C}"/>
              </a:ext>
            </a:extLst>
          </p:cNvPr>
          <p:cNvPicPr>
            <a:picLocks noChangeAspect="1"/>
          </p:cNvPicPr>
          <p:nvPr/>
        </p:nvPicPr>
        <p:blipFill>
          <a:blip r:embed="rId3"/>
          <a:stretch>
            <a:fillRect/>
          </a:stretch>
        </p:blipFill>
        <p:spPr>
          <a:xfrm>
            <a:off x="7172325" y="424249"/>
            <a:ext cx="4664159" cy="3970637"/>
          </a:xfrm>
          <a:prstGeom prst="rect">
            <a:avLst/>
          </a:prstGeom>
        </p:spPr>
      </p:pic>
      <p:pic>
        <p:nvPicPr>
          <p:cNvPr id="5" name="Afbeelding 4" descr="Afbeelding met tekst, handschrift, Lettertype, kalligrafie&#10;&#10;Automatisch gegenereerde beschrijving">
            <a:extLst>
              <a:ext uri="{FF2B5EF4-FFF2-40B4-BE49-F238E27FC236}">
                <a16:creationId xmlns:a16="http://schemas.microsoft.com/office/drawing/2014/main" id="{EADCEC8B-B530-88E3-4D1D-881B7A495BB4}"/>
              </a:ext>
            </a:extLst>
          </p:cNvPr>
          <p:cNvPicPr>
            <a:picLocks noChangeAspect="1"/>
          </p:cNvPicPr>
          <p:nvPr/>
        </p:nvPicPr>
        <p:blipFill>
          <a:blip r:embed="rId4"/>
          <a:stretch>
            <a:fillRect/>
          </a:stretch>
        </p:blipFill>
        <p:spPr>
          <a:xfrm>
            <a:off x="3459892" y="5113900"/>
            <a:ext cx="7774459" cy="1552306"/>
          </a:xfrm>
          <a:prstGeom prst="rect">
            <a:avLst/>
          </a:prstGeom>
        </p:spPr>
      </p:pic>
    </p:spTree>
    <p:extLst>
      <p:ext uri="{BB962C8B-B14F-4D97-AF65-F5344CB8AC3E}">
        <p14:creationId xmlns:p14="http://schemas.microsoft.com/office/powerpoint/2010/main" val="346810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voedsel, Fastfood, Snack&#10;&#10;Automatisch gegenereerde beschrijving">
            <a:extLst>
              <a:ext uri="{FF2B5EF4-FFF2-40B4-BE49-F238E27FC236}">
                <a16:creationId xmlns:a16="http://schemas.microsoft.com/office/drawing/2014/main" id="{A4A62B84-1A85-D9BB-8EE0-C7953465CC90}"/>
              </a:ext>
            </a:extLst>
          </p:cNvPr>
          <p:cNvPicPr>
            <a:picLocks noChangeAspect="1"/>
          </p:cNvPicPr>
          <p:nvPr/>
        </p:nvPicPr>
        <p:blipFill>
          <a:blip r:embed="rId2"/>
          <a:stretch>
            <a:fillRect/>
          </a:stretch>
        </p:blipFill>
        <p:spPr>
          <a:xfrm>
            <a:off x="313229" y="63844"/>
            <a:ext cx="5345973" cy="6720015"/>
          </a:xfrm>
          <a:prstGeom prst="rect">
            <a:avLst/>
          </a:prstGeom>
        </p:spPr>
      </p:pic>
      <p:pic>
        <p:nvPicPr>
          <p:cNvPr id="3" name="Afbeelding 2" descr="Afbeelding met tekst, Lettertype, Afdrukken, papier&#10;&#10;Automatisch gegenereerde beschrijving">
            <a:extLst>
              <a:ext uri="{FF2B5EF4-FFF2-40B4-BE49-F238E27FC236}">
                <a16:creationId xmlns:a16="http://schemas.microsoft.com/office/drawing/2014/main" id="{D2578614-3F3D-C158-5704-CC56730ED048}"/>
              </a:ext>
            </a:extLst>
          </p:cNvPr>
          <p:cNvPicPr>
            <a:picLocks noChangeAspect="1"/>
          </p:cNvPicPr>
          <p:nvPr/>
        </p:nvPicPr>
        <p:blipFill>
          <a:blip r:embed="rId3"/>
          <a:stretch>
            <a:fillRect/>
          </a:stretch>
        </p:blipFill>
        <p:spPr>
          <a:xfrm>
            <a:off x="6204278" y="2060"/>
            <a:ext cx="2429848" cy="6277231"/>
          </a:xfrm>
          <a:prstGeom prst="rect">
            <a:avLst/>
          </a:prstGeom>
        </p:spPr>
      </p:pic>
      <p:pic>
        <p:nvPicPr>
          <p:cNvPr id="4" name="Afbeelding 3" descr="Afbeelding met tekening, tekenfilm, Kinderkunst, illustratie&#10;&#10;Automatisch gegenereerde beschrijving">
            <a:extLst>
              <a:ext uri="{FF2B5EF4-FFF2-40B4-BE49-F238E27FC236}">
                <a16:creationId xmlns:a16="http://schemas.microsoft.com/office/drawing/2014/main" id="{619B86AB-293C-861A-77FE-3D386C15665D}"/>
              </a:ext>
            </a:extLst>
          </p:cNvPr>
          <p:cNvPicPr>
            <a:picLocks noChangeAspect="1"/>
          </p:cNvPicPr>
          <p:nvPr/>
        </p:nvPicPr>
        <p:blipFill>
          <a:blip r:embed="rId4"/>
          <a:stretch>
            <a:fillRect/>
          </a:stretch>
        </p:blipFill>
        <p:spPr>
          <a:xfrm>
            <a:off x="8428595" y="3208380"/>
            <a:ext cx="3943350" cy="3448050"/>
          </a:xfrm>
          <a:prstGeom prst="rect">
            <a:avLst/>
          </a:prstGeom>
        </p:spPr>
      </p:pic>
    </p:spTree>
    <p:extLst>
      <p:ext uri="{BB962C8B-B14F-4D97-AF65-F5344CB8AC3E}">
        <p14:creationId xmlns:p14="http://schemas.microsoft.com/office/powerpoint/2010/main" val="822745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Kinderkunst, tekening, schets, tekst&#10;&#10;Automatisch gegenereerde beschrijving">
            <a:extLst>
              <a:ext uri="{FF2B5EF4-FFF2-40B4-BE49-F238E27FC236}">
                <a16:creationId xmlns:a16="http://schemas.microsoft.com/office/drawing/2014/main" id="{05A3C1DD-82EA-73FB-C659-FDB370977D2F}"/>
              </a:ext>
            </a:extLst>
          </p:cNvPr>
          <p:cNvPicPr>
            <a:picLocks noChangeAspect="1"/>
          </p:cNvPicPr>
          <p:nvPr/>
        </p:nvPicPr>
        <p:blipFill>
          <a:blip r:embed="rId2"/>
          <a:stretch>
            <a:fillRect/>
          </a:stretch>
        </p:blipFill>
        <p:spPr>
          <a:xfrm>
            <a:off x="514865" y="2450574"/>
            <a:ext cx="11028404" cy="3686797"/>
          </a:xfrm>
          <a:prstGeom prst="rect">
            <a:avLst/>
          </a:prstGeom>
        </p:spPr>
      </p:pic>
      <p:pic>
        <p:nvPicPr>
          <p:cNvPr id="3" name="Afbeelding 2" descr="Afbeelding met tekst, Lettertype, wit, document&#10;&#10;Automatisch gegenereerde beschrijving">
            <a:extLst>
              <a:ext uri="{FF2B5EF4-FFF2-40B4-BE49-F238E27FC236}">
                <a16:creationId xmlns:a16="http://schemas.microsoft.com/office/drawing/2014/main" id="{F133A1E8-3AD4-D777-93C1-1B7A91D0FB7E}"/>
              </a:ext>
            </a:extLst>
          </p:cNvPr>
          <p:cNvPicPr>
            <a:picLocks noChangeAspect="1"/>
          </p:cNvPicPr>
          <p:nvPr/>
        </p:nvPicPr>
        <p:blipFill>
          <a:blip r:embed="rId3"/>
          <a:stretch>
            <a:fillRect/>
          </a:stretch>
        </p:blipFill>
        <p:spPr>
          <a:xfrm>
            <a:off x="2826994" y="874755"/>
            <a:ext cx="5343525" cy="1257300"/>
          </a:xfrm>
          <a:prstGeom prst="rect">
            <a:avLst/>
          </a:prstGeom>
        </p:spPr>
      </p:pic>
    </p:spTree>
    <p:extLst>
      <p:ext uri="{BB962C8B-B14F-4D97-AF65-F5344CB8AC3E}">
        <p14:creationId xmlns:p14="http://schemas.microsoft.com/office/powerpoint/2010/main" val="3288501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2954302-373A-1687-99DF-B4E18786512B}"/>
              </a:ext>
            </a:extLst>
          </p:cNvPr>
          <p:cNvSpPr txBox="1"/>
          <p:nvPr/>
        </p:nvSpPr>
        <p:spPr>
          <a:xfrm>
            <a:off x="803189" y="473675"/>
            <a:ext cx="10369378" cy="85869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3600">
                <a:latin typeface="Aptos"/>
                <a:cs typeface="Segoe UI"/>
              </a:rPr>
              <a:t>Vervolg en huidige werking</a:t>
            </a:r>
            <a:endParaRPr lang="nl-BE" sz="3600">
              <a:cs typeface="Segoe UI"/>
            </a:endParaRPr>
          </a:p>
          <a:p>
            <a:endParaRPr lang="nl-BE" sz="3600">
              <a:latin typeface="Aptos"/>
              <a:ea typeface="Segoe UI"/>
              <a:cs typeface="Segoe UI"/>
            </a:endParaRPr>
          </a:p>
          <a:p>
            <a:pPr marL="285750" indent="-285750">
              <a:buFont typeface="Arial,Sans-Serif"/>
              <a:buChar char="•"/>
            </a:pPr>
            <a:r>
              <a:rPr lang="nl-BE" sz="3600">
                <a:latin typeface="Aptos"/>
                <a:cs typeface="Arial"/>
              </a:rPr>
              <a:t>Participatieve karakter van de redactie</a:t>
            </a:r>
          </a:p>
          <a:p>
            <a:pPr marL="285750" indent="-285750">
              <a:buFont typeface="Arial,Sans-Serif"/>
              <a:buChar char="•"/>
            </a:pPr>
            <a:r>
              <a:rPr lang="nl-BE" sz="3600">
                <a:latin typeface="Aptos"/>
                <a:cs typeface="Arial"/>
              </a:rPr>
              <a:t>De krant als groepswerk</a:t>
            </a:r>
          </a:p>
          <a:p>
            <a:pPr marL="285750" indent="-285750">
              <a:buFont typeface="Arial,Sans-Serif"/>
              <a:buChar char="•"/>
            </a:pPr>
            <a:r>
              <a:rPr lang="nl-BE" sz="3600">
                <a:latin typeface="Aptos"/>
                <a:ea typeface="Segoe UI"/>
                <a:cs typeface="Arial"/>
              </a:rPr>
              <a:t>Onze rol als begeleider</a:t>
            </a:r>
          </a:p>
          <a:p>
            <a:pPr marL="285750" indent="-285750">
              <a:buFont typeface="Arial,Sans-Serif"/>
              <a:buChar char="•"/>
            </a:pPr>
            <a:r>
              <a:rPr lang="nl-BE" sz="3600">
                <a:latin typeface="Aptos"/>
                <a:ea typeface="Segoe UI"/>
                <a:cs typeface="Arial"/>
              </a:rPr>
              <a:t>Context van een arresthuis</a:t>
            </a:r>
          </a:p>
          <a:p>
            <a:pPr marL="285750" indent="-285750">
              <a:buFont typeface="Arial,Sans-Serif"/>
              <a:buChar char="•"/>
            </a:pPr>
            <a:endParaRPr lang="nl-BE" sz="3600">
              <a:solidFill>
                <a:srgbClr val="000000"/>
              </a:solidFill>
              <a:latin typeface="Aptos"/>
              <a:cs typeface="Arial"/>
            </a:endParaRPr>
          </a:p>
          <a:p>
            <a:pPr lvl="1">
              <a:buFont typeface="Arial"/>
              <a:buChar char="•"/>
            </a:pPr>
            <a:endParaRPr lang="nl-BE" sz="1200">
              <a:solidFill>
                <a:srgbClr val="242424"/>
              </a:solidFill>
              <a:latin typeface="Calibri"/>
              <a:cs typeface="Calibri"/>
            </a:endParaRPr>
          </a:p>
          <a:p>
            <a:pPr marL="285750" indent="-285750">
              <a:buFont typeface="Arial,Sans-Serif"/>
              <a:buChar char="•"/>
            </a:pPr>
            <a:endParaRPr lang="nl-BE" sz="3600">
              <a:latin typeface="Aptos"/>
              <a:ea typeface="Segoe UI"/>
              <a:cs typeface="Arial"/>
            </a:endParaRPr>
          </a:p>
          <a:p>
            <a:pPr marL="285750" indent="-285750">
              <a:buFont typeface="Arial,Sans-Serif"/>
              <a:buChar char="•"/>
            </a:pPr>
            <a:endParaRPr lang="nl-BE" sz="3600">
              <a:latin typeface="Aptos"/>
              <a:ea typeface="Segoe UI"/>
              <a:cs typeface="Arial"/>
            </a:endParaRPr>
          </a:p>
          <a:p>
            <a:pPr marL="285750" indent="-285750">
              <a:buFont typeface="Arial,Sans-Serif"/>
              <a:buChar char="•"/>
            </a:pPr>
            <a:endParaRPr lang="nl-BE" sz="3600">
              <a:latin typeface="Aptos"/>
              <a:ea typeface="Segoe UI"/>
              <a:cs typeface="Arial"/>
            </a:endParaRPr>
          </a:p>
          <a:p>
            <a:pPr marL="285750" indent="-285750">
              <a:buFont typeface="Arial,Sans-Serif"/>
              <a:buChar char="•"/>
            </a:pPr>
            <a:endParaRPr lang="nl-BE" sz="3600">
              <a:latin typeface="Aptos"/>
              <a:ea typeface="Segoe UI"/>
              <a:cs typeface="Arial"/>
            </a:endParaRPr>
          </a:p>
          <a:p>
            <a:pPr marL="571500" indent="-571500">
              <a:buFont typeface="Arial"/>
              <a:buChar char="•"/>
            </a:pPr>
            <a:endParaRPr lang="nl-BE" sz="3600">
              <a:latin typeface="Aptos"/>
              <a:ea typeface="Segoe UI"/>
              <a:cs typeface="Segoe UI"/>
            </a:endParaRPr>
          </a:p>
          <a:p>
            <a:endParaRPr lang="nl-BE" sz="3600">
              <a:latin typeface="Aptos"/>
              <a:ea typeface="Segoe UI"/>
              <a:cs typeface="Segoe UI"/>
            </a:endParaRPr>
          </a:p>
          <a:p>
            <a:endParaRPr lang="nl-BE" sz="3600">
              <a:latin typeface="Aptos"/>
              <a:ea typeface="Segoe UI"/>
              <a:cs typeface="Segoe UI"/>
            </a:endParaRPr>
          </a:p>
          <a:p>
            <a:pPr rtl="0"/>
            <a:r>
              <a:rPr lang="nl-BE" sz="3600">
                <a:latin typeface="Aptos"/>
                <a:ea typeface="Segoe UI"/>
                <a:cs typeface="Segoe UI"/>
              </a:rPr>
              <a:t>​</a:t>
            </a:r>
            <a:endParaRPr lang="nl-NL"/>
          </a:p>
        </p:txBody>
      </p:sp>
    </p:spTree>
    <p:extLst>
      <p:ext uri="{BB962C8B-B14F-4D97-AF65-F5344CB8AC3E}">
        <p14:creationId xmlns:p14="http://schemas.microsoft.com/office/powerpoint/2010/main" val="4117877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F181503-0CD0-6362-0990-0EF44A57CD03}"/>
              </a:ext>
            </a:extLst>
          </p:cNvPr>
          <p:cNvSpPr txBox="1"/>
          <p:nvPr/>
        </p:nvSpPr>
        <p:spPr>
          <a:xfrm>
            <a:off x="2481648" y="556054"/>
            <a:ext cx="7558216" cy="62170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2000">
                <a:latin typeface="Aptos"/>
                <a:cs typeface="Calibri"/>
              </a:rPr>
              <a:t>Marjan*</a:t>
            </a:r>
          </a:p>
          <a:p>
            <a:endParaRPr lang="nl-BE" sz="2000">
              <a:latin typeface="Aptos"/>
              <a:cs typeface="Calibri"/>
            </a:endParaRPr>
          </a:p>
          <a:p>
            <a:r>
              <a:rPr lang="nl-BE" sz="2000">
                <a:latin typeface="Aptos"/>
                <a:cs typeface="Calibri"/>
              </a:rPr>
              <a:t>“Ik las een oproep in een eerdere krant naar mensen die graag schrijven of tekenen. Zelf schrijf ik bijna elke dag. In mijn dagboek, maar ook reflecties of meer creatieve dingen. Daarom heb ik me kandidaat gesteld om mee te werken aan de krant. En ook omdat ik vond dat de vrouwenafdeling nog te weinig vertegenwoordigd was in de krant. Dat kan ik nu rechtzetten. (lacht)</a:t>
            </a:r>
            <a:endParaRPr lang="nl-NL" sz="2000">
              <a:latin typeface="Aptos"/>
            </a:endParaRPr>
          </a:p>
          <a:p>
            <a:endParaRPr lang="nl-BE" sz="2000">
              <a:latin typeface="Aptos"/>
              <a:cs typeface="Calibri"/>
            </a:endParaRPr>
          </a:p>
          <a:p>
            <a:r>
              <a:rPr lang="nl-BE" sz="2000">
                <a:latin typeface="Aptos"/>
                <a:cs typeface="Calibri"/>
              </a:rPr>
              <a:t>Ik vind het leuk om mijn eigen verhalen en gedichten te kunnen tonen aan de rest van de gevangenis. En daarnaast zijn de vergaderingen van de redactie ook gewoon tof. Het is een plezante groep en het is fijn om samen na te denken over wat er interessant is om in de krant te zetten.</a:t>
            </a:r>
            <a:endParaRPr lang="nl-NL" sz="2000">
              <a:latin typeface="Aptos"/>
            </a:endParaRPr>
          </a:p>
          <a:p>
            <a:endParaRPr lang="nl-BE" sz="2000">
              <a:latin typeface="Aptos"/>
              <a:cs typeface="Calibri"/>
            </a:endParaRPr>
          </a:p>
          <a:p>
            <a:r>
              <a:rPr lang="nl-BE" sz="2000">
                <a:latin typeface="Aptos"/>
                <a:cs typeface="Calibri"/>
              </a:rPr>
              <a:t>Hopelijk moet ik niet al te lang meer blijven (lacht), maar zolang ik hier zit, werk ik graag mee verder aan De Gang. Het zou ook tof zijn als er nog wat meer input komt vanuit de vrouwenafdeling, daar probeer ik hen nu warm voor te maken.”</a:t>
            </a:r>
            <a:endParaRPr lang="nl-NL" sz="2000">
              <a:latin typeface="Aptos"/>
            </a:endParaRPr>
          </a:p>
          <a:p>
            <a:pPr algn="l"/>
            <a:endParaRPr lang="nl-NL"/>
          </a:p>
        </p:txBody>
      </p:sp>
    </p:spTree>
    <p:extLst>
      <p:ext uri="{BB962C8B-B14F-4D97-AF65-F5344CB8AC3E}">
        <p14:creationId xmlns:p14="http://schemas.microsoft.com/office/powerpoint/2010/main" val="2675767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F181503-0CD0-6362-0990-0EF44A57CD03}"/>
              </a:ext>
            </a:extLst>
          </p:cNvPr>
          <p:cNvSpPr txBox="1"/>
          <p:nvPr/>
        </p:nvSpPr>
        <p:spPr>
          <a:xfrm>
            <a:off x="2481648" y="195648"/>
            <a:ext cx="8989540" cy="76944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2000">
                <a:latin typeface="Aptos"/>
                <a:cs typeface="Calibri"/>
              </a:rPr>
              <a:t>Dylan*</a:t>
            </a:r>
          </a:p>
          <a:p>
            <a:endParaRPr lang="nl-BE" sz="2000">
              <a:latin typeface="Aptos"/>
              <a:cs typeface="Calibri"/>
            </a:endParaRPr>
          </a:p>
          <a:p>
            <a:r>
              <a:rPr lang="nl-BE" sz="2000">
                <a:latin typeface="Aptos"/>
                <a:cs typeface="Calibri"/>
              </a:rPr>
              <a:t>“Mensen die hier voor de eerste keer binnenkomen, missen vaak informatie over het reilen en zeilen in de gevangenis. Met onze gevangeniskrant proberen we hen te helpen. We zetten diensten en hulpverleners in de kijker. Soms weten mensen niet eens dat die bestonden. Of we geven tips mee - onze ‘</a:t>
            </a:r>
            <a:r>
              <a:rPr lang="nl-BE" sz="2000" err="1">
                <a:latin typeface="Aptos"/>
                <a:cs typeface="Calibri"/>
              </a:rPr>
              <a:t>truken</a:t>
            </a:r>
            <a:r>
              <a:rPr lang="nl-BE" sz="2000">
                <a:latin typeface="Aptos"/>
                <a:cs typeface="Calibri"/>
              </a:rPr>
              <a:t> van de foor’ - over het leven in de Begijnenstraat. Er staan recepten in van gerechten die je op cel kan klaarmaken en sportoefeningen voor op cel. Allemaal nuttige zaken om het leven hier wat draaglijker te maken. Maar ook plezante dingen zoals wedstrijden of moppen. Ik krijg regelmatig goeie reacties als er een nieuwe krant is uitgekomen.</a:t>
            </a:r>
            <a:endParaRPr lang="nl-BE" sz="2000">
              <a:latin typeface="Aptos"/>
            </a:endParaRPr>
          </a:p>
          <a:p>
            <a:endParaRPr lang="nl-BE" sz="2000">
              <a:latin typeface="Aptos"/>
              <a:cs typeface="Calibri"/>
            </a:endParaRPr>
          </a:p>
          <a:p>
            <a:r>
              <a:rPr lang="nl-BE" sz="2000">
                <a:latin typeface="Aptos"/>
                <a:cs typeface="Calibri"/>
              </a:rPr>
              <a:t>Het samenwerken met de andere redactieleden doe ik echt graag. En zelf maak ik recepten voor de krant. Als ik dan hoor dat medegedetineerden de gerechten hebben uitgeprobeerd, doet me dat veel plezier.</a:t>
            </a:r>
            <a:endParaRPr lang="nl-BE" sz="2000">
              <a:latin typeface="Aptos"/>
            </a:endParaRPr>
          </a:p>
          <a:p>
            <a:endParaRPr lang="nl-BE" sz="2000">
              <a:latin typeface="Aptos"/>
              <a:cs typeface="Calibri"/>
            </a:endParaRPr>
          </a:p>
          <a:p>
            <a:r>
              <a:rPr lang="nl-BE" sz="2000">
                <a:latin typeface="Aptos"/>
                <a:cs typeface="Calibri"/>
              </a:rPr>
              <a:t>Ik hoop dat de redactie aangevuld blijft met goeie nieuwe krachten. Het is nu een goeie groep van mensen met verschillende interesses en specialiteiten. Er vertrekken natuurlijk regelmatig mensen, dus we moeten ervoor zorgen dat we vers bloed blijven aantrekken. En verder hoop ik dat De Gang steeds meer lezers krijgt, want dat verdienen we!”</a:t>
            </a:r>
            <a:endParaRPr lang="nl-BE" sz="2000">
              <a:latin typeface="Aptos"/>
            </a:endParaRPr>
          </a:p>
          <a:p>
            <a:endParaRPr lang="nl-BE"/>
          </a:p>
          <a:p>
            <a:endParaRPr lang="nl-BE"/>
          </a:p>
          <a:p>
            <a:endParaRPr lang="nl-BE" sz="2000">
              <a:latin typeface="Aptos"/>
              <a:cs typeface="Calibri"/>
            </a:endParaRPr>
          </a:p>
          <a:p>
            <a:pPr algn="l"/>
            <a:endParaRPr lang="nl-NL"/>
          </a:p>
        </p:txBody>
      </p:sp>
    </p:spTree>
    <p:extLst>
      <p:ext uri="{BB962C8B-B14F-4D97-AF65-F5344CB8AC3E}">
        <p14:creationId xmlns:p14="http://schemas.microsoft.com/office/powerpoint/2010/main" val="2458626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6B8AE89-86D3-C1EE-0BEA-C2893AD0A4ED}"/>
              </a:ext>
            </a:extLst>
          </p:cNvPr>
          <p:cNvSpPr txBox="1"/>
          <p:nvPr/>
        </p:nvSpPr>
        <p:spPr>
          <a:xfrm>
            <a:off x="934728" y="4079058"/>
            <a:ext cx="103178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nl-NL" sz="3600" dirty="0">
                <a:latin typeface="Aptos"/>
                <a:ea typeface="Segoe UI"/>
                <a:cs typeface="Segoe UI"/>
              </a:rPr>
              <a:t>thomas.baeckens@derodeantraciet.be</a:t>
            </a:r>
            <a:endParaRPr lang="nl-NL" dirty="0"/>
          </a:p>
          <a:p>
            <a:pPr algn="ctr"/>
            <a:r>
              <a:rPr lang="nl-NL" sz="3600" dirty="0">
                <a:ea typeface="+mn-lt"/>
                <a:cs typeface="+mn-lt"/>
              </a:rPr>
              <a:t>jana.vandenwyngaert@cawantwerpen.be </a:t>
            </a:r>
            <a:endParaRPr lang="nl-NL" sz="3600" dirty="0"/>
          </a:p>
          <a:p>
            <a:pPr algn="ctr"/>
            <a:r>
              <a:rPr lang="nl-NL" sz="3600" dirty="0">
                <a:latin typeface="Aptos"/>
                <a:ea typeface="Segoe UI"/>
                <a:cs typeface="Segoe UI"/>
              </a:rPr>
              <a:t>stijn@wens.be</a:t>
            </a:r>
          </a:p>
          <a:p>
            <a:pPr algn="ctr" rtl="0"/>
            <a:r>
              <a:rPr lang="nl-BE" sz="3600" dirty="0">
                <a:latin typeface="Aptos"/>
                <a:ea typeface="Segoe UI"/>
                <a:cs typeface="Segoe UI"/>
              </a:rPr>
              <a:t>​</a:t>
            </a:r>
            <a:endParaRPr lang="nl-NL" dirty="0"/>
          </a:p>
        </p:txBody>
      </p:sp>
      <p:pic>
        <p:nvPicPr>
          <p:cNvPr id="6" name="Afbeelding 5" descr="Afbeelding met Graphics, Lettertype, grafische vormgeving, logo&#10;&#10;Automatisch gegenereerde beschrijving">
            <a:extLst>
              <a:ext uri="{FF2B5EF4-FFF2-40B4-BE49-F238E27FC236}">
                <a16:creationId xmlns:a16="http://schemas.microsoft.com/office/drawing/2014/main" id="{4EED389A-92D2-6B7A-7164-677E335E6D75}"/>
              </a:ext>
            </a:extLst>
          </p:cNvPr>
          <p:cNvPicPr>
            <a:picLocks noChangeAspect="1"/>
          </p:cNvPicPr>
          <p:nvPr/>
        </p:nvPicPr>
        <p:blipFill>
          <a:blip r:embed="rId3"/>
          <a:stretch>
            <a:fillRect/>
          </a:stretch>
        </p:blipFill>
        <p:spPr>
          <a:xfrm>
            <a:off x="2563673" y="475876"/>
            <a:ext cx="6868009" cy="3485053"/>
          </a:xfrm>
          <a:prstGeom prst="rect">
            <a:avLst/>
          </a:prstGeom>
        </p:spPr>
      </p:pic>
    </p:spTree>
    <p:extLst>
      <p:ext uri="{BB962C8B-B14F-4D97-AF65-F5344CB8AC3E}">
        <p14:creationId xmlns:p14="http://schemas.microsoft.com/office/powerpoint/2010/main" val="37139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handschrift, Lettertype, nummer&#10;&#10;Automatisch gegenereerde beschrijving">
            <a:extLst>
              <a:ext uri="{FF2B5EF4-FFF2-40B4-BE49-F238E27FC236}">
                <a16:creationId xmlns:a16="http://schemas.microsoft.com/office/drawing/2014/main" id="{C284A0E1-1924-DB77-4E12-8A6D1F4F8847}"/>
              </a:ext>
            </a:extLst>
          </p:cNvPr>
          <p:cNvPicPr>
            <a:picLocks noChangeAspect="1"/>
          </p:cNvPicPr>
          <p:nvPr/>
        </p:nvPicPr>
        <p:blipFill>
          <a:blip r:embed="rId3"/>
          <a:stretch>
            <a:fillRect/>
          </a:stretch>
        </p:blipFill>
        <p:spPr>
          <a:xfrm>
            <a:off x="2121253" y="135925"/>
            <a:ext cx="8124548" cy="6720015"/>
          </a:xfrm>
          <a:prstGeom prst="rect">
            <a:avLst/>
          </a:prstGeom>
        </p:spPr>
      </p:pic>
    </p:spTree>
    <p:extLst>
      <p:ext uri="{BB962C8B-B14F-4D97-AF65-F5344CB8AC3E}">
        <p14:creationId xmlns:p14="http://schemas.microsoft.com/office/powerpoint/2010/main" val="341639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442C87E-CBF7-6F04-93DB-8E9A0B8F0AA2}"/>
              </a:ext>
            </a:extLst>
          </p:cNvPr>
          <p:cNvSpPr txBox="1"/>
          <p:nvPr/>
        </p:nvSpPr>
        <p:spPr>
          <a:xfrm>
            <a:off x="1951268" y="753747"/>
            <a:ext cx="8289907"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3600">
                <a:ea typeface="+mn-lt"/>
                <a:cs typeface="+mn-lt"/>
              </a:rPr>
              <a:t>Opstart idee krant: maart 2022</a:t>
            </a:r>
            <a:endParaRPr lang="nl-NL" sz="3600"/>
          </a:p>
          <a:p>
            <a:endParaRPr lang="nl-BE" sz="3600">
              <a:ea typeface="+mn-lt"/>
              <a:cs typeface="+mn-lt"/>
            </a:endParaRPr>
          </a:p>
          <a:p>
            <a:pPr marL="285750" indent="-285750">
              <a:buFont typeface="Arial"/>
              <a:buChar char="•"/>
            </a:pPr>
            <a:r>
              <a:rPr lang="nl-BE" sz="3600">
                <a:ea typeface="+mn-lt"/>
                <a:cs typeface="+mn-lt"/>
              </a:rPr>
              <a:t>Manier om gedetineerden op de hoogte te houden; soort van nieuwsbrief</a:t>
            </a:r>
            <a:endParaRPr lang="nl-NL" sz="3600"/>
          </a:p>
          <a:p>
            <a:pPr marL="285750" indent="-285750">
              <a:buFont typeface="Arial"/>
              <a:buChar char="•"/>
            </a:pPr>
            <a:r>
              <a:rPr lang="nl-BE" sz="3600">
                <a:ea typeface="+mn-lt"/>
                <a:cs typeface="+mn-lt"/>
              </a:rPr>
              <a:t>Participatie als extra troef</a:t>
            </a:r>
            <a:endParaRPr lang="nl-NL" sz="3600"/>
          </a:p>
          <a:p>
            <a:pPr marL="285750" indent="-285750">
              <a:buFont typeface="Arial"/>
              <a:buChar char="•"/>
            </a:pPr>
            <a:r>
              <a:rPr lang="nl-BE" sz="3600">
                <a:ea typeface="+mn-lt"/>
                <a:cs typeface="+mn-lt"/>
              </a:rPr>
              <a:t>Medewerking van directie, PBA, </a:t>
            </a:r>
            <a:r>
              <a:rPr lang="nl-BE" sz="3600" err="1">
                <a:ea typeface="+mn-lt"/>
                <a:cs typeface="+mn-lt"/>
              </a:rPr>
              <a:t>bibwerkers</a:t>
            </a:r>
            <a:r>
              <a:rPr lang="nl-BE" sz="3600">
                <a:ea typeface="+mn-lt"/>
                <a:cs typeface="+mn-lt"/>
              </a:rPr>
              <a:t>, HDV</a:t>
            </a:r>
            <a:endParaRPr lang="nl-NL" sz="3600"/>
          </a:p>
          <a:p>
            <a:pPr marL="285750" indent="-285750">
              <a:buFont typeface="Arial"/>
              <a:buChar char="•"/>
            </a:pPr>
            <a:endParaRPr lang="nl-BE" sz="3600">
              <a:ea typeface="+mn-lt"/>
              <a:cs typeface="+mn-lt"/>
            </a:endParaRPr>
          </a:p>
          <a:p>
            <a:r>
              <a:rPr lang="nl-BE" sz="3600">
                <a:ea typeface="+mn-lt"/>
                <a:cs typeface="+mn-lt"/>
              </a:rPr>
              <a:t>Eerste editie ’</a:t>
            </a:r>
            <a:r>
              <a:rPr lang="nl-BE" sz="3600" i="1">
                <a:ea typeface="+mn-lt"/>
                <a:cs typeface="+mn-lt"/>
              </a:rPr>
              <a:t>t </a:t>
            </a:r>
            <a:r>
              <a:rPr lang="nl-BE" sz="3600" i="1" err="1">
                <a:ea typeface="+mn-lt"/>
                <a:cs typeface="+mn-lt"/>
              </a:rPr>
              <a:t>Cachotje</a:t>
            </a:r>
            <a:r>
              <a:rPr lang="nl-BE" sz="3600">
                <a:ea typeface="+mn-lt"/>
                <a:cs typeface="+mn-lt"/>
              </a:rPr>
              <a:t>: mei-juni 2022</a:t>
            </a:r>
            <a:endParaRPr lang="nl-NL" sz="3600"/>
          </a:p>
          <a:p>
            <a:pPr algn="l"/>
            <a:endParaRPr lang="nl-NL"/>
          </a:p>
        </p:txBody>
      </p:sp>
    </p:spTree>
    <p:extLst>
      <p:ext uri="{BB962C8B-B14F-4D97-AF65-F5344CB8AC3E}">
        <p14:creationId xmlns:p14="http://schemas.microsoft.com/office/powerpoint/2010/main" val="1113214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442C87E-CBF7-6F04-93DB-8E9A0B8F0AA2}"/>
              </a:ext>
            </a:extLst>
          </p:cNvPr>
          <p:cNvSpPr txBox="1"/>
          <p:nvPr/>
        </p:nvSpPr>
        <p:spPr>
          <a:xfrm>
            <a:off x="550171" y="587828"/>
            <a:ext cx="1075411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3600">
                <a:ea typeface="+mn-lt"/>
                <a:cs typeface="+mn-lt"/>
              </a:rPr>
              <a:t>Najaar 2023: op zoek naar een nieuwe vorm</a:t>
            </a:r>
            <a:endParaRPr lang="nl-NL" sz="3600"/>
          </a:p>
          <a:p>
            <a:endParaRPr lang="nl-BE" sz="3600">
              <a:ea typeface="+mn-lt"/>
              <a:cs typeface="+mn-lt"/>
            </a:endParaRPr>
          </a:p>
          <a:p>
            <a:r>
              <a:rPr lang="nl-BE" sz="3600"/>
              <a:t>Hulp van </a:t>
            </a:r>
            <a:r>
              <a:rPr lang="nl-BE" sz="3600" err="1"/>
              <a:t>Count</a:t>
            </a:r>
            <a:r>
              <a:rPr lang="nl-BE" sz="3600"/>
              <a:t> Me In</a:t>
            </a:r>
          </a:p>
          <a:p>
            <a:pPr algn="l"/>
            <a:endParaRPr lang="nl-BE" sz="3600"/>
          </a:p>
          <a:p>
            <a:endParaRPr lang="nl-BE" sz="3600"/>
          </a:p>
          <a:p>
            <a:endParaRPr lang="nl-NL"/>
          </a:p>
        </p:txBody>
      </p:sp>
      <p:pic>
        <p:nvPicPr>
          <p:cNvPr id="4" name="Afbeelding 3" descr="Afbeelding met Graphics, Lettertype, grafische vormgeving, logo&#10;&#10;Automatisch gegenereerde beschrijving">
            <a:extLst>
              <a:ext uri="{FF2B5EF4-FFF2-40B4-BE49-F238E27FC236}">
                <a16:creationId xmlns:a16="http://schemas.microsoft.com/office/drawing/2014/main" id="{B44D1B50-EB80-2B55-127A-38553314622C}"/>
              </a:ext>
            </a:extLst>
          </p:cNvPr>
          <p:cNvPicPr>
            <a:picLocks noChangeAspect="1"/>
          </p:cNvPicPr>
          <p:nvPr/>
        </p:nvPicPr>
        <p:blipFill>
          <a:blip r:embed="rId3"/>
          <a:stretch>
            <a:fillRect/>
          </a:stretch>
        </p:blipFill>
        <p:spPr>
          <a:xfrm>
            <a:off x="4308899" y="4107667"/>
            <a:ext cx="9264621" cy="4701794"/>
          </a:xfrm>
          <a:prstGeom prst="rect">
            <a:avLst/>
          </a:prstGeom>
        </p:spPr>
      </p:pic>
    </p:spTree>
    <p:extLst>
      <p:ext uri="{BB962C8B-B14F-4D97-AF65-F5344CB8AC3E}">
        <p14:creationId xmlns:p14="http://schemas.microsoft.com/office/powerpoint/2010/main" val="980228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krant, tekst, Publicatie, Papierprodcut&#10;&#10;Automatisch gegenereerde beschrijving">
            <a:extLst>
              <a:ext uri="{FF2B5EF4-FFF2-40B4-BE49-F238E27FC236}">
                <a16:creationId xmlns:a16="http://schemas.microsoft.com/office/drawing/2014/main" id="{514D4CDF-9227-16B0-46F4-5582F8B49CFF}"/>
              </a:ext>
            </a:extLst>
          </p:cNvPr>
          <p:cNvPicPr>
            <a:picLocks noChangeAspect="1"/>
          </p:cNvPicPr>
          <p:nvPr/>
        </p:nvPicPr>
        <p:blipFill>
          <a:blip r:embed="rId3"/>
          <a:stretch>
            <a:fillRect/>
          </a:stretch>
        </p:blipFill>
        <p:spPr>
          <a:xfrm>
            <a:off x="-79513" y="-1040974"/>
            <a:ext cx="12271513" cy="8171384"/>
          </a:xfrm>
          <a:prstGeom prst="rect">
            <a:avLst/>
          </a:prstGeom>
        </p:spPr>
      </p:pic>
    </p:spTree>
    <p:extLst>
      <p:ext uri="{BB962C8B-B14F-4D97-AF65-F5344CB8AC3E}">
        <p14:creationId xmlns:p14="http://schemas.microsoft.com/office/powerpoint/2010/main" val="818816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ding, persoon, person, mensen&#10;&#10;Automatisch gegenereerde beschrijving">
            <a:extLst>
              <a:ext uri="{FF2B5EF4-FFF2-40B4-BE49-F238E27FC236}">
                <a16:creationId xmlns:a16="http://schemas.microsoft.com/office/drawing/2014/main" id="{71E36513-84A3-0BBD-19BE-85D6AF717521}"/>
              </a:ext>
            </a:extLst>
          </p:cNvPr>
          <p:cNvPicPr>
            <a:picLocks noChangeAspect="1"/>
          </p:cNvPicPr>
          <p:nvPr/>
        </p:nvPicPr>
        <p:blipFill>
          <a:blip r:embed="rId3"/>
          <a:stretch>
            <a:fillRect/>
          </a:stretch>
        </p:blipFill>
        <p:spPr>
          <a:xfrm>
            <a:off x="-735496" y="-1496622"/>
            <a:ext cx="13086522" cy="9851243"/>
          </a:xfrm>
          <a:prstGeom prst="rect">
            <a:avLst/>
          </a:prstGeom>
        </p:spPr>
      </p:pic>
    </p:spTree>
    <p:extLst>
      <p:ext uri="{BB962C8B-B14F-4D97-AF65-F5344CB8AC3E}">
        <p14:creationId xmlns:p14="http://schemas.microsoft.com/office/powerpoint/2010/main" val="440841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descr="Afbeelding met tekst, Post-it-briefje, handschrift, Rechthoek&#10;&#10;Automatisch gegenereerde beschrijving">
            <a:extLst>
              <a:ext uri="{FF2B5EF4-FFF2-40B4-BE49-F238E27FC236}">
                <a16:creationId xmlns:a16="http://schemas.microsoft.com/office/drawing/2014/main" id="{3393A0A3-88E6-02AD-6093-82B788CEB247}"/>
              </a:ext>
            </a:extLst>
          </p:cNvPr>
          <p:cNvPicPr>
            <a:picLocks noChangeAspect="1"/>
          </p:cNvPicPr>
          <p:nvPr/>
        </p:nvPicPr>
        <p:blipFill rotWithShape="1">
          <a:blip r:embed="rId3"/>
          <a:srcRect t="4972" b="20291"/>
          <a:stretch/>
        </p:blipFill>
        <p:spPr>
          <a:xfrm>
            <a:off x="20" y="1282"/>
            <a:ext cx="12191980" cy="6856718"/>
          </a:xfrm>
          <a:prstGeom prst="rect">
            <a:avLst/>
          </a:prstGeom>
        </p:spPr>
      </p:pic>
    </p:spTree>
    <p:extLst>
      <p:ext uri="{BB962C8B-B14F-4D97-AF65-F5344CB8AC3E}">
        <p14:creationId xmlns:p14="http://schemas.microsoft.com/office/powerpoint/2010/main" val="1602096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 persoon, Post-it-briefje, Papierprodcut&#10;&#10;Automatisch gegenereerde beschrijving">
            <a:extLst>
              <a:ext uri="{FF2B5EF4-FFF2-40B4-BE49-F238E27FC236}">
                <a16:creationId xmlns:a16="http://schemas.microsoft.com/office/drawing/2014/main" id="{483C26BA-1CD0-951B-D49E-10B42C1F7531}"/>
              </a:ext>
            </a:extLst>
          </p:cNvPr>
          <p:cNvPicPr>
            <a:picLocks noChangeAspect="1"/>
          </p:cNvPicPr>
          <p:nvPr/>
        </p:nvPicPr>
        <p:blipFill>
          <a:blip r:embed="rId3"/>
          <a:stretch>
            <a:fillRect/>
          </a:stretch>
        </p:blipFill>
        <p:spPr>
          <a:xfrm>
            <a:off x="-247676" y="-801769"/>
            <a:ext cx="12687351" cy="8461538"/>
          </a:xfrm>
          <a:prstGeom prst="rect">
            <a:avLst/>
          </a:prstGeom>
        </p:spPr>
      </p:pic>
    </p:spTree>
    <p:extLst>
      <p:ext uri="{BB962C8B-B14F-4D97-AF65-F5344CB8AC3E}">
        <p14:creationId xmlns:p14="http://schemas.microsoft.com/office/powerpoint/2010/main" val="816723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descr="Afbeelding met kleding, persoon, overdekt, person&#10;&#10;Automatisch gegenereerde beschrijving">
            <a:extLst>
              <a:ext uri="{FF2B5EF4-FFF2-40B4-BE49-F238E27FC236}">
                <a16:creationId xmlns:a16="http://schemas.microsoft.com/office/drawing/2014/main" id="{38BF218F-68EC-99AB-1624-B7548A0CE04B}"/>
              </a:ext>
            </a:extLst>
          </p:cNvPr>
          <p:cNvPicPr>
            <a:picLocks noChangeAspect="1"/>
          </p:cNvPicPr>
          <p:nvPr/>
        </p:nvPicPr>
        <p:blipFill rotWithShape="1">
          <a:blip r:embed="rId3"/>
          <a:srcRect t="7263" b="8483"/>
          <a:stretch/>
        </p:blipFill>
        <p:spPr>
          <a:xfrm>
            <a:off x="20" y="1282"/>
            <a:ext cx="12191980" cy="6856718"/>
          </a:xfrm>
          <a:prstGeom prst="rect">
            <a:avLst/>
          </a:prstGeom>
        </p:spPr>
      </p:pic>
    </p:spTree>
    <p:extLst>
      <p:ext uri="{BB962C8B-B14F-4D97-AF65-F5344CB8AC3E}">
        <p14:creationId xmlns:p14="http://schemas.microsoft.com/office/powerpoint/2010/main" val="337086643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867</Words>
  <Application>Microsoft Macintosh PowerPoint</Application>
  <PresentationFormat>Breedbeeld</PresentationFormat>
  <Paragraphs>102</Paragraphs>
  <Slides>18</Slides>
  <Notes>11</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18</vt:i4>
      </vt:variant>
    </vt:vector>
  </HeadingPairs>
  <TitlesOfParts>
    <vt:vector size="26" baseType="lpstr">
      <vt:lpstr>Aptos</vt:lpstr>
      <vt:lpstr>Aptos Display</vt:lpstr>
      <vt:lpstr>Arial</vt:lpstr>
      <vt:lpstr>Arial</vt:lpstr>
      <vt:lpstr>Arial,Sans-Serif</vt:lpstr>
      <vt:lpstr>Calibri</vt:lpstr>
      <vt:lpstr>Segoe UI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Stijn Wens</dc:creator>
  <cp:lastModifiedBy>Stijn Wens</cp:lastModifiedBy>
  <cp:revision>30</cp:revision>
  <dcterms:created xsi:type="dcterms:W3CDTF">2024-03-10T21:06:13Z</dcterms:created>
  <dcterms:modified xsi:type="dcterms:W3CDTF">2024-03-12T13:54:00Z</dcterms:modified>
</cp:coreProperties>
</file>