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Lst>
  <p:notesMasterIdLst>
    <p:notesMasterId r:id="rId62"/>
  </p:notesMasterIdLst>
  <p:sldIdLst>
    <p:sldId id="1655" r:id="rId4"/>
    <p:sldId id="1641" r:id="rId5"/>
    <p:sldId id="1644" r:id="rId6"/>
    <p:sldId id="1645" r:id="rId7"/>
    <p:sldId id="1646" r:id="rId8"/>
    <p:sldId id="1647" r:id="rId9"/>
    <p:sldId id="1648" r:id="rId10"/>
    <p:sldId id="1649" r:id="rId11"/>
    <p:sldId id="1650" r:id="rId12"/>
    <p:sldId id="1651" r:id="rId13"/>
    <p:sldId id="1652" r:id="rId14"/>
    <p:sldId id="1653" r:id="rId15"/>
    <p:sldId id="310" r:id="rId16"/>
    <p:sldId id="267" r:id="rId17"/>
    <p:sldId id="1656" r:id="rId18"/>
    <p:sldId id="1657" r:id="rId19"/>
    <p:sldId id="1658" r:id="rId20"/>
    <p:sldId id="269" r:id="rId21"/>
    <p:sldId id="1659" r:id="rId22"/>
    <p:sldId id="1660" r:id="rId23"/>
    <p:sldId id="1661" r:id="rId24"/>
    <p:sldId id="1662" r:id="rId25"/>
    <p:sldId id="1663" r:id="rId26"/>
    <p:sldId id="1664" r:id="rId27"/>
    <p:sldId id="1665" r:id="rId28"/>
    <p:sldId id="257" r:id="rId29"/>
    <p:sldId id="1779" r:id="rId30"/>
    <p:sldId id="1780" r:id="rId31"/>
    <p:sldId id="1781" r:id="rId32"/>
    <p:sldId id="1782" r:id="rId33"/>
    <p:sldId id="1783" r:id="rId34"/>
    <p:sldId id="263" r:id="rId35"/>
    <p:sldId id="1784" r:id="rId36"/>
    <p:sldId id="1785" r:id="rId37"/>
    <p:sldId id="1786" r:id="rId38"/>
    <p:sldId id="1676" r:id="rId39"/>
    <p:sldId id="1677" r:id="rId40"/>
    <p:sldId id="1678" r:id="rId41"/>
    <p:sldId id="1679" r:id="rId42"/>
    <p:sldId id="1680" r:id="rId43"/>
    <p:sldId id="1681" r:id="rId44"/>
    <p:sldId id="1682" r:id="rId45"/>
    <p:sldId id="1683" r:id="rId46"/>
    <p:sldId id="1684" r:id="rId47"/>
    <p:sldId id="1685" r:id="rId48"/>
    <p:sldId id="1686" r:id="rId49"/>
    <p:sldId id="1687" r:id="rId50"/>
    <p:sldId id="1688" r:id="rId51"/>
    <p:sldId id="1689" r:id="rId52"/>
    <p:sldId id="1690" r:id="rId53"/>
    <p:sldId id="1691" r:id="rId54"/>
    <p:sldId id="1692" r:id="rId55"/>
    <p:sldId id="1693" r:id="rId56"/>
    <p:sldId id="1694" r:id="rId57"/>
    <p:sldId id="1695" r:id="rId58"/>
    <p:sldId id="1696" r:id="rId59"/>
    <p:sldId id="1697" r:id="rId60"/>
    <p:sldId id="1698" r:id="rId61"/>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C942B8-CCC3-4846-8F1E-774D61D83729}"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D6289E67-AE28-4551-8153-41C9C8AC112B}">
      <dgm:prSet/>
      <dgm:spPr/>
      <dgm:t>
        <a:bodyPr/>
        <a:lstStyle/>
        <a:p>
          <a:r>
            <a:rPr lang="en-GB" dirty="0">
              <a:latin typeface="Rockwell" panose="02060603020205020403" pitchFamily="18" charset="77"/>
            </a:rPr>
            <a:t>Acknowledge the transversal and specific skills, developed by inmates through sport activities in order to improve social integration.</a:t>
          </a:r>
          <a:endParaRPr lang="en-US" dirty="0">
            <a:latin typeface="Rockwell" panose="02060603020205020403" pitchFamily="18" charset="77"/>
          </a:endParaRPr>
        </a:p>
      </dgm:t>
    </dgm:pt>
    <dgm:pt modelId="{FB73394D-283E-46E4-A57D-77F047094396}" type="parTrans" cxnId="{0B840FBA-34C3-4B4E-8359-1D5C33EF3E22}">
      <dgm:prSet/>
      <dgm:spPr/>
      <dgm:t>
        <a:bodyPr/>
        <a:lstStyle/>
        <a:p>
          <a:endParaRPr lang="en-US"/>
        </a:p>
      </dgm:t>
    </dgm:pt>
    <dgm:pt modelId="{276E2881-F0EE-4BBB-974F-A7838661EC47}" type="sibTrans" cxnId="{0B840FBA-34C3-4B4E-8359-1D5C33EF3E22}">
      <dgm:prSet/>
      <dgm:spPr/>
      <dgm:t>
        <a:bodyPr/>
        <a:lstStyle/>
        <a:p>
          <a:endParaRPr lang="en-US"/>
        </a:p>
      </dgm:t>
    </dgm:pt>
    <dgm:pt modelId="{68DC190A-0F74-48BF-8914-306924CE4A76}">
      <dgm:prSet/>
      <dgm:spPr/>
      <dgm:t>
        <a:bodyPr/>
        <a:lstStyle/>
        <a:p>
          <a:r>
            <a:rPr lang="en-GB" dirty="0">
              <a:latin typeface="Rockwell" panose="02060603020205020403" pitchFamily="18" charset="77"/>
            </a:rPr>
            <a:t>Highlight the social work that sport companies could carry out in penitentiary institutions. </a:t>
          </a:r>
          <a:endParaRPr lang="en-US" dirty="0">
            <a:latin typeface="Rockwell" panose="02060603020205020403" pitchFamily="18" charset="77"/>
          </a:endParaRPr>
        </a:p>
      </dgm:t>
    </dgm:pt>
    <dgm:pt modelId="{AAA728EF-80F5-42E3-8691-373F427A2E1F}" type="parTrans" cxnId="{F2C796AF-DCAD-41EF-9511-8552DBDBF190}">
      <dgm:prSet/>
      <dgm:spPr/>
      <dgm:t>
        <a:bodyPr/>
        <a:lstStyle/>
        <a:p>
          <a:endParaRPr lang="en-US"/>
        </a:p>
      </dgm:t>
    </dgm:pt>
    <dgm:pt modelId="{1E557B78-A803-40C6-80DE-B26232BBC6D2}" type="sibTrans" cxnId="{F2C796AF-DCAD-41EF-9511-8552DBDBF190}">
      <dgm:prSet/>
      <dgm:spPr/>
      <dgm:t>
        <a:bodyPr/>
        <a:lstStyle/>
        <a:p>
          <a:endParaRPr lang="en-US"/>
        </a:p>
      </dgm:t>
    </dgm:pt>
    <dgm:pt modelId="{23CE1D4E-D022-4C57-BD28-5ACA2EB29516}">
      <dgm:prSet/>
      <dgm:spPr/>
      <dgm:t>
        <a:bodyPr/>
        <a:lstStyle/>
        <a:p>
          <a:r>
            <a:rPr lang="en-GB" dirty="0">
              <a:latin typeface="Rockwell" panose="02060603020205020403" pitchFamily="18" charset="77"/>
            </a:rPr>
            <a:t>Creating an </a:t>
          </a:r>
          <a:r>
            <a:rPr lang="en-GB" b="1" dirty="0">
              <a:latin typeface="Rockwell" panose="02060603020205020403" pitchFamily="18" charset="77"/>
            </a:rPr>
            <a:t>innovative network system of socio-economic agents and labour market public offices </a:t>
          </a:r>
          <a:r>
            <a:rPr lang="en-GB" dirty="0">
              <a:latin typeface="Rockwell" panose="02060603020205020403" pitchFamily="18" charset="77"/>
            </a:rPr>
            <a:t>through the sports clubs, federations and NGO’s that could improve the employability of ex-prisoners and/or facilitate social inclusion and empowerment of ex-prisoners once outside detention.  </a:t>
          </a:r>
          <a:endParaRPr lang="en-US" dirty="0">
            <a:latin typeface="Rockwell" panose="02060603020205020403" pitchFamily="18" charset="77"/>
          </a:endParaRPr>
        </a:p>
      </dgm:t>
    </dgm:pt>
    <dgm:pt modelId="{08C7318B-AEC8-4CC4-83D7-36ECD57FD67E}" type="parTrans" cxnId="{EC2373F1-3828-4E17-95D2-41DC580808C6}">
      <dgm:prSet/>
      <dgm:spPr/>
      <dgm:t>
        <a:bodyPr/>
        <a:lstStyle/>
        <a:p>
          <a:endParaRPr lang="en-US"/>
        </a:p>
      </dgm:t>
    </dgm:pt>
    <dgm:pt modelId="{88C4F9D3-5318-4519-9339-273FF69E4D90}" type="sibTrans" cxnId="{EC2373F1-3828-4E17-95D2-41DC580808C6}">
      <dgm:prSet/>
      <dgm:spPr/>
      <dgm:t>
        <a:bodyPr/>
        <a:lstStyle/>
        <a:p>
          <a:endParaRPr lang="en-US"/>
        </a:p>
      </dgm:t>
    </dgm:pt>
    <dgm:pt modelId="{B122629C-76A6-CA4F-9D7A-418F21E8BA99}" type="pres">
      <dgm:prSet presAssocID="{42C942B8-CCC3-4846-8F1E-774D61D83729}" presName="vert0" presStyleCnt="0">
        <dgm:presLayoutVars>
          <dgm:dir/>
          <dgm:animOne val="branch"/>
          <dgm:animLvl val="lvl"/>
        </dgm:presLayoutVars>
      </dgm:prSet>
      <dgm:spPr/>
    </dgm:pt>
    <dgm:pt modelId="{760D8AED-4926-B844-8DC6-56AB93C80D97}" type="pres">
      <dgm:prSet presAssocID="{D6289E67-AE28-4551-8153-41C9C8AC112B}" presName="thickLine" presStyleLbl="alignNode1" presStyleIdx="0" presStyleCnt="3"/>
      <dgm:spPr/>
    </dgm:pt>
    <dgm:pt modelId="{F8B26183-3F20-714D-8F2A-E64AD0FF6661}" type="pres">
      <dgm:prSet presAssocID="{D6289E67-AE28-4551-8153-41C9C8AC112B}" presName="horz1" presStyleCnt="0"/>
      <dgm:spPr/>
    </dgm:pt>
    <dgm:pt modelId="{828988BE-6DA7-3644-AB77-94A573BDDF33}" type="pres">
      <dgm:prSet presAssocID="{D6289E67-AE28-4551-8153-41C9C8AC112B}" presName="tx1" presStyleLbl="revTx" presStyleIdx="0" presStyleCnt="3"/>
      <dgm:spPr/>
    </dgm:pt>
    <dgm:pt modelId="{157B849A-DFE5-F147-816A-8C56DBF1F148}" type="pres">
      <dgm:prSet presAssocID="{D6289E67-AE28-4551-8153-41C9C8AC112B}" presName="vert1" presStyleCnt="0"/>
      <dgm:spPr/>
    </dgm:pt>
    <dgm:pt modelId="{1BEF6095-AF22-7041-9B97-6435EAA5D0E1}" type="pres">
      <dgm:prSet presAssocID="{68DC190A-0F74-48BF-8914-306924CE4A76}" presName="thickLine" presStyleLbl="alignNode1" presStyleIdx="1" presStyleCnt="3"/>
      <dgm:spPr/>
    </dgm:pt>
    <dgm:pt modelId="{D4C0EEDE-B10B-7D43-A52F-831F7B7C72D4}" type="pres">
      <dgm:prSet presAssocID="{68DC190A-0F74-48BF-8914-306924CE4A76}" presName="horz1" presStyleCnt="0"/>
      <dgm:spPr/>
    </dgm:pt>
    <dgm:pt modelId="{D9C25F5E-ACA1-534D-8160-FD962D23E217}" type="pres">
      <dgm:prSet presAssocID="{68DC190A-0F74-48BF-8914-306924CE4A76}" presName="tx1" presStyleLbl="revTx" presStyleIdx="1" presStyleCnt="3"/>
      <dgm:spPr/>
    </dgm:pt>
    <dgm:pt modelId="{073BFA49-269F-3D48-8746-B5F4601889D8}" type="pres">
      <dgm:prSet presAssocID="{68DC190A-0F74-48BF-8914-306924CE4A76}" presName="vert1" presStyleCnt="0"/>
      <dgm:spPr/>
    </dgm:pt>
    <dgm:pt modelId="{CFE981C8-0887-4341-BEAA-EFD5FFBF948C}" type="pres">
      <dgm:prSet presAssocID="{23CE1D4E-D022-4C57-BD28-5ACA2EB29516}" presName="thickLine" presStyleLbl="alignNode1" presStyleIdx="2" presStyleCnt="3"/>
      <dgm:spPr/>
    </dgm:pt>
    <dgm:pt modelId="{B209AA3B-C182-B943-841E-78DC5A3B5E66}" type="pres">
      <dgm:prSet presAssocID="{23CE1D4E-D022-4C57-BD28-5ACA2EB29516}" presName="horz1" presStyleCnt="0"/>
      <dgm:spPr/>
    </dgm:pt>
    <dgm:pt modelId="{98B3B98D-AE0D-E845-9B29-9E67BC46035B}" type="pres">
      <dgm:prSet presAssocID="{23CE1D4E-D022-4C57-BD28-5ACA2EB29516}" presName="tx1" presStyleLbl="revTx" presStyleIdx="2" presStyleCnt="3"/>
      <dgm:spPr/>
    </dgm:pt>
    <dgm:pt modelId="{E4D19701-5B98-3346-B86E-70B6027F39C8}" type="pres">
      <dgm:prSet presAssocID="{23CE1D4E-D022-4C57-BD28-5ACA2EB29516}" presName="vert1" presStyleCnt="0"/>
      <dgm:spPr/>
    </dgm:pt>
  </dgm:ptLst>
  <dgm:cxnLst>
    <dgm:cxn modelId="{5A437D47-A2DE-954C-BE5F-D3FB110DD20F}" type="presOf" srcId="{23CE1D4E-D022-4C57-BD28-5ACA2EB29516}" destId="{98B3B98D-AE0D-E845-9B29-9E67BC46035B}" srcOrd="0" destOrd="0" presId="urn:microsoft.com/office/officeart/2008/layout/LinedList"/>
    <dgm:cxn modelId="{84FB7A59-29D9-E543-AE0D-EFD581ED292B}" type="presOf" srcId="{42C942B8-CCC3-4846-8F1E-774D61D83729}" destId="{B122629C-76A6-CA4F-9D7A-418F21E8BA99}" srcOrd="0" destOrd="0" presId="urn:microsoft.com/office/officeart/2008/layout/LinedList"/>
    <dgm:cxn modelId="{1E992D7D-CFCB-6047-8F5D-6864F172267C}" type="presOf" srcId="{D6289E67-AE28-4551-8153-41C9C8AC112B}" destId="{828988BE-6DA7-3644-AB77-94A573BDDF33}" srcOrd="0" destOrd="0" presId="urn:microsoft.com/office/officeart/2008/layout/LinedList"/>
    <dgm:cxn modelId="{F2C796AF-DCAD-41EF-9511-8552DBDBF190}" srcId="{42C942B8-CCC3-4846-8F1E-774D61D83729}" destId="{68DC190A-0F74-48BF-8914-306924CE4A76}" srcOrd="1" destOrd="0" parTransId="{AAA728EF-80F5-42E3-8691-373F427A2E1F}" sibTransId="{1E557B78-A803-40C6-80DE-B26232BBC6D2}"/>
    <dgm:cxn modelId="{0B840FBA-34C3-4B4E-8359-1D5C33EF3E22}" srcId="{42C942B8-CCC3-4846-8F1E-774D61D83729}" destId="{D6289E67-AE28-4551-8153-41C9C8AC112B}" srcOrd="0" destOrd="0" parTransId="{FB73394D-283E-46E4-A57D-77F047094396}" sibTransId="{276E2881-F0EE-4BBB-974F-A7838661EC47}"/>
    <dgm:cxn modelId="{050ACCDD-562A-4440-8FE1-76BCFC3395BC}" type="presOf" srcId="{68DC190A-0F74-48BF-8914-306924CE4A76}" destId="{D9C25F5E-ACA1-534D-8160-FD962D23E217}" srcOrd="0" destOrd="0" presId="urn:microsoft.com/office/officeart/2008/layout/LinedList"/>
    <dgm:cxn modelId="{EC2373F1-3828-4E17-95D2-41DC580808C6}" srcId="{42C942B8-CCC3-4846-8F1E-774D61D83729}" destId="{23CE1D4E-D022-4C57-BD28-5ACA2EB29516}" srcOrd="2" destOrd="0" parTransId="{08C7318B-AEC8-4CC4-83D7-36ECD57FD67E}" sibTransId="{88C4F9D3-5318-4519-9339-273FF69E4D90}"/>
    <dgm:cxn modelId="{A81753DB-22A8-1A49-92DE-225736236F60}" type="presParOf" srcId="{B122629C-76A6-CA4F-9D7A-418F21E8BA99}" destId="{760D8AED-4926-B844-8DC6-56AB93C80D97}" srcOrd="0" destOrd="0" presId="urn:microsoft.com/office/officeart/2008/layout/LinedList"/>
    <dgm:cxn modelId="{AD2BE40A-3542-AD4D-A20D-78FE8CE32C09}" type="presParOf" srcId="{B122629C-76A6-CA4F-9D7A-418F21E8BA99}" destId="{F8B26183-3F20-714D-8F2A-E64AD0FF6661}" srcOrd="1" destOrd="0" presId="urn:microsoft.com/office/officeart/2008/layout/LinedList"/>
    <dgm:cxn modelId="{04553E4F-416C-AD48-944C-C73ABC5644C8}" type="presParOf" srcId="{F8B26183-3F20-714D-8F2A-E64AD0FF6661}" destId="{828988BE-6DA7-3644-AB77-94A573BDDF33}" srcOrd="0" destOrd="0" presId="urn:microsoft.com/office/officeart/2008/layout/LinedList"/>
    <dgm:cxn modelId="{6488FB0B-8BAC-2242-8FA2-7CC932DDAEBB}" type="presParOf" srcId="{F8B26183-3F20-714D-8F2A-E64AD0FF6661}" destId="{157B849A-DFE5-F147-816A-8C56DBF1F148}" srcOrd="1" destOrd="0" presId="urn:microsoft.com/office/officeart/2008/layout/LinedList"/>
    <dgm:cxn modelId="{A5CC2057-9703-D74C-93F1-575B6A1E3FA8}" type="presParOf" srcId="{B122629C-76A6-CA4F-9D7A-418F21E8BA99}" destId="{1BEF6095-AF22-7041-9B97-6435EAA5D0E1}" srcOrd="2" destOrd="0" presId="urn:microsoft.com/office/officeart/2008/layout/LinedList"/>
    <dgm:cxn modelId="{2927CD63-8407-A142-BBA9-327F957BFFD9}" type="presParOf" srcId="{B122629C-76A6-CA4F-9D7A-418F21E8BA99}" destId="{D4C0EEDE-B10B-7D43-A52F-831F7B7C72D4}" srcOrd="3" destOrd="0" presId="urn:microsoft.com/office/officeart/2008/layout/LinedList"/>
    <dgm:cxn modelId="{9F338022-BB90-EE48-82A4-314B4A86E9AD}" type="presParOf" srcId="{D4C0EEDE-B10B-7D43-A52F-831F7B7C72D4}" destId="{D9C25F5E-ACA1-534D-8160-FD962D23E217}" srcOrd="0" destOrd="0" presId="urn:microsoft.com/office/officeart/2008/layout/LinedList"/>
    <dgm:cxn modelId="{1D0C7258-2A2A-5440-A9AF-CC6162683E0A}" type="presParOf" srcId="{D4C0EEDE-B10B-7D43-A52F-831F7B7C72D4}" destId="{073BFA49-269F-3D48-8746-B5F4601889D8}" srcOrd="1" destOrd="0" presId="urn:microsoft.com/office/officeart/2008/layout/LinedList"/>
    <dgm:cxn modelId="{BAFC4050-A2A3-E440-94C0-2910C952BEFC}" type="presParOf" srcId="{B122629C-76A6-CA4F-9D7A-418F21E8BA99}" destId="{CFE981C8-0887-4341-BEAA-EFD5FFBF948C}" srcOrd="4" destOrd="0" presId="urn:microsoft.com/office/officeart/2008/layout/LinedList"/>
    <dgm:cxn modelId="{BEE38322-1A3B-8546-8C25-4B578047B170}" type="presParOf" srcId="{B122629C-76A6-CA4F-9D7A-418F21E8BA99}" destId="{B209AA3B-C182-B943-841E-78DC5A3B5E66}" srcOrd="5" destOrd="0" presId="urn:microsoft.com/office/officeart/2008/layout/LinedList"/>
    <dgm:cxn modelId="{7D389A48-4BEE-FA44-AF32-A901ADFBADF4}" type="presParOf" srcId="{B209AA3B-C182-B943-841E-78DC5A3B5E66}" destId="{98B3B98D-AE0D-E845-9B29-9E67BC46035B}" srcOrd="0" destOrd="0" presId="urn:microsoft.com/office/officeart/2008/layout/LinedList"/>
    <dgm:cxn modelId="{861254FA-55EF-D946-BB96-B51C4FFF15D0}" type="presParOf" srcId="{B209AA3B-C182-B943-841E-78DC5A3B5E66}" destId="{E4D19701-5B98-3346-B86E-70B6027F39C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443B49-22A7-7B45-8A2D-BCF6E415FF0D}"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4C00987A-FA6B-D849-BDF7-42DFA584EFC2}">
      <dgm:prSet phldrT="[Text]" custT="1"/>
      <dgm:spPr/>
      <dgm:t>
        <a:bodyPr/>
        <a:lstStyle/>
        <a:p>
          <a:r>
            <a:rPr lang="en-US" sz="2400" b="1" dirty="0"/>
            <a:t>Developing and delivering of specialized rehabilitation programs</a:t>
          </a:r>
        </a:p>
      </dgm:t>
    </dgm:pt>
    <dgm:pt modelId="{24E987DB-B328-4147-9711-13465958FC18}" type="parTrans" cxnId="{9CCC2127-2D79-0949-A613-C2242B994E45}">
      <dgm:prSet/>
      <dgm:spPr/>
      <dgm:t>
        <a:bodyPr/>
        <a:lstStyle/>
        <a:p>
          <a:endParaRPr lang="en-US"/>
        </a:p>
      </dgm:t>
    </dgm:pt>
    <dgm:pt modelId="{7F119156-49B0-4649-9B44-B9F9DC1C6791}" type="sibTrans" cxnId="{9CCC2127-2D79-0949-A613-C2242B994E45}">
      <dgm:prSet/>
      <dgm:spPr/>
      <dgm:t>
        <a:bodyPr/>
        <a:lstStyle/>
        <a:p>
          <a:endParaRPr lang="en-US"/>
        </a:p>
      </dgm:t>
    </dgm:pt>
    <dgm:pt modelId="{1EB26CF9-0CF0-944E-9F41-4846A62B2FDE}">
      <dgm:prSet phldrT="[Text]" custT="1"/>
      <dgm:spPr/>
      <dgm:t>
        <a:bodyPr/>
        <a:lstStyle/>
        <a:p>
          <a:r>
            <a:rPr lang="en-US" sz="2000" dirty="0"/>
            <a:t>Offering new Experiences</a:t>
          </a:r>
        </a:p>
      </dgm:t>
    </dgm:pt>
    <dgm:pt modelId="{CDC6E341-1513-7243-B47A-239D145E3D17}" type="parTrans" cxnId="{3237B645-C438-6B4B-9032-112D5A84062D}">
      <dgm:prSet/>
      <dgm:spPr/>
      <dgm:t>
        <a:bodyPr/>
        <a:lstStyle/>
        <a:p>
          <a:endParaRPr lang="en-US"/>
        </a:p>
      </dgm:t>
    </dgm:pt>
    <dgm:pt modelId="{9C909CD4-415B-974A-B915-20A3ECBF8718}" type="sibTrans" cxnId="{3237B645-C438-6B4B-9032-112D5A84062D}">
      <dgm:prSet/>
      <dgm:spPr/>
      <dgm:t>
        <a:bodyPr/>
        <a:lstStyle/>
        <a:p>
          <a:endParaRPr lang="en-US"/>
        </a:p>
      </dgm:t>
    </dgm:pt>
    <dgm:pt modelId="{6A86A46B-97DC-F449-8126-2CC9144198BE}">
      <dgm:prSet phldrT="[Text]" custT="1"/>
      <dgm:spPr/>
      <dgm:t>
        <a:bodyPr/>
        <a:lstStyle/>
        <a:p>
          <a:r>
            <a:rPr lang="en-US" sz="2000" dirty="0"/>
            <a:t>Development and supporting of different skills and competences</a:t>
          </a:r>
        </a:p>
      </dgm:t>
    </dgm:pt>
    <dgm:pt modelId="{6EE49FEC-29C8-B34E-893D-4365187C53F0}" type="parTrans" cxnId="{0F956985-8E90-324F-A244-57EDBDDD2590}">
      <dgm:prSet/>
      <dgm:spPr/>
      <dgm:t>
        <a:bodyPr/>
        <a:lstStyle/>
        <a:p>
          <a:endParaRPr lang="en-US"/>
        </a:p>
      </dgm:t>
    </dgm:pt>
    <dgm:pt modelId="{43CFBD3F-1064-5E48-B372-0312B03F2524}" type="sibTrans" cxnId="{0F956985-8E90-324F-A244-57EDBDDD2590}">
      <dgm:prSet/>
      <dgm:spPr/>
      <dgm:t>
        <a:bodyPr/>
        <a:lstStyle/>
        <a:p>
          <a:endParaRPr lang="en-US"/>
        </a:p>
      </dgm:t>
    </dgm:pt>
    <dgm:pt modelId="{4AADB1E4-4F45-9F4D-81D5-03B337C5D8D0}">
      <dgm:prSet phldrT="[Text]" custT="1"/>
      <dgm:spPr/>
      <dgm:t>
        <a:bodyPr/>
        <a:lstStyle/>
        <a:p>
          <a:r>
            <a:rPr lang="en-US" sz="2000" b="1" dirty="0"/>
            <a:t>Improved chances on the labor market </a:t>
          </a:r>
        </a:p>
      </dgm:t>
    </dgm:pt>
    <dgm:pt modelId="{128CA760-DE9B-3245-A4AF-E5ACE8C3A043}" type="parTrans" cxnId="{AAE42C71-C3DD-FC47-BBBF-DE17356D39CB}">
      <dgm:prSet/>
      <dgm:spPr/>
      <dgm:t>
        <a:bodyPr/>
        <a:lstStyle/>
        <a:p>
          <a:endParaRPr lang="en-US"/>
        </a:p>
      </dgm:t>
    </dgm:pt>
    <dgm:pt modelId="{2BE15432-2178-3D40-922E-B278CE431293}" type="sibTrans" cxnId="{AAE42C71-C3DD-FC47-BBBF-DE17356D39CB}">
      <dgm:prSet/>
      <dgm:spPr/>
      <dgm:t>
        <a:bodyPr/>
        <a:lstStyle/>
        <a:p>
          <a:endParaRPr lang="en-US"/>
        </a:p>
      </dgm:t>
    </dgm:pt>
    <dgm:pt modelId="{EB036C10-3F37-6A4E-9F4D-89B67B4A3D0F}">
      <dgm:prSet phldrT="[Text]" custT="1"/>
      <dgm:spPr/>
      <dgm:t>
        <a:bodyPr/>
        <a:lstStyle/>
        <a:p>
          <a:r>
            <a:rPr lang="en-US" sz="2000" b="1" dirty="0">
              <a:solidFill>
                <a:srgbClr val="FFFF00"/>
              </a:solidFill>
            </a:rPr>
            <a:t>Lower recidivism rates</a:t>
          </a:r>
        </a:p>
      </dgm:t>
    </dgm:pt>
    <dgm:pt modelId="{F11A652C-EDDB-E045-8267-E790E4DEE541}" type="parTrans" cxnId="{10054C73-0E6A-4340-80F7-648F3B6A3994}">
      <dgm:prSet/>
      <dgm:spPr/>
      <dgm:t>
        <a:bodyPr/>
        <a:lstStyle/>
        <a:p>
          <a:endParaRPr lang="en-US"/>
        </a:p>
      </dgm:t>
    </dgm:pt>
    <dgm:pt modelId="{01DF0188-6E9E-E04F-AF6C-9C54E4892550}" type="sibTrans" cxnId="{10054C73-0E6A-4340-80F7-648F3B6A3994}">
      <dgm:prSet/>
      <dgm:spPr/>
      <dgm:t>
        <a:bodyPr/>
        <a:lstStyle/>
        <a:p>
          <a:endParaRPr lang="en-US"/>
        </a:p>
      </dgm:t>
    </dgm:pt>
    <dgm:pt modelId="{09675F14-094F-2E4C-91BD-2D85B6BE15DD}" type="pres">
      <dgm:prSet presAssocID="{D3443B49-22A7-7B45-8A2D-BCF6E415FF0D}" presName="hierChild1" presStyleCnt="0">
        <dgm:presLayoutVars>
          <dgm:orgChart val="1"/>
          <dgm:chPref val="1"/>
          <dgm:dir/>
          <dgm:animOne val="branch"/>
          <dgm:animLvl val="lvl"/>
          <dgm:resizeHandles/>
        </dgm:presLayoutVars>
      </dgm:prSet>
      <dgm:spPr/>
    </dgm:pt>
    <dgm:pt modelId="{77E8F6AA-7E7F-BE44-842B-A65276CE30E3}" type="pres">
      <dgm:prSet presAssocID="{4C00987A-FA6B-D849-BDF7-42DFA584EFC2}" presName="hierRoot1" presStyleCnt="0">
        <dgm:presLayoutVars>
          <dgm:hierBranch val="init"/>
        </dgm:presLayoutVars>
      </dgm:prSet>
      <dgm:spPr/>
    </dgm:pt>
    <dgm:pt modelId="{B226E3C7-0268-894A-A022-71219F7AA67C}" type="pres">
      <dgm:prSet presAssocID="{4C00987A-FA6B-D849-BDF7-42DFA584EFC2}" presName="rootComposite1" presStyleCnt="0"/>
      <dgm:spPr/>
    </dgm:pt>
    <dgm:pt modelId="{7A199AC7-1F1E-4345-906B-6F9632A54D6E}" type="pres">
      <dgm:prSet presAssocID="{4C00987A-FA6B-D849-BDF7-42DFA584EFC2}" presName="rootText1" presStyleLbl="node0" presStyleIdx="0" presStyleCnt="1" custScaleX="231348" custScaleY="124910">
        <dgm:presLayoutVars>
          <dgm:chPref val="3"/>
        </dgm:presLayoutVars>
      </dgm:prSet>
      <dgm:spPr/>
    </dgm:pt>
    <dgm:pt modelId="{03074FAF-061F-AE4B-B004-664E88F777B8}" type="pres">
      <dgm:prSet presAssocID="{4C00987A-FA6B-D849-BDF7-42DFA584EFC2}" presName="rootConnector1" presStyleLbl="node1" presStyleIdx="0" presStyleCnt="0"/>
      <dgm:spPr/>
    </dgm:pt>
    <dgm:pt modelId="{BF4CF714-5530-1A4E-8721-52C2D2A9CB2B}" type="pres">
      <dgm:prSet presAssocID="{4C00987A-FA6B-D849-BDF7-42DFA584EFC2}" presName="hierChild2" presStyleCnt="0"/>
      <dgm:spPr/>
    </dgm:pt>
    <dgm:pt modelId="{A505704A-4C51-274F-A04F-2051B8E2B004}" type="pres">
      <dgm:prSet presAssocID="{CDC6E341-1513-7243-B47A-239D145E3D17}" presName="Name37" presStyleLbl="parChTrans1D2" presStyleIdx="0" presStyleCnt="2"/>
      <dgm:spPr/>
    </dgm:pt>
    <dgm:pt modelId="{6503F15E-F848-1048-A7CD-E6E17201D24A}" type="pres">
      <dgm:prSet presAssocID="{1EB26CF9-0CF0-944E-9F41-4846A62B2FDE}" presName="hierRoot2" presStyleCnt="0">
        <dgm:presLayoutVars>
          <dgm:hierBranch val="init"/>
        </dgm:presLayoutVars>
      </dgm:prSet>
      <dgm:spPr/>
    </dgm:pt>
    <dgm:pt modelId="{9C572898-824D-DC45-B66F-EC8BEE14D71D}" type="pres">
      <dgm:prSet presAssocID="{1EB26CF9-0CF0-944E-9F41-4846A62B2FDE}" presName="rootComposite" presStyleCnt="0"/>
      <dgm:spPr/>
    </dgm:pt>
    <dgm:pt modelId="{679C0DA7-8BBD-0145-B892-131F5FC16CE0}" type="pres">
      <dgm:prSet presAssocID="{1EB26CF9-0CF0-944E-9F41-4846A62B2FDE}" presName="rootText" presStyleLbl="node2" presStyleIdx="0" presStyleCnt="2">
        <dgm:presLayoutVars>
          <dgm:chPref val="3"/>
        </dgm:presLayoutVars>
      </dgm:prSet>
      <dgm:spPr/>
    </dgm:pt>
    <dgm:pt modelId="{A71EAF8F-9D8E-1144-84C0-8E1BC7BFC9B8}" type="pres">
      <dgm:prSet presAssocID="{1EB26CF9-0CF0-944E-9F41-4846A62B2FDE}" presName="rootConnector" presStyleLbl="node2" presStyleIdx="0" presStyleCnt="2"/>
      <dgm:spPr/>
    </dgm:pt>
    <dgm:pt modelId="{CCE1F31F-13C1-1247-90CC-0246E0E466DD}" type="pres">
      <dgm:prSet presAssocID="{1EB26CF9-0CF0-944E-9F41-4846A62B2FDE}" presName="hierChild4" presStyleCnt="0"/>
      <dgm:spPr/>
    </dgm:pt>
    <dgm:pt modelId="{8ACCBD0F-05E6-A048-AE11-7706D021E29F}" type="pres">
      <dgm:prSet presAssocID="{1EB26CF9-0CF0-944E-9F41-4846A62B2FDE}" presName="hierChild5" presStyleCnt="0"/>
      <dgm:spPr/>
    </dgm:pt>
    <dgm:pt modelId="{6AAE228A-9524-D948-BA57-F4E9AAA9B31C}" type="pres">
      <dgm:prSet presAssocID="{6EE49FEC-29C8-B34E-893D-4365187C53F0}" presName="Name37" presStyleLbl="parChTrans1D2" presStyleIdx="1" presStyleCnt="2"/>
      <dgm:spPr/>
    </dgm:pt>
    <dgm:pt modelId="{F143B46A-FFB3-A94B-A4AD-5F522BA229AD}" type="pres">
      <dgm:prSet presAssocID="{6A86A46B-97DC-F449-8126-2CC9144198BE}" presName="hierRoot2" presStyleCnt="0">
        <dgm:presLayoutVars>
          <dgm:hierBranch val="init"/>
        </dgm:presLayoutVars>
      </dgm:prSet>
      <dgm:spPr/>
    </dgm:pt>
    <dgm:pt modelId="{A8084BAB-D53E-F34A-80D8-0FE1B6B37748}" type="pres">
      <dgm:prSet presAssocID="{6A86A46B-97DC-F449-8126-2CC9144198BE}" presName="rootComposite" presStyleCnt="0"/>
      <dgm:spPr/>
    </dgm:pt>
    <dgm:pt modelId="{522AE69F-632C-2643-ABAE-7D1B0CAB91F4}" type="pres">
      <dgm:prSet presAssocID="{6A86A46B-97DC-F449-8126-2CC9144198BE}" presName="rootText" presStyleLbl="node2" presStyleIdx="1" presStyleCnt="2" custScaleX="299492">
        <dgm:presLayoutVars>
          <dgm:chPref val="3"/>
        </dgm:presLayoutVars>
      </dgm:prSet>
      <dgm:spPr/>
    </dgm:pt>
    <dgm:pt modelId="{D8F70A10-683A-434C-8583-54DFD547B94A}" type="pres">
      <dgm:prSet presAssocID="{6A86A46B-97DC-F449-8126-2CC9144198BE}" presName="rootConnector" presStyleLbl="node2" presStyleIdx="1" presStyleCnt="2"/>
      <dgm:spPr/>
    </dgm:pt>
    <dgm:pt modelId="{4F78105D-8850-BD4A-99B0-6D092510150A}" type="pres">
      <dgm:prSet presAssocID="{6A86A46B-97DC-F449-8126-2CC9144198BE}" presName="hierChild4" presStyleCnt="0"/>
      <dgm:spPr/>
    </dgm:pt>
    <dgm:pt modelId="{510868CE-62B1-614A-8867-A83EA75055EC}" type="pres">
      <dgm:prSet presAssocID="{128CA760-DE9B-3245-A4AF-E5ACE8C3A043}" presName="Name37" presStyleLbl="parChTrans1D3" presStyleIdx="0" presStyleCnt="1"/>
      <dgm:spPr/>
    </dgm:pt>
    <dgm:pt modelId="{44925CD7-0862-EC4B-A488-D83DF22189E6}" type="pres">
      <dgm:prSet presAssocID="{4AADB1E4-4F45-9F4D-81D5-03B337C5D8D0}" presName="hierRoot2" presStyleCnt="0">
        <dgm:presLayoutVars>
          <dgm:hierBranch val="init"/>
        </dgm:presLayoutVars>
      </dgm:prSet>
      <dgm:spPr/>
    </dgm:pt>
    <dgm:pt modelId="{5A13FDC6-5EAA-B347-B181-7B1386B65742}" type="pres">
      <dgm:prSet presAssocID="{4AADB1E4-4F45-9F4D-81D5-03B337C5D8D0}" presName="rootComposite" presStyleCnt="0"/>
      <dgm:spPr/>
    </dgm:pt>
    <dgm:pt modelId="{4893372D-CCCF-B04D-B36F-950D8E844F01}" type="pres">
      <dgm:prSet presAssocID="{4AADB1E4-4F45-9F4D-81D5-03B337C5D8D0}" presName="rootText" presStyleLbl="node3" presStyleIdx="0" presStyleCnt="1" custScaleX="147637">
        <dgm:presLayoutVars>
          <dgm:chPref val="3"/>
        </dgm:presLayoutVars>
      </dgm:prSet>
      <dgm:spPr/>
    </dgm:pt>
    <dgm:pt modelId="{C3E91531-3AE2-6141-A2F9-DB58BE048EB7}" type="pres">
      <dgm:prSet presAssocID="{4AADB1E4-4F45-9F4D-81D5-03B337C5D8D0}" presName="rootConnector" presStyleLbl="node3" presStyleIdx="0" presStyleCnt="1"/>
      <dgm:spPr/>
    </dgm:pt>
    <dgm:pt modelId="{614BA829-AAAB-B54C-AE83-C29B50B739A4}" type="pres">
      <dgm:prSet presAssocID="{4AADB1E4-4F45-9F4D-81D5-03B337C5D8D0}" presName="hierChild4" presStyleCnt="0"/>
      <dgm:spPr/>
    </dgm:pt>
    <dgm:pt modelId="{4B2582EF-A3A9-6E46-ABFA-F09F73960F6E}" type="pres">
      <dgm:prSet presAssocID="{F11A652C-EDDB-E045-8267-E790E4DEE541}" presName="Name37" presStyleLbl="parChTrans1D4" presStyleIdx="0" presStyleCnt="1"/>
      <dgm:spPr/>
    </dgm:pt>
    <dgm:pt modelId="{5970FE3B-6517-A74A-803B-89A129503BCF}" type="pres">
      <dgm:prSet presAssocID="{EB036C10-3F37-6A4E-9F4D-89B67B4A3D0F}" presName="hierRoot2" presStyleCnt="0">
        <dgm:presLayoutVars>
          <dgm:hierBranch val="init"/>
        </dgm:presLayoutVars>
      </dgm:prSet>
      <dgm:spPr/>
    </dgm:pt>
    <dgm:pt modelId="{AA06C99F-E61D-7C49-B076-135923415755}" type="pres">
      <dgm:prSet presAssocID="{EB036C10-3F37-6A4E-9F4D-89B67B4A3D0F}" presName="rootComposite" presStyleCnt="0"/>
      <dgm:spPr/>
    </dgm:pt>
    <dgm:pt modelId="{7A1F3DFE-A1A6-7B46-9609-02057FAB9E6B}" type="pres">
      <dgm:prSet presAssocID="{EB036C10-3F37-6A4E-9F4D-89B67B4A3D0F}" presName="rootText" presStyleLbl="node4" presStyleIdx="0" presStyleCnt="1">
        <dgm:presLayoutVars>
          <dgm:chPref val="3"/>
        </dgm:presLayoutVars>
      </dgm:prSet>
      <dgm:spPr/>
    </dgm:pt>
    <dgm:pt modelId="{A20FA462-AB1F-A649-9BE9-8DFC8518D720}" type="pres">
      <dgm:prSet presAssocID="{EB036C10-3F37-6A4E-9F4D-89B67B4A3D0F}" presName="rootConnector" presStyleLbl="node4" presStyleIdx="0" presStyleCnt="1"/>
      <dgm:spPr/>
    </dgm:pt>
    <dgm:pt modelId="{8C7B2BDB-D07C-8647-9AAF-828988903C39}" type="pres">
      <dgm:prSet presAssocID="{EB036C10-3F37-6A4E-9F4D-89B67B4A3D0F}" presName="hierChild4" presStyleCnt="0"/>
      <dgm:spPr/>
    </dgm:pt>
    <dgm:pt modelId="{4C4199F7-EBAC-7546-9FF5-5306C17AB040}" type="pres">
      <dgm:prSet presAssocID="{EB036C10-3F37-6A4E-9F4D-89B67B4A3D0F}" presName="hierChild5" presStyleCnt="0"/>
      <dgm:spPr/>
    </dgm:pt>
    <dgm:pt modelId="{0A9780FD-CB4D-6F4D-8A10-CAE33EB18FF7}" type="pres">
      <dgm:prSet presAssocID="{4AADB1E4-4F45-9F4D-81D5-03B337C5D8D0}" presName="hierChild5" presStyleCnt="0"/>
      <dgm:spPr/>
    </dgm:pt>
    <dgm:pt modelId="{A9E3AFA5-915F-6C4E-BC7B-9FFE8E2E8B7A}" type="pres">
      <dgm:prSet presAssocID="{6A86A46B-97DC-F449-8126-2CC9144198BE}" presName="hierChild5" presStyleCnt="0"/>
      <dgm:spPr/>
    </dgm:pt>
    <dgm:pt modelId="{9679FEF7-D032-534B-B42B-69A7AD14EFD0}" type="pres">
      <dgm:prSet presAssocID="{4C00987A-FA6B-D849-BDF7-42DFA584EFC2}" presName="hierChild3" presStyleCnt="0"/>
      <dgm:spPr/>
    </dgm:pt>
  </dgm:ptLst>
  <dgm:cxnLst>
    <dgm:cxn modelId="{D92A9F0E-2F0E-C347-9B1C-AA07F7EB2103}" type="presOf" srcId="{4AADB1E4-4F45-9F4D-81D5-03B337C5D8D0}" destId="{4893372D-CCCF-B04D-B36F-950D8E844F01}" srcOrd="0" destOrd="0" presId="urn:microsoft.com/office/officeart/2005/8/layout/orgChart1"/>
    <dgm:cxn modelId="{9CCC2127-2D79-0949-A613-C2242B994E45}" srcId="{D3443B49-22A7-7B45-8A2D-BCF6E415FF0D}" destId="{4C00987A-FA6B-D849-BDF7-42DFA584EFC2}" srcOrd="0" destOrd="0" parTransId="{24E987DB-B328-4147-9711-13465958FC18}" sibTransId="{7F119156-49B0-4649-9B44-B9F9DC1C6791}"/>
    <dgm:cxn modelId="{4584362E-6D5A-AE47-A27A-7611B4BF1842}" type="presOf" srcId="{D3443B49-22A7-7B45-8A2D-BCF6E415FF0D}" destId="{09675F14-094F-2E4C-91BD-2D85B6BE15DD}" srcOrd="0" destOrd="0" presId="urn:microsoft.com/office/officeart/2005/8/layout/orgChart1"/>
    <dgm:cxn modelId="{15270736-DCBD-6D4A-8003-02EF7379CFBB}" type="presOf" srcId="{4AADB1E4-4F45-9F4D-81D5-03B337C5D8D0}" destId="{C3E91531-3AE2-6141-A2F9-DB58BE048EB7}" srcOrd="1" destOrd="0" presId="urn:microsoft.com/office/officeart/2005/8/layout/orgChart1"/>
    <dgm:cxn modelId="{A165363A-C39E-504E-A2A4-80E2AEB733FA}" type="presOf" srcId="{EB036C10-3F37-6A4E-9F4D-89B67B4A3D0F}" destId="{7A1F3DFE-A1A6-7B46-9609-02057FAB9E6B}" srcOrd="0" destOrd="0" presId="urn:microsoft.com/office/officeart/2005/8/layout/orgChart1"/>
    <dgm:cxn modelId="{9449BA40-974C-0645-B19A-C61AE6E7883E}" type="presOf" srcId="{F11A652C-EDDB-E045-8267-E790E4DEE541}" destId="{4B2582EF-A3A9-6E46-ABFA-F09F73960F6E}" srcOrd="0" destOrd="0" presId="urn:microsoft.com/office/officeart/2005/8/layout/orgChart1"/>
    <dgm:cxn modelId="{7DE14161-4F89-5642-B1DE-9A5A7ECC6956}" type="presOf" srcId="{1EB26CF9-0CF0-944E-9F41-4846A62B2FDE}" destId="{A71EAF8F-9D8E-1144-84C0-8E1BC7BFC9B8}" srcOrd="1" destOrd="0" presId="urn:microsoft.com/office/officeart/2005/8/layout/orgChart1"/>
    <dgm:cxn modelId="{3237B645-C438-6B4B-9032-112D5A84062D}" srcId="{4C00987A-FA6B-D849-BDF7-42DFA584EFC2}" destId="{1EB26CF9-0CF0-944E-9F41-4846A62B2FDE}" srcOrd="0" destOrd="0" parTransId="{CDC6E341-1513-7243-B47A-239D145E3D17}" sibTransId="{9C909CD4-415B-974A-B915-20A3ECBF8718}"/>
    <dgm:cxn modelId="{351F636A-3B7F-1948-AAE2-F9BB514E26B2}" type="presOf" srcId="{4C00987A-FA6B-D849-BDF7-42DFA584EFC2}" destId="{7A199AC7-1F1E-4345-906B-6F9632A54D6E}" srcOrd="0" destOrd="0" presId="urn:microsoft.com/office/officeart/2005/8/layout/orgChart1"/>
    <dgm:cxn modelId="{B3F96C6D-A09C-254B-898E-47E488D04FA4}" type="presOf" srcId="{1EB26CF9-0CF0-944E-9F41-4846A62B2FDE}" destId="{679C0DA7-8BBD-0145-B892-131F5FC16CE0}" srcOrd="0" destOrd="0" presId="urn:microsoft.com/office/officeart/2005/8/layout/orgChart1"/>
    <dgm:cxn modelId="{AAE42C71-C3DD-FC47-BBBF-DE17356D39CB}" srcId="{6A86A46B-97DC-F449-8126-2CC9144198BE}" destId="{4AADB1E4-4F45-9F4D-81D5-03B337C5D8D0}" srcOrd="0" destOrd="0" parTransId="{128CA760-DE9B-3245-A4AF-E5ACE8C3A043}" sibTransId="{2BE15432-2178-3D40-922E-B278CE431293}"/>
    <dgm:cxn modelId="{10054C73-0E6A-4340-80F7-648F3B6A3994}" srcId="{4AADB1E4-4F45-9F4D-81D5-03B337C5D8D0}" destId="{EB036C10-3F37-6A4E-9F4D-89B67B4A3D0F}" srcOrd="0" destOrd="0" parTransId="{F11A652C-EDDB-E045-8267-E790E4DEE541}" sibTransId="{01DF0188-6E9E-E04F-AF6C-9C54E4892550}"/>
    <dgm:cxn modelId="{57F01058-4053-9C45-BE85-9E6C14EC9E68}" type="presOf" srcId="{CDC6E341-1513-7243-B47A-239D145E3D17}" destId="{A505704A-4C51-274F-A04F-2051B8E2B004}" srcOrd="0" destOrd="0" presId="urn:microsoft.com/office/officeart/2005/8/layout/orgChart1"/>
    <dgm:cxn modelId="{0F956985-8E90-324F-A244-57EDBDDD2590}" srcId="{4C00987A-FA6B-D849-BDF7-42DFA584EFC2}" destId="{6A86A46B-97DC-F449-8126-2CC9144198BE}" srcOrd="1" destOrd="0" parTransId="{6EE49FEC-29C8-B34E-893D-4365187C53F0}" sibTransId="{43CFBD3F-1064-5E48-B372-0312B03F2524}"/>
    <dgm:cxn modelId="{14BC5890-3635-5242-869D-74BC3E41B433}" type="presOf" srcId="{4C00987A-FA6B-D849-BDF7-42DFA584EFC2}" destId="{03074FAF-061F-AE4B-B004-664E88F777B8}" srcOrd="1" destOrd="0" presId="urn:microsoft.com/office/officeart/2005/8/layout/orgChart1"/>
    <dgm:cxn modelId="{FA6FA690-3325-CF4D-B82A-7A539FCB7F1B}" type="presOf" srcId="{6A86A46B-97DC-F449-8126-2CC9144198BE}" destId="{D8F70A10-683A-434C-8583-54DFD547B94A}" srcOrd="1" destOrd="0" presId="urn:microsoft.com/office/officeart/2005/8/layout/orgChart1"/>
    <dgm:cxn modelId="{37C5F6C0-0EDA-E842-BD25-29F07AD9EAD5}" type="presOf" srcId="{EB036C10-3F37-6A4E-9F4D-89B67B4A3D0F}" destId="{A20FA462-AB1F-A649-9BE9-8DFC8518D720}" srcOrd="1" destOrd="0" presId="urn:microsoft.com/office/officeart/2005/8/layout/orgChart1"/>
    <dgm:cxn modelId="{92ED60C7-CFE1-624B-AA0A-7B87078A78F1}" type="presOf" srcId="{128CA760-DE9B-3245-A4AF-E5ACE8C3A043}" destId="{510868CE-62B1-614A-8867-A83EA75055EC}" srcOrd="0" destOrd="0" presId="urn:microsoft.com/office/officeart/2005/8/layout/orgChart1"/>
    <dgm:cxn modelId="{D86097EE-93C4-E44C-9DFC-2FEE55A38F9B}" type="presOf" srcId="{6EE49FEC-29C8-B34E-893D-4365187C53F0}" destId="{6AAE228A-9524-D948-BA57-F4E9AAA9B31C}" srcOrd="0" destOrd="0" presId="urn:microsoft.com/office/officeart/2005/8/layout/orgChart1"/>
    <dgm:cxn modelId="{1981D3F0-53BA-3C48-B59B-69135255C9CD}" type="presOf" srcId="{6A86A46B-97DC-F449-8126-2CC9144198BE}" destId="{522AE69F-632C-2643-ABAE-7D1B0CAB91F4}" srcOrd="0" destOrd="0" presId="urn:microsoft.com/office/officeart/2005/8/layout/orgChart1"/>
    <dgm:cxn modelId="{78843320-42B5-8B4B-A231-BF73B342574F}" type="presParOf" srcId="{09675F14-094F-2E4C-91BD-2D85B6BE15DD}" destId="{77E8F6AA-7E7F-BE44-842B-A65276CE30E3}" srcOrd="0" destOrd="0" presId="urn:microsoft.com/office/officeart/2005/8/layout/orgChart1"/>
    <dgm:cxn modelId="{F06284D0-B5D9-314A-92A9-2A8253FFD636}" type="presParOf" srcId="{77E8F6AA-7E7F-BE44-842B-A65276CE30E3}" destId="{B226E3C7-0268-894A-A022-71219F7AA67C}" srcOrd="0" destOrd="0" presId="urn:microsoft.com/office/officeart/2005/8/layout/orgChart1"/>
    <dgm:cxn modelId="{E6461529-BDCA-A34B-BD13-CA85245C1032}" type="presParOf" srcId="{B226E3C7-0268-894A-A022-71219F7AA67C}" destId="{7A199AC7-1F1E-4345-906B-6F9632A54D6E}" srcOrd="0" destOrd="0" presId="urn:microsoft.com/office/officeart/2005/8/layout/orgChart1"/>
    <dgm:cxn modelId="{F1FCC5A2-8A99-3144-A53C-8E594DAF7FC1}" type="presParOf" srcId="{B226E3C7-0268-894A-A022-71219F7AA67C}" destId="{03074FAF-061F-AE4B-B004-664E88F777B8}" srcOrd="1" destOrd="0" presId="urn:microsoft.com/office/officeart/2005/8/layout/orgChart1"/>
    <dgm:cxn modelId="{2C8460AF-6DC8-8F4E-98A8-FEE8A1168B82}" type="presParOf" srcId="{77E8F6AA-7E7F-BE44-842B-A65276CE30E3}" destId="{BF4CF714-5530-1A4E-8721-52C2D2A9CB2B}" srcOrd="1" destOrd="0" presId="urn:microsoft.com/office/officeart/2005/8/layout/orgChart1"/>
    <dgm:cxn modelId="{527111F0-8668-9841-9950-EC9682BC49F8}" type="presParOf" srcId="{BF4CF714-5530-1A4E-8721-52C2D2A9CB2B}" destId="{A505704A-4C51-274F-A04F-2051B8E2B004}" srcOrd="0" destOrd="0" presId="urn:microsoft.com/office/officeart/2005/8/layout/orgChart1"/>
    <dgm:cxn modelId="{BB0E3635-F37B-1148-8CCC-6FFFEEF454FE}" type="presParOf" srcId="{BF4CF714-5530-1A4E-8721-52C2D2A9CB2B}" destId="{6503F15E-F848-1048-A7CD-E6E17201D24A}" srcOrd="1" destOrd="0" presId="urn:microsoft.com/office/officeart/2005/8/layout/orgChart1"/>
    <dgm:cxn modelId="{5494B64D-603D-8C44-A15D-27D3BE8FB513}" type="presParOf" srcId="{6503F15E-F848-1048-A7CD-E6E17201D24A}" destId="{9C572898-824D-DC45-B66F-EC8BEE14D71D}" srcOrd="0" destOrd="0" presId="urn:microsoft.com/office/officeart/2005/8/layout/orgChart1"/>
    <dgm:cxn modelId="{04A4728E-98E9-3A46-8EF3-7A1330F2523C}" type="presParOf" srcId="{9C572898-824D-DC45-B66F-EC8BEE14D71D}" destId="{679C0DA7-8BBD-0145-B892-131F5FC16CE0}" srcOrd="0" destOrd="0" presId="urn:microsoft.com/office/officeart/2005/8/layout/orgChart1"/>
    <dgm:cxn modelId="{3F0AA5AF-F48B-054E-9ADD-FEBA5D79C704}" type="presParOf" srcId="{9C572898-824D-DC45-B66F-EC8BEE14D71D}" destId="{A71EAF8F-9D8E-1144-84C0-8E1BC7BFC9B8}" srcOrd="1" destOrd="0" presId="urn:microsoft.com/office/officeart/2005/8/layout/orgChart1"/>
    <dgm:cxn modelId="{6769DE18-6E17-A946-B140-6A3B63BFA2CC}" type="presParOf" srcId="{6503F15E-F848-1048-A7CD-E6E17201D24A}" destId="{CCE1F31F-13C1-1247-90CC-0246E0E466DD}" srcOrd="1" destOrd="0" presId="urn:microsoft.com/office/officeart/2005/8/layout/orgChart1"/>
    <dgm:cxn modelId="{E1779F18-A7CD-E040-8F81-DD07011D4D27}" type="presParOf" srcId="{6503F15E-F848-1048-A7CD-E6E17201D24A}" destId="{8ACCBD0F-05E6-A048-AE11-7706D021E29F}" srcOrd="2" destOrd="0" presId="urn:microsoft.com/office/officeart/2005/8/layout/orgChart1"/>
    <dgm:cxn modelId="{4478C2A9-99D0-E344-BE9E-8472ED0CEB7C}" type="presParOf" srcId="{BF4CF714-5530-1A4E-8721-52C2D2A9CB2B}" destId="{6AAE228A-9524-D948-BA57-F4E9AAA9B31C}" srcOrd="2" destOrd="0" presId="urn:microsoft.com/office/officeart/2005/8/layout/orgChart1"/>
    <dgm:cxn modelId="{9781BD37-00A4-CE4E-998E-269A4C3908DC}" type="presParOf" srcId="{BF4CF714-5530-1A4E-8721-52C2D2A9CB2B}" destId="{F143B46A-FFB3-A94B-A4AD-5F522BA229AD}" srcOrd="3" destOrd="0" presId="urn:microsoft.com/office/officeart/2005/8/layout/orgChart1"/>
    <dgm:cxn modelId="{9C797D1A-9F60-054E-8B2C-0D9187EB1F25}" type="presParOf" srcId="{F143B46A-FFB3-A94B-A4AD-5F522BA229AD}" destId="{A8084BAB-D53E-F34A-80D8-0FE1B6B37748}" srcOrd="0" destOrd="0" presId="urn:microsoft.com/office/officeart/2005/8/layout/orgChart1"/>
    <dgm:cxn modelId="{00B5C0D8-6585-5648-AED2-40446D6DF86D}" type="presParOf" srcId="{A8084BAB-D53E-F34A-80D8-0FE1B6B37748}" destId="{522AE69F-632C-2643-ABAE-7D1B0CAB91F4}" srcOrd="0" destOrd="0" presId="urn:microsoft.com/office/officeart/2005/8/layout/orgChart1"/>
    <dgm:cxn modelId="{E3CEA58B-7E28-6E45-83E1-86F3245AA2A0}" type="presParOf" srcId="{A8084BAB-D53E-F34A-80D8-0FE1B6B37748}" destId="{D8F70A10-683A-434C-8583-54DFD547B94A}" srcOrd="1" destOrd="0" presId="urn:microsoft.com/office/officeart/2005/8/layout/orgChart1"/>
    <dgm:cxn modelId="{64CBAD20-E216-2D40-AA77-5BAEA1999EA3}" type="presParOf" srcId="{F143B46A-FFB3-A94B-A4AD-5F522BA229AD}" destId="{4F78105D-8850-BD4A-99B0-6D092510150A}" srcOrd="1" destOrd="0" presId="urn:microsoft.com/office/officeart/2005/8/layout/orgChart1"/>
    <dgm:cxn modelId="{EF76D11C-83A0-2F46-9DFE-67C71F56DFB2}" type="presParOf" srcId="{4F78105D-8850-BD4A-99B0-6D092510150A}" destId="{510868CE-62B1-614A-8867-A83EA75055EC}" srcOrd="0" destOrd="0" presId="urn:microsoft.com/office/officeart/2005/8/layout/orgChart1"/>
    <dgm:cxn modelId="{8DF953E0-5C97-E74A-AFA8-05F2BCF2DCFE}" type="presParOf" srcId="{4F78105D-8850-BD4A-99B0-6D092510150A}" destId="{44925CD7-0862-EC4B-A488-D83DF22189E6}" srcOrd="1" destOrd="0" presId="urn:microsoft.com/office/officeart/2005/8/layout/orgChart1"/>
    <dgm:cxn modelId="{E6F934C3-85AF-D248-B512-3354C68263CE}" type="presParOf" srcId="{44925CD7-0862-EC4B-A488-D83DF22189E6}" destId="{5A13FDC6-5EAA-B347-B181-7B1386B65742}" srcOrd="0" destOrd="0" presId="urn:microsoft.com/office/officeart/2005/8/layout/orgChart1"/>
    <dgm:cxn modelId="{70631C76-8E97-2D44-8228-9849296802FA}" type="presParOf" srcId="{5A13FDC6-5EAA-B347-B181-7B1386B65742}" destId="{4893372D-CCCF-B04D-B36F-950D8E844F01}" srcOrd="0" destOrd="0" presId="urn:microsoft.com/office/officeart/2005/8/layout/orgChart1"/>
    <dgm:cxn modelId="{F7507F3B-B2DC-CB43-B83F-E21A972833DD}" type="presParOf" srcId="{5A13FDC6-5EAA-B347-B181-7B1386B65742}" destId="{C3E91531-3AE2-6141-A2F9-DB58BE048EB7}" srcOrd="1" destOrd="0" presId="urn:microsoft.com/office/officeart/2005/8/layout/orgChart1"/>
    <dgm:cxn modelId="{3DC8CDCD-8599-6D4F-962D-9F228FEF68FC}" type="presParOf" srcId="{44925CD7-0862-EC4B-A488-D83DF22189E6}" destId="{614BA829-AAAB-B54C-AE83-C29B50B739A4}" srcOrd="1" destOrd="0" presId="urn:microsoft.com/office/officeart/2005/8/layout/orgChart1"/>
    <dgm:cxn modelId="{FD9CC890-1659-2E4D-A9B5-E0002C72A941}" type="presParOf" srcId="{614BA829-AAAB-B54C-AE83-C29B50B739A4}" destId="{4B2582EF-A3A9-6E46-ABFA-F09F73960F6E}" srcOrd="0" destOrd="0" presId="urn:microsoft.com/office/officeart/2005/8/layout/orgChart1"/>
    <dgm:cxn modelId="{C1C67F75-0194-3244-B628-30785A1DFA48}" type="presParOf" srcId="{614BA829-AAAB-B54C-AE83-C29B50B739A4}" destId="{5970FE3B-6517-A74A-803B-89A129503BCF}" srcOrd="1" destOrd="0" presId="urn:microsoft.com/office/officeart/2005/8/layout/orgChart1"/>
    <dgm:cxn modelId="{27552968-9F58-4041-9156-6AF57A7A33A0}" type="presParOf" srcId="{5970FE3B-6517-A74A-803B-89A129503BCF}" destId="{AA06C99F-E61D-7C49-B076-135923415755}" srcOrd="0" destOrd="0" presId="urn:microsoft.com/office/officeart/2005/8/layout/orgChart1"/>
    <dgm:cxn modelId="{50B6C999-B30F-C746-9F7C-A75538F9E823}" type="presParOf" srcId="{AA06C99F-E61D-7C49-B076-135923415755}" destId="{7A1F3DFE-A1A6-7B46-9609-02057FAB9E6B}" srcOrd="0" destOrd="0" presId="urn:microsoft.com/office/officeart/2005/8/layout/orgChart1"/>
    <dgm:cxn modelId="{53731B53-105B-0447-B86D-6A9D5FF10182}" type="presParOf" srcId="{AA06C99F-E61D-7C49-B076-135923415755}" destId="{A20FA462-AB1F-A649-9BE9-8DFC8518D720}" srcOrd="1" destOrd="0" presId="urn:microsoft.com/office/officeart/2005/8/layout/orgChart1"/>
    <dgm:cxn modelId="{9A0877C4-6D89-254A-B848-32D46900065F}" type="presParOf" srcId="{5970FE3B-6517-A74A-803B-89A129503BCF}" destId="{8C7B2BDB-D07C-8647-9AAF-828988903C39}" srcOrd="1" destOrd="0" presId="urn:microsoft.com/office/officeart/2005/8/layout/orgChart1"/>
    <dgm:cxn modelId="{3EE066DC-43AF-C144-B5E3-7169A6C410DE}" type="presParOf" srcId="{5970FE3B-6517-A74A-803B-89A129503BCF}" destId="{4C4199F7-EBAC-7546-9FF5-5306C17AB040}" srcOrd="2" destOrd="0" presId="urn:microsoft.com/office/officeart/2005/8/layout/orgChart1"/>
    <dgm:cxn modelId="{6716DA43-686B-224F-AAEA-8F9C84F3440E}" type="presParOf" srcId="{44925CD7-0862-EC4B-A488-D83DF22189E6}" destId="{0A9780FD-CB4D-6F4D-8A10-CAE33EB18FF7}" srcOrd="2" destOrd="0" presId="urn:microsoft.com/office/officeart/2005/8/layout/orgChart1"/>
    <dgm:cxn modelId="{A193E744-DB96-D942-B550-5A6C067C18C8}" type="presParOf" srcId="{F143B46A-FFB3-A94B-A4AD-5F522BA229AD}" destId="{A9E3AFA5-915F-6C4E-BC7B-9FFE8E2E8B7A}" srcOrd="2" destOrd="0" presId="urn:microsoft.com/office/officeart/2005/8/layout/orgChart1"/>
    <dgm:cxn modelId="{ADFDDF4A-50FC-014E-AA29-79BFE4970A8D}" type="presParOf" srcId="{77E8F6AA-7E7F-BE44-842B-A65276CE30E3}" destId="{9679FEF7-D032-534B-B42B-69A7AD14EFD0}"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0D8AED-4926-B844-8DC6-56AB93C80D97}">
      <dsp:nvSpPr>
        <dsp:cNvPr id="0" name=""/>
        <dsp:cNvSpPr/>
      </dsp:nvSpPr>
      <dsp:spPr>
        <a:xfrm>
          <a:off x="0" y="2700"/>
          <a:ext cx="629171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8988BE-6DA7-3644-AB77-94A573BDDF33}">
      <dsp:nvSpPr>
        <dsp:cNvPr id="0" name=""/>
        <dsp:cNvSpPr/>
      </dsp:nvSpPr>
      <dsp:spPr>
        <a:xfrm>
          <a:off x="0" y="2700"/>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dirty="0">
              <a:latin typeface="Rockwell" panose="02060603020205020403" pitchFamily="18" charset="77"/>
            </a:rPr>
            <a:t>Acknowledge the transversal and specific skills, developed by inmates through sport activities in order to improve social integration.</a:t>
          </a:r>
          <a:endParaRPr lang="en-US" sz="1900" kern="1200" dirty="0">
            <a:latin typeface="Rockwell" panose="02060603020205020403" pitchFamily="18" charset="77"/>
          </a:endParaRPr>
        </a:p>
      </dsp:txBody>
      <dsp:txXfrm>
        <a:off x="0" y="2700"/>
        <a:ext cx="6291714" cy="1841777"/>
      </dsp:txXfrm>
    </dsp:sp>
    <dsp:sp modelId="{1BEF6095-AF22-7041-9B97-6435EAA5D0E1}">
      <dsp:nvSpPr>
        <dsp:cNvPr id="0" name=""/>
        <dsp:cNvSpPr/>
      </dsp:nvSpPr>
      <dsp:spPr>
        <a:xfrm>
          <a:off x="0" y="1844478"/>
          <a:ext cx="629171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C25F5E-ACA1-534D-8160-FD962D23E217}">
      <dsp:nvSpPr>
        <dsp:cNvPr id="0" name=""/>
        <dsp:cNvSpPr/>
      </dsp:nvSpPr>
      <dsp:spPr>
        <a:xfrm>
          <a:off x="0" y="1844478"/>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dirty="0">
              <a:latin typeface="Rockwell" panose="02060603020205020403" pitchFamily="18" charset="77"/>
            </a:rPr>
            <a:t>Highlight the social work that sport companies could carry out in penitentiary institutions. </a:t>
          </a:r>
          <a:endParaRPr lang="en-US" sz="1900" kern="1200" dirty="0">
            <a:latin typeface="Rockwell" panose="02060603020205020403" pitchFamily="18" charset="77"/>
          </a:endParaRPr>
        </a:p>
      </dsp:txBody>
      <dsp:txXfrm>
        <a:off x="0" y="1844478"/>
        <a:ext cx="6291714" cy="1841777"/>
      </dsp:txXfrm>
    </dsp:sp>
    <dsp:sp modelId="{CFE981C8-0887-4341-BEAA-EFD5FFBF948C}">
      <dsp:nvSpPr>
        <dsp:cNvPr id="0" name=""/>
        <dsp:cNvSpPr/>
      </dsp:nvSpPr>
      <dsp:spPr>
        <a:xfrm>
          <a:off x="0" y="3686256"/>
          <a:ext cx="629171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B3B98D-AE0D-E845-9B29-9E67BC46035B}">
      <dsp:nvSpPr>
        <dsp:cNvPr id="0" name=""/>
        <dsp:cNvSpPr/>
      </dsp:nvSpPr>
      <dsp:spPr>
        <a:xfrm>
          <a:off x="0" y="3686256"/>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dirty="0">
              <a:latin typeface="Rockwell" panose="02060603020205020403" pitchFamily="18" charset="77"/>
            </a:rPr>
            <a:t>Creating an </a:t>
          </a:r>
          <a:r>
            <a:rPr lang="en-GB" sz="1900" b="1" kern="1200" dirty="0">
              <a:latin typeface="Rockwell" panose="02060603020205020403" pitchFamily="18" charset="77"/>
            </a:rPr>
            <a:t>innovative network system of socio-economic agents and labour market public offices </a:t>
          </a:r>
          <a:r>
            <a:rPr lang="en-GB" sz="1900" kern="1200" dirty="0">
              <a:latin typeface="Rockwell" panose="02060603020205020403" pitchFamily="18" charset="77"/>
            </a:rPr>
            <a:t>through the sports clubs, federations and NGO’s that could improve the employability of ex-prisoners and/or facilitate social inclusion and empowerment of ex-prisoners once outside detention.  </a:t>
          </a:r>
          <a:endParaRPr lang="en-US" sz="1900" kern="1200" dirty="0">
            <a:latin typeface="Rockwell" panose="02060603020205020403" pitchFamily="18" charset="77"/>
          </a:endParaRPr>
        </a:p>
      </dsp:txBody>
      <dsp:txXfrm>
        <a:off x="0" y="3686256"/>
        <a:ext cx="6291714" cy="18417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2582EF-A3A9-6E46-ABFA-F09F73960F6E}">
      <dsp:nvSpPr>
        <dsp:cNvPr id="0" name=""/>
        <dsp:cNvSpPr/>
      </dsp:nvSpPr>
      <dsp:spPr>
        <a:xfrm>
          <a:off x="5073738" y="4281906"/>
          <a:ext cx="463560" cy="962892"/>
        </a:xfrm>
        <a:custGeom>
          <a:avLst/>
          <a:gdLst/>
          <a:ahLst/>
          <a:cxnLst/>
          <a:rect l="0" t="0" r="0" b="0"/>
          <a:pathLst>
            <a:path>
              <a:moveTo>
                <a:pt x="0" y="0"/>
              </a:moveTo>
              <a:lnTo>
                <a:pt x="0" y="962892"/>
              </a:lnTo>
              <a:lnTo>
                <a:pt x="463560" y="96289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10868CE-62B1-614A-8867-A83EA75055EC}">
      <dsp:nvSpPr>
        <dsp:cNvPr id="0" name=""/>
        <dsp:cNvSpPr/>
      </dsp:nvSpPr>
      <dsp:spPr>
        <a:xfrm>
          <a:off x="6264179" y="2795703"/>
          <a:ext cx="91440" cy="439581"/>
        </a:xfrm>
        <a:custGeom>
          <a:avLst/>
          <a:gdLst/>
          <a:ahLst/>
          <a:cxnLst/>
          <a:rect l="0" t="0" r="0" b="0"/>
          <a:pathLst>
            <a:path>
              <a:moveTo>
                <a:pt x="45720" y="0"/>
              </a:moveTo>
              <a:lnTo>
                <a:pt x="45720" y="439581"/>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AAE228A-9524-D948-BA57-F4E9AAA9B31C}">
      <dsp:nvSpPr>
        <dsp:cNvPr id="0" name=""/>
        <dsp:cNvSpPr/>
      </dsp:nvSpPr>
      <dsp:spPr>
        <a:xfrm>
          <a:off x="5043487" y="1309499"/>
          <a:ext cx="1266412" cy="439581"/>
        </a:xfrm>
        <a:custGeom>
          <a:avLst/>
          <a:gdLst/>
          <a:ahLst/>
          <a:cxnLst/>
          <a:rect l="0" t="0" r="0" b="0"/>
          <a:pathLst>
            <a:path>
              <a:moveTo>
                <a:pt x="0" y="0"/>
              </a:moveTo>
              <a:lnTo>
                <a:pt x="0" y="219790"/>
              </a:lnTo>
              <a:lnTo>
                <a:pt x="1266412" y="219790"/>
              </a:lnTo>
              <a:lnTo>
                <a:pt x="1266412" y="439581"/>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505704A-4C51-274F-A04F-2051B8E2B004}">
      <dsp:nvSpPr>
        <dsp:cNvPr id="0" name=""/>
        <dsp:cNvSpPr/>
      </dsp:nvSpPr>
      <dsp:spPr>
        <a:xfrm>
          <a:off x="1689147" y="1309499"/>
          <a:ext cx="3354339" cy="439581"/>
        </a:xfrm>
        <a:custGeom>
          <a:avLst/>
          <a:gdLst/>
          <a:ahLst/>
          <a:cxnLst/>
          <a:rect l="0" t="0" r="0" b="0"/>
          <a:pathLst>
            <a:path>
              <a:moveTo>
                <a:pt x="3354339" y="0"/>
              </a:moveTo>
              <a:lnTo>
                <a:pt x="3354339" y="219790"/>
              </a:lnTo>
              <a:lnTo>
                <a:pt x="0" y="219790"/>
              </a:lnTo>
              <a:lnTo>
                <a:pt x="0" y="439581"/>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A199AC7-1F1E-4345-906B-6F9632A54D6E}">
      <dsp:nvSpPr>
        <dsp:cNvPr id="0" name=""/>
        <dsp:cNvSpPr/>
      </dsp:nvSpPr>
      <dsp:spPr>
        <a:xfrm>
          <a:off x="2622147" y="2164"/>
          <a:ext cx="4842678" cy="130733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Developing and delivering of specialized rehabilitation programs</a:t>
          </a:r>
        </a:p>
      </dsp:txBody>
      <dsp:txXfrm>
        <a:off x="2622147" y="2164"/>
        <a:ext cx="4842678" cy="1307335"/>
      </dsp:txXfrm>
    </dsp:sp>
    <dsp:sp modelId="{679C0DA7-8BBD-0145-B892-131F5FC16CE0}">
      <dsp:nvSpPr>
        <dsp:cNvPr id="0" name=""/>
        <dsp:cNvSpPr/>
      </dsp:nvSpPr>
      <dsp:spPr>
        <a:xfrm>
          <a:off x="642524" y="1749081"/>
          <a:ext cx="2093244" cy="104662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Offering new Experiences</a:t>
          </a:r>
        </a:p>
      </dsp:txBody>
      <dsp:txXfrm>
        <a:off x="642524" y="1749081"/>
        <a:ext cx="2093244" cy="1046622"/>
      </dsp:txXfrm>
    </dsp:sp>
    <dsp:sp modelId="{522AE69F-632C-2643-ABAE-7D1B0CAB91F4}">
      <dsp:nvSpPr>
        <dsp:cNvPr id="0" name=""/>
        <dsp:cNvSpPr/>
      </dsp:nvSpPr>
      <dsp:spPr>
        <a:xfrm>
          <a:off x="3175350" y="1749081"/>
          <a:ext cx="6269098" cy="104662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Development and supporting of different skills and competences</a:t>
          </a:r>
        </a:p>
      </dsp:txBody>
      <dsp:txXfrm>
        <a:off x="3175350" y="1749081"/>
        <a:ext cx="6269098" cy="1046622"/>
      </dsp:txXfrm>
    </dsp:sp>
    <dsp:sp modelId="{4893372D-CCCF-B04D-B36F-950D8E844F01}">
      <dsp:nvSpPr>
        <dsp:cNvPr id="0" name=""/>
        <dsp:cNvSpPr/>
      </dsp:nvSpPr>
      <dsp:spPr>
        <a:xfrm>
          <a:off x="4764698" y="3235284"/>
          <a:ext cx="3090402" cy="104662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Improved chances on the labor market </a:t>
          </a:r>
        </a:p>
      </dsp:txBody>
      <dsp:txXfrm>
        <a:off x="4764698" y="3235284"/>
        <a:ext cx="3090402" cy="1046622"/>
      </dsp:txXfrm>
    </dsp:sp>
    <dsp:sp modelId="{7A1F3DFE-A1A6-7B46-9609-02057FAB9E6B}">
      <dsp:nvSpPr>
        <dsp:cNvPr id="0" name=""/>
        <dsp:cNvSpPr/>
      </dsp:nvSpPr>
      <dsp:spPr>
        <a:xfrm>
          <a:off x="5537298" y="4721487"/>
          <a:ext cx="2093244" cy="104662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FF00"/>
              </a:solidFill>
            </a:rPr>
            <a:t>Lower recidivism rates</a:t>
          </a:r>
        </a:p>
      </dsp:txBody>
      <dsp:txXfrm>
        <a:off x="5537298" y="4721487"/>
        <a:ext cx="2093244" cy="104662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F1E0F4-C5EA-4ECB-BFB2-8E10FFFFD3F6}" type="datetimeFigureOut">
              <a:rPr lang="nl-BE" smtClean="0"/>
              <a:t>22/12/2022</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5AFB16-5CE8-40E7-8C13-84C22C87EEF9}" type="slidenum">
              <a:rPr lang="nl-BE" smtClean="0"/>
              <a:t>‹nr.›</a:t>
            </a:fld>
            <a:endParaRPr lang="nl-BE"/>
          </a:p>
        </p:txBody>
      </p:sp>
    </p:spTree>
    <p:extLst>
      <p:ext uri="{BB962C8B-B14F-4D97-AF65-F5344CB8AC3E}">
        <p14:creationId xmlns:p14="http://schemas.microsoft.com/office/powerpoint/2010/main" val="3937797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G" dirty="0"/>
              <a:t>We are using sport and art to improve people’s skills.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C8D2-32B6-2147-9591-C536EE095D81}" type="slidenum">
              <a:rPr kumimoji="0" lang="en-B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B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558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2" name="Google Shape;7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9" name="Google Shape;7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5" name="Google Shape;8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 name="Google Shape;9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5" name="Google Shape;10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2" name="Google Shape;11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7" name="Google Shape;11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4" name="Google Shape;12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4E512-A561-4814-B7BE-BEAED5B06F6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692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altLang="en-US" sz="1200" b="0" i="0" u="none" strike="noStrike" kern="1200" cap="none" spc="0" normalizeH="0" baseline="0" noProof="0" dirty="0">
                <a:ln>
                  <a:noFill/>
                </a:ln>
                <a:solidFill>
                  <a:srgbClr val="183884"/>
                </a:solidFill>
                <a:effectLst/>
                <a:uLnTx/>
                <a:uFillTx/>
                <a:latin typeface="Arial" panose="020B0604020202020204" pitchFamily="34" charset="0"/>
                <a:ea typeface="+mn-ea"/>
                <a:cs typeface="+mn-cs"/>
              </a:rPr>
              <a:t>Our mission is to assist organizations and individuals in achieving professional and personal excellence.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E83103-8EC6-E743-B5DA-522AD0AECB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253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Theatre and art activities </a:t>
            </a:r>
            <a:r>
              <a:rPr lang="en-US" sz="1200" kern="1200" dirty="0">
                <a:solidFill>
                  <a:schemeClr val="tx1"/>
                </a:solidFill>
                <a:effectLst/>
                <a:latin typeface="+mn-lt"/>
                <a:ea typeface="+mn-ea"/>
                <a:cs typeface="+mn-cs"/>
              </a:rPr>
              <a:t>in the Bulgarian prison are informal and voluntary. They are not considered a serious activity, but rather a way to pass the time or as and addition to certain holiday celebrations. There is not active work for acquiring artistic skill or competencies in terms of professional growth. Most inmates conduct some cultural or artistic activities, but they are not reported as it depends on the desire of the prisoner and is not in relations to The Ministry of Justice. </a:t>
            </a:r>
          </a:p>
          <a:p>
            <a:endParaRPr lang="en-US" dirty="0"/>
          </a:p>
          <a:p>
            <a:r>
              <a:rPr lang="en-GB" sz="1200" kern="1200" dirty="0">
                <a:solidFill>
                  <a:schemeClr val="tx1"/>
                </a:solidFill>
                <a:effectLst/>
                <a:latin typeface="+mn-lt"/>
                <a:ea typeface="+mn-ea"/>
                <a:cs typeface="+mn-cs"/>
              </a:rPr>
              <a:t>ARTISTIC WORK:</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Performing for public audience</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Language skills, (Self-)Presentation in Public,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Playing different roles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Reading, learning und speaking of complexes, artistic </a:t>
            </a:r>
            <a:r>
              <a:rPr lang="en-GB" sz="1200" kern="1200" dirty="0" err="1">
                <a:solidFill>
                  <a:schemeClr val="tx1"/>
                </a:solidFill>
                <a:effectLst/>
                <a:latin typeface="+mn-lt"/>
                <a:ea typeface="+mn-ea"/>
                <a:cs typeface="+mn-cs"/>
              </a:rPr>
              <a:t>textes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Careful handling with different materials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Writing own </a:t>
            </a:r>
            <a:r>
              <a:rPr lang="en-GB" sz="1200" kern="1200" dirty="0" err="1">
                <a:solidFill>
                  <a:schemeClr val="tx1"/>
                </a:solidFill>
                <a:effectLst/>
                <a:latin typeface="+mn-lt"/>
                <a:ea typeface="+mn-ea"/>
                <a:cs typeface="+mn-cs"/>
              </a:rPr>
              <a:t>textes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Learning to learn: doing homework, memorizing, repeating</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SOCIAL SKILLS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Discipline / interpersonal Skills / </a:t>
            </a:r>
            <a:r>
              <a:rPr lang="en-GB" sz="1200" kern="1200" dirty="0" err="1">
                <a:solidFill>
                  <a:schemeClr val="tx1"/>
                </a:solidFill>
                <a:effectLst/>
                <a:latin typeface="+mn-lt"/>
                <a:ea typeface="+mn-ea"/>
                <a:cs typeface="+mn-cs"/>
              </a:rPr>
              <a:t>trustness</a:t>
            </a:r>
            <a:r>
              <a:rPr lang="en-GB" sz="1200" kern="1200" dirty="0">
                <a:solidFill>
                  <a:schemeClr val="tx1"/>
                </a:solidFill>
                <a:effectLst/>
                <a:latin typeface="+mn-lt"/>
                <a:ea typeface="+mn-ea"/>
                <a:cs typeface="+mn-cs"/>
              </a:rPr>
              <a:t> / self-esteem,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Acceptance of other Cultures / intercultural Skills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Critical Thinking</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Creative Thinking</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Competences to use leisure in a new way</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Time-Management</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TEAMWORK:</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Helping &amp; supporting others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Conflict management</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Control of aggressions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Doing a project with people who had no truck with each other before</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Breaking prejudices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Tolerance in contact with other cultures, positions &amp; ideas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OTHER:</a:t>
            </a:r>
            <a:endParaRPr lang="en-US"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Succesfully</a:t>
            </a:r>
            <a:r>
              <a:rPr lang="en-GB" sz="1200" kern="1200" dirty="0">
                <a:solidFill>
                  <a:schemeClr val="tx1"/>
                </a:solidFill>
                <a:effectLst/>
                <a:latin typeface="+mn-lt"/>
                <a:ea typeface="+mn-ea"/>
                <a:cs typeface="+mn-cs"/>
              </a:rPr>
              <a:t> achieving to create a project from start to finish</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Motivation to create other projects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Be able to estimate the own skills &amp; competences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To take responsibility</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Coaching in interacting with press /media /social media</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Certification: every participant will get a certification and a portfolio, which explains the project and his personal role in this work. This Certification shows the skills and competences, which the participants gained in this project and it should help him to get better chances at the labour marked in Bulgaria and in Europe.</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F3D7E-3B35-4228-B8F6-ADD7A76DFE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1077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C8D2-32B6-2147-9591-C536EE095D81}" type="slidenum">
              <a:rPr kumimoji="0" lang="en-B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B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169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G" dirty="0"/>
              <a:t>Education trhough sport program explained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C8D2-32B6-2147-9591-C536EE095D81}" type="slidenum">
              <a:rPr kumimoji="0" lang="en-B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B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705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C0CCE-81D1-3E43-B750-28735EB22F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280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 name="Google Shape;4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 name="Google Shape;5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 name="Google Shape;5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eldia">
    <p:bg>
      <p:bgPr>
        <a:solidFill>
          <a:srgbClr val="3C7A5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07D89A-C4B5-2910-A2F5-D20C133CE6EC}"/>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nl-NL" dirty="0"/>
              <a:t>Klik om stijl te bewerken</a:t>
            </a:r>
            <a:endParaRPr lang="nl-BE" dirty="0"/>
          </a:p>
        </p:txBody>
      </p:sp>
      <p:sp>
        <p:nvSpPr>
          <p:cNvPr id="3" name="Ondertitel 2">
            <a:extLst>
              <a:ext uri="{FF2B5EF4-FFF2-40B4-BE49-F238E27FC236}">
                <a16:creationId xmlns:a16="http://schemas.microsoft.com/office/drawing/2014/main" id="{C0D01078-0693-C752-1FA5-2063A38799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Tree>
    <p:extLst>
      <p:ext uri="{BB962C8B-B14F-4D97-AF65-F5344CB8AC3E}">
        <p14:creationId xmlns:p14="http://schemas.microsoft.com/office/powerpoint/2010/main" val="1925627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859518-B526-C55F-E226-89637D683A3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16FCECFD-8363-95F6-6989-CCCF687009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42E759BB-BF9F-7C58-EADD-82823E4BF8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619609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C13CD37-9CAA-4736-B8CC-00028CA9AA9D}" type="datetimeFigureOut">
              <a:rPr lang="en-US" smtClean="0"/>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136E7B-B438-4589-B3DE-B3A356FDAF85}" type="slidenum">
              <a:rPr lang="en-US" smtClean="0"/>
              <a:t>‹nr.›</a:t>
            </a:fld>
            <a:endParaRPr lang="en-US"/>
          </a:p>
        </p:txBody>
      </p:sp>
    </p:spTree>
    <p:extLst>
      <p:ext uri="{BB962C8B-B14F-4D97-AF65-F5344CB8AC3E}">
        <p14:creationId xmlns:p14="http://schemas.microsoft.com/office/powerpoint/2010/main" val="3396698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13CD37-9CAA-4736-B8CC-00028CA9AA9D}" type="datetimeFigureOut">
              <a:rPr lang="en-US" smtClean="0"/>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136E7B-B438-4589-B3DE-B3A356FDAF85}" type="slidenum">
              <a:rPr lang="en-US" smtClean="0"/>
              <a:t>‹nr.›</a:t>
            </a:fld>
            <a:endParaRPr lang="en-US"/>
          </a:p>
        </p:txBody>
      </p:sp>
    </p:spTree>
    <p:extLst>
      <p:ext uri="{BB962C8B-B14F-4D97-AF65-F5344CB8AC3E}">
        <p14:creationId xmlns:p14="http://schemas.microsoft.com/office/powerpoint/2010/main" val="1916044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C13CD37-9CAA-4736-B8CC-00028CA9AA9D}" type="datetimeFigureOut">
              <a:rPr lang="en-US" smtClean="0"/>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136E7B-B438-4589-B3DE-B3A356FDAF85}" type="slidenum">
              <a:rPr lang="en-US" smtClean="0"/>
              <a:t>‹nr.›</a:t>
            </a:fld>
            <a:endParaRPr lang="en-US"/>
          </a:p>
        </p:txBody>
      </p:sp>
    </p:spTree>
    <p:extLst>
      <p:ext uri="{BB962C8B-B14F-4D97-AF65-F5344CB8AC3E}">
        <p14:creationId xmlns:p14="http://schemas.microsoft.com/office/powerpoint/2010/main" val="42120963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13CD37-9CAA-4736-B8CC-00028CA9AA9D}" type="datetimeFigureOut">
              <a:rPr lang="en-US" smtClean="0"/>
              <a:t>12/22/2022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136E7B-B438-4589-B3DE-B3A356FDAF85}" type="slidenum">
              <a:rPr lang="en-US" smtClean="0"/>
              <a:t>‹nr.›</a:t>
            </a:fld>
            <a:endParaRPr lang="en-US"/>
          </a:p>
        </p:txBody>
      </p:sp>
    </p:spTree>
    <p:extLst>
      <p:ext uri="{BB962C8B-B14F-4D97-AF65-F5344CB8AC3E}">
        <p14:creationId xmlns:p14="http://schemas.microsoft.com/office/powerpoint/2010/main" val="1108309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13CD37-9CAA-4736-B8CC-00028CA9AA9D}" type="datetimeFigureOut">
              <a:rPr lang="en-US" smtClean="0"/>
              <a:t>12/22/2022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136E7B-B438-4589-B3DE-B3A356FDAF85}" type="slidenum">
              <a:rPr lang="en-US" smtClean="0"/>
              <a:t>‹nr.›</a:t>
            </a:fld>
            <a:endParaRPr lang="en-US"/>
          </a:p>
        </p:txBody>
      </p:sp>
    </p:spTree>
    <p:extLst>
      <p:ext uri="{BB962C8B-B14F-4D97-AF65-F5344CB8AC3E}">
        <p14:creationId xmlns:p14="http://schemas.microsoft.com/office/powerpoint/2010/main" val="1131756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13CD37-9CAA-4736-B8CC-00028CA9AA9D}" type="datetimeFigureOut">
              <a:rPr lang="en-US" smtClean="0"/>
              <a:t>12/22/2022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136E7B-B438-4589-B3DE-B3A356FDAF85}" type="slidenum">
              <a:rPr lang="en-US" smtClean="0"/>
              <a:t>‹nr.›</a:t>
            </a:fld>
            <a:endParaRPr lang="en-US"/>
          </a:p>
        </p:txBody>
      </p:sp>
    </p:spTree>
    <p:extLst>
      <p:ext uri="{BB962C8B-B14F-4D97-AF65-F5344CB8AC3E}">
        <p14:creationId xmlns:p14="http://schemas.microsoft.com/office/powerpoint/2010/main" val="2659236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13CD37-9CAA-4736-B8CC-00028CA9AA9D}" type="datetimeFigureOut">
              <a:rPr lang="en-US" smtClean="0"/>
              <a:t>12/22/2022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136E7B-B438-4589-B3DE-B3A356FDAF85}" type="slidenum">
              <a:rPr lang="en-US" smtClean="0"/>
              <a:t>‹nr.›</a:t>
            </a:fld>
            <a:endParaRPr lang="en-US"/>
          </a:p>
        </p:txBody>
      </p:sp>
    </p:spTree>
    <p:extLst>
      <p:ext uri="{BB962C8B-B14F-4D97-AF65-F5344CB8AC3E}">
        <p14:creationId xmlns:p14="http://schemas.microsoft.com/office/powerpoint/2010/main" val="3278523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13CD37-9CAA-4736-B8CC-00028CA9AA9D}" type="datetimeFigureOut">
              <a:rPr lang="en-US" smtClean="0"/>
              <a:t>12/22/2022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136E7B-B438-4589-B3DE-B3A356FDAF85}" type="slidenum">
              <a:rPr lang="en-US" smtClean="0"/>
              <a:t>‹nr.›</a:t>
            </a:fld>
            <a:endParaRPr lang="en-US"/>
          </a:p>
        </p:txBody>
      </p:sp>
    </p:spTree>
    <p:extLst>
      <p:ext uri="{BB962C8B-B14F-4D97-AF65-F5344CB8AC3E}">
        <p14:creationId xmlns:p14="http://schemas.microsoft.com/office/powerpoint/2010/main" val="1349093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13CD37-9CAA-4736-B8CC-00028CA9AA9D}" type="datetimeFigureOut">
              <a:rPr lang="en-US" smtClean="0"/>
              <a:t>12/22/2022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136E7B-B438-4589-B3DE-B3A356FDAF85}" type="slidenum">
              <a:rPr lang="en-US" smtClean="0"/>
              <a:t>‹nr.›</a:t>
            </a:fld>
            <a:endParaRPr lang="en-US"/>
          </a:p>
        </p:txBody>
      </p:sp>
    </p:spTree>
    <p:extLst>
      <p:ext uri="{BB962C8B-B14F-4D97-AF65-F5344CB8AC3E}">
        <p14:creationId xmlns:p14="http://schemas.microsoft.com/office/powerpoint/2010/main" val="2997604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07D89A-C4B5-2910-A2F5-D20C133CE6E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C0D01078-0693-C752-1FA5-2063A38799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Tree>
    <p:extLst>
      <p:ext uri="{BB962C8B-B14F-4D97-AF65-F5344CB8AC3E}">
        <p14:creationId xmlns:p14="http://schemas.microsoft.com/office/powerpoint/2010/main" val="136066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13CD37-9CAA-4736-B8CC-00028CA9AA9D}" type="datetimeFigureOut">
              <a:rPr lang="en-US" smtClean="0"/>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136E7B-B438-4589-B3DE-B3A356FDAF85}" type="slidenum">
              <a:rPr lang="en-US" smtClean="0"/>
              <a:t>‹nr.›</a:t>
            </a:fld>
            <a:endParaRPr lang="en-US"/>
          </a:p>
        </p:txBody>
      </p:sp>
    </p:spTree>
    <p:extLst>
      <p:ext uri="{BB962C8B-B14F-4D97-AF65-F5344CB8AC3E}">
        <p14:creationId xmlns:p14="http://schemas.microsoft.com/office/powerpoint/2010/main" val="2532904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13CD37-9CAA-4736-B8CC-00028CA9AA9D}" type="datetimeFigureOut">
              <a:rPr lang="en-US" smtClean="0"/>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136E7B-B438-4589-B3DE-B3A356FDAF85}" type="slidenum">
              <a:rPr lang="en-US" smtClean="0"/>
              <a:t>‹nr.›</a:t>
            </a:fld>
            <a:endParaRPr lang="en-US"/>
          </a:p>
        </p:txBody>
      </p:sp>
    </p:spTree>
    <p:extLst>
      <p:ext uri="{BB962C8B-B14F-4D97-AF65-F5344CB8AC3E}">
        <p14:creationId xmlns:p14="http://schemas.microsoft.com/office/powerpoint/2010/main" val="16539727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eldia" type="title">
  <p:cSld name="1_Titeldia">
    <p:bg>
      <p:bgPr>
        <a:solidFill>
          <a:srgbClr val="3C7A5F"/>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Twentieth Century"/>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 name="Google Shape;11;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2"/>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3082083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Alleen titel" type="titleOnly">
  <p:cSld name="Alleen titel">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5631868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eldia">
  <p:cSld name="Titeldia">
    <p:spTree>
      <p:nvGrpSpPr>
        <p:cNvPr id="1" name="Shape 14"/>
        <p:cNvGrpSpPr/>
        <p:nvPr/>
      </p:nvGrpSpPr>
      <p:grpSpPr>
        <a:xfrm>
          <a:off x="0" y="0"/>
          <a:ext cx="0" cy="0"/>
          <a:chOff x="0" y="0"/>
          <a:chExt cx="0" cy="0"/>
        </a:xfrm>
      </p:grpSpPr>
      <p:sp>
        <p:nvSpPr>
          <p:cNvPr id="15" name="Google Shape;15;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Twentieth Centur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2"/>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662353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ekop" type="secHead">
  <p:cSld name="Sectiekop">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000"/>
              <a:buFont typeface="Twentieth Centur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830514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Inhoud van twee" type="twoObj">
  <p:cSld name="Inhoud van twee">
    <p:spTree>
      <p:nvGrpSpPr>
        <p:cNvPr id="1" name="Shape 23"/>
        <p:cNvGrpSpPr/>
        <p:nvPr/>
      </p:nvGrpSpPr>
      <p:grpSpPr>
        <a:xfrm>
          <a:off x="0" y="0"/>
          <a:ext cx="0" cy="0"/>
          <a:chOff x="0" y="0"/>
          <a:chExt cx="0" cy="0"/>
        </a:xfrm>
      </p:grpSpPr>
      <p:sp>
        <p:nvSpPr>
          <p:cNvPr id="24" name="Google Shape;24;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2"/>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2"/>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41299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gelijking" type="twoTxTwoObj">
  <p:cSld name="Vergelijking">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2"/>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2"/>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2"/>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2"/>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593098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Leeg" type="blank">
  <p:cSld name="Leeg">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19831012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nhoud met bijschrift" type="objTx">
  <p:cSld name="Inhoud met bijschrift">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accent2"/>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63262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89FC7C-F21C-F841-1573-92C1A5E9E5D1}"/>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3D363BC5-976B-2434-C705-8BC54A1E26A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8780232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Afbeelding met bijschrift" type="picTx">
  <p:cSld name="Afbeelding met bijschrift">
    <p:spTree>
      <p:nvGrpSpPr>
        <p:cNvPr id="1" name="Shape 38"/>
        <p:cNvGrpSpPr/>
        <p:nvPr/>
      </p:nvGrpSpPr>
      <p:grpSpPr>
        <a:xfrm>
          <a:off x="0" y="0"/>
          <a:ext cx="0" cy="0"/>
          <a:chOff x="0" y="0"/>
          <a:chExt cx="0" cy="0"/>
        </a:xfrm>
      </p:grpSpPr>
      <p:sp>
        <p:nvSpPr>
          <p:cNvPr id="39" name="Google Shape;39;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1"/>
          <p:cNvSpPr>
            <a:spLocks noGrp="1"/>
          </p:cNvSpPr>
          <p:nvPr>
            <p:ph type="pic" idx="2"/>
          </p:nvPr>
        </p:nvSpPr>
        <p:spPr>
          <a:xfrm>
            <a:off x="5183188" y="987425"/>
            <a:ext cx="6172200" cy="4873625"/>
          </a:xfrm>
          <a:prstGeom prst="rect">
            <a:avLst/>
          </a:prstGeom>
          <a:noFill/>
          <a:ln>
            <a:noFill/>
          </a:ln>
        </p:spPr>
      </p:sp>
      <p:sp>
        <p:nvSpPr>
          <p:cNvPr id="41" name="Google Shape;41;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55175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20001F-82D4-D6DC-07B0-E0C0DF3693D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8C91D32D-710D-8B7A-F480-B82EE02ABF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Tree>
    <p:extLst>
      <p:ext uri="{BB962C8B-B14F-4D97-AF65-F5344CB8AC3E}">
        <p14:creationId xmlns:p14="http://schemas.microsoft.com/office/powerpoint/2010/main" val="2089051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F619CA-40CD-27F4-764E-2AE1670623A9}"/>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8F2D4F0E-9A0D-2A71-A92B-CB04EB9F33C1}"/>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7166E2E5-14D1-1012-3F0C-E406EB23EB8E}"/>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4088422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9CA8C-A3A5-B24C-8420-C91CB5E98188}"/>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05085A68-3EA6-FD53-3BF1-690FA573BC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6F2964A-F6B8-D912-BF90-13009FE4315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1D6C00EA-0AD3-AF14-7B8B-1DAA265A92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5DD5E7C-6D28-190E-D3CB-A72913AEB85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548394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C6E8AA-C9B2-BA8C-FF24-C81BE9FF89E5}"/>
              </a:ext>
            </a:extLst>
          </p:cNvPr>
          <p:cNvSpPr>
            <a:spLocks noGrp="1"/>
          </p:cNvSpPr>
          <p:nvPr>
            <p:ph type="title"/>
          </p:nvPr>
        </p:nvSpPr>
        <p:spPr/>
        <p:txBody>
          <a:bodyPr/>
          <a:lstStyle/>
          <a:p>
            <a:r>
              <a:rPr lang="nl-NL"/>
              <a:t>Klik om stijl te bewerken</a:t>
            </a:r>
            <a:endParaRPr lang="nl-BE"/>
          </a:p>
        </p:txBody>
      </p:sp>
    </p:spTree>
    <p:extLst>
      <p:ext uri="{BB962C8B-B14F-4D97-AF65-F5344CB8AC3E}">
        <p14:creationId xmlns:p14="http://schemas.microsoft.com/office/powerpoint/2010/main" val="2109864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226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E102AD-AAE7-CDB4-6FF4-802C1065A25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F7820E7B-CAE0-8738-FADB-A7C0EE6E52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64EC219C-A8E7-3FD3-7234-320013374F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3200328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png"/><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77A4FF5-268A-06B6-AFBA-91944D9BF9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726D816E-5552-E47D-4922-DF158F3E4E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pic>
        <p:nvPicPr>
          <p:cNvPr id="5" name="Afbeelding 4">
            <a:extLst>
              <a:ext uri="{FF2B5EF4-FFF2-40B4-BE49-F238E27FC236}">
                <a16:creationId xmlns:a16="http://schemas.microsoft.com/office/drawing/2014/main" id="{6958A9E7-B116-F861-0659-3D994431E8A0}"/>
              </a:ext>
            </a:extLst>
          </p:cNvPr>
          <p:cNvPicPr>
            <a:picLocks noChangeAspect="1"/>
          </p:cNvPicPr>
          <p:nvPr userDrawn="1"/>
        </p:nvPicPr>
        <p:blipFill>
          <a:blip r:embed="rId12"/>
          <a:stretch>
            <a:fillRect/>
          </a:stretch>
        </p:blipFill>
        <p:spPr>
          <a:xfrm>
            <a:off x="10922000" y="5600700"/>
            <a:ext cx="1270000" cy="1257300"/>
          </a:xfrm>
          <a:prstGeom prst="rect">
            <a:avLst/>
          </a:prstGeom>
        </p:spPr>
      </p:pic>
    </p:spTree>
    <p:extLst>
      <p:ext uri="{BB962C8B-B14F-4D97-AF65-F5344CB8AC3E}">
        <p14:creationId xmlns:p14="http://schemas.microsoft.com/office/powerpoint/2010/main" val="2717732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13CD37-9CAA-4736-B8CC-00028CA9AA9D}" type="datetimeFigureOut">
              <a:rPr lang="en-US" smtClean="0"/>
              <a:t>12/22/2022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136E7B-B438-4589-B3DE-B3A356FDAF85}" type="slidenum">
              <a:rPr lang="en-US" smtClean="0"/>
              <a:t>‹nr.›</a:t>
            </a:fld>
            <a:endParaRPr lang="en-US"/>
          </a:p>
        </p:txBody>
      </p:sp>
    </p:spTree>
    <p:extLst>
      <p:ext uri="{BB962C8B-B14F-4D97-AF65-F5344CB8AC3E}">
        <p14:creationId xmlns:p14="http://schemas.microsoft.com/office/powerpoint/2010/main" val="386001291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4400"/>
              <a:buFont typeface="Twentieth Century"/>
              <a:buNone/>
              <a:defRPr sz="4400" b="1" i="0" u="none" strike="noStrike" cap="none">
                <a:solidFill>
                  <a:schemeClr val="accent1"/>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accent2"/>
              </a:buClr>
              <a:buSzPts val="2800"/>
              <a:buFont typeface="Arial"/>
              <a:buChar char="•"/>
              <a:defRPr sz="2800" b="0" i="0" u="none" strike="noStrike" cap="none">
                <a:solidFill>
                  <a:schemeClr val="accent2"/>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a:p>
        </p:txBody>
      </p:sp>
      <p:pic>
        <p:nvPicPr>
          <p:cNvPr id="8" name="Google Shape;8;p1"/>
          <p:cNvPicPr preferRelativeResize="0"/>
          <p:nvPr/>
        </p:nvPicPr>
        <p:blipFill rotWithShape="1">
          <a:blip r:embed="rId11">
            <a:alphaModFix/>
          </a:blip>
          <a:srcRect/>
          <a:stretch/>
        </p:blipFill>
        <p:spPr>
          <a:xfrm>
            <a:off x="10922000" y="5600700"/>
            <a:ext cx="1270000" cy="1257300"/>
          </a:xfrm>
          <a:prstGeom prst="rect">
            <a:avLst/>
          </a:prstGeom>
          <a:noFill/>
          <a:ln>
            <a:noFill/>
          </a:ln>
        </p:spPr>
      </p:pic>
    </p:spTree>
    <p:extLst>
      <p:ext uri="{BB962C8B-B14F-4D97-AF65-F5344CB8AC3E}">
        <p14:creationId xmlns:p14="http://schemas.microsoft.com/office/powerpoint/2010/main" val="2837271968"/>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image" Target="../media/image5.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jpg"/></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F8DEBE15-5C04-E4AA-FBC6-022308708F83}"/>
              </a:ext>
            </a:extLst>
          </p:cNvPr>
          <p:cNvPicPr>
            <a:picLocks noChangeAspect="1"/>
          </p:cNvPicPr>
          <p:nvPr/>
        </p:nvPicPr>
        <p:blipFill>
          <a:blip r:embed="rId2"/>
          <a:stretch>
            <a:fillRect/>
          </a:stretch>
        </p:blipFill>
        <p:spPr>
          <a:xfrm>
            <a:off x="1016000" y="3667874"/>
            <a:ext cx="2610491" cy="2610491"/>
          </a:xfrm>
          <a:prstGeom prst="rect">
            <a:avLst/>
          </a:prstGeom>
        </p:spPr>
      </p:pic>
      <p:sp>
        <p:nvSpPr>
          <p:cNvPr id="11" name="Tekstvak 10">
            <a:extLst>
              <a:ext uri="{FF2B5EF4-FFF2-40B4-BE49-F238E27FC236}">
                <a16:creationId xmlns:a16="http://schemas.microsoft.com/office/drawing/2014/main" id="{F64D0FE2-6D6F-713D-32F3-C9075829D729}"/>
              </a:ext>
            </a:extLst>
          </p:cNvPr>
          <p:cNvSpPr txBox="1"/>
          <p:nvPr/>
        </p:nvSpPr>
        <p:spPr>
          <a:xfrm>
            <a:off x="908262" y="579635"/>
            <a:ext cx="923647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8000" b="1" i="0" u="none" strike="noStrike" kern="1200" cap="none" spc="0" normalizeH="0" baseline="0" noProof="0" dirty="0">
                <a:ln>
                  <a:noFill/>
                </a:ln>
                <a:solidFill>
                  <a:srgbClr val="FF7736"/>
                </a:solidFill>
                <a:effectLst/>
                <a:uLnTx/>
                <a:uFillTx/>
                <a:latin typeface="Tw Cen MT" panose="020B0602020104020603"/>
                <a:ea typeface="+mn-ea"/>
                <a:cs typeface="+mn-cs"/>
              </a:rPr>
              <a:t>Presentation of the Learning Areas </a:t>
            </a:r>
          </a:p>
        </p:txBody>
      </p:sp>
    </p:spTree>
    <p:extLst>
      <p:ext uri="{BB962C8B-B14F-4D97-AF65-F5344CB8AC3E}">
        <p14:creationId xmlns:p14="http://schemas.microsoft.com/office/powerpoint/2010/main" val="1512781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314646C-F99F-DAE6-200A-0D1FFBBFF487}"/>
              </a:ext>
            </a:extLst>
          </p:cNvPr>
          <p:cNvPicPr>
            <a:picLocks noChangeAspect="1"/>
          </p:cNvPicPr>
          <p:nvPr/>
        </p:nvPicPr>
        <p:blipFill rotWithShape="1">
          <a:blip r:embed="rId3"/>
          <a:srcRect t="15795"/>
          <a:stretch/>
        </p:blipFill>
        <p:spPr>
          <a:xfrm>
            <a:off x="285750" y="411889"/>
            <a:ext cx="6858000" cy="421726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Tekstvak 3">
            <a:extLst>
              <a:ext uri="{FF2B5EF4-FFF2-40B4-BE49-F238E27FC236}">
                <a16:creationId xmlns:a16="http://schemas.microsoft.com/office/drawing/2014/main" id="{2B701C1F-EC0F-5B26-CD5E-CB14FBD0F400}"/>
              </a:ext>
            </a:extLst>
          </p:cNvPr>
          <p:cNvSpPr txBox="1"/>
          <p:nvPr/>
        </p:nvSpPr>
        <p:spPr>
          <a:xfrm>
            <a:off x="7441708" y="1013078"/>
            <a:ext cx="437197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srgbClr val="111111"/>
                </a:solidFill>
                <a:effectLst/>
                <a:uLnTx/>
                <a:uFillTx/>
                <a:latin typeface="Rockwell" panose="02060603020205020403"/>
                <a:ea typeface="+mn-ea"/>
                <a:cs typeface="+mn-cs"/>
              </a:rPr>
              <a:t>Activities in the Prison of Stara Zagora, </a:t>
            </a:r>
            <a:r>
              <a:rPr kumimoji="0" lang="nl-BE" sz="2400" b="1" i="0" u="none" strike="noStrike" kern="1200" cap="none" spc="0" normalizeH="0" baseline="0" noProof="0" dirty="0">
                <a:ln>
                  <a:noFill/>
                </a:ln>
                <a:solidFill>
                  <a:srgbClr val="111111"/>
                </a:solidFill>
                <a:effectLst/>
                <a:uLnTx/>
                <a:uFillTx/>
                <a:latin typeface="Rockwell" panose="02060603020205020403"/>
                <a:ea typeface="+mn-ea"/>
                <a:cs typeface="+mn-cs"/>
              </a:rPr>
              <a:t>Verea </a:t>
            </a:r>
            <a:r>
              <a:rPr kumimoji="0" lang="nl-BE" sz="2400" b="0" i="0" u="none" strike="noStrike" kern="1200" cap="none" spc="0" normalizeH="0" baseline="0" noProof="0" dirty="0">
                <a:ln>
                  <a:noFill/>
                </a:ln>
                <a:solidFill>
                  <a:srgbClr val="111111"/>
                </a:solidFill>
                <a:effectLst/>
                <a:uLnTx/>
                <a:uFillTx/>
                <a:latin typeface="Rockwell" panose="02060603020205020403"/>
                <a:ea typeface="+mn-ea"/>
                <a:cs typeface="+mn-cs"/>
              </a:rPr>
              <a:t>– open type dormitory </a:t>
            </a:r>
          </a:p>
        </p:txBody>
      </p:sp>
      <p:pic>
        <p:nvPicPr>
          <p:cNvPr id="5" name="Picture 4" descr="A group of people in a room&#10;&#10;Description automatically generated with medium confidence">
            <a:extLst>
              <a:ext uri="{FF2B5EF4-FFF2-40B4-BE49-F238E27FC236}">
                <a16:creationId xmlns:a16="http://schemas.microsoft.com/office/drawing/2014/main" id="{81133AE2-9E8D-6C94-F245-FF4F6B2A174C}"/>
              </a:ext>
            </a:extLst>
          </p:cNvPr>
          <p:cNvPicPr>
            <a:picLocks noChangeAspect="1"/>
          </p:cNvPicPr>
          <p:nvPr/>
        </p:nvPicPr>
        <p:blipFill>
          <a:blip r:embed="rId4"/>
          <a:stretch>
            <a:fillRect/>
          </a:stretch>
        </p:blipFill>
        <p:spPr>
          <a:xfrm>
            <a:off x="5707347" y="2912159"/>
            <a:ext cx="4793965" cy="35954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Down Arrow 8">
            <a:extLst>
              <a:ext uri="{FF2B5EF4-FFF2-40B4-BE49-F238E27FC236}">
                <a16:creationId xmlns:a16="http://schemas.microsoft.com/office/drawing/2014/main" id="{95C22C70-9742-31FB-C267-C18027E14A36}"/>
              </a:ext>
            </a:extLst>
          </p:cNvPr>
          <p:cNvSpPr/>
          <p:nvPr/>
        </p:nvSpPr>
        <p:spPr>
          <a:xfrm>
            <a:off x="2811954" y="2422955"/>
            <a:ext cx="484632" cy="97840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G" sz="1800" b="0" i="0" u="none" strike="noStrike" kern="1200" cap="none" spc="0" normalizeH="0" baseline="0" noProof="0">
              <a:ln>
                <a:noFill/>
              </a:ln>
              <a:solidFill>
                <a:srgbClr val="FFFFFF"/>
              </a:solidFill>
              <a:effectLst/>
              <a:uLnTx/>
              <a:uFillTx/>
              <a:latin typeface="Rockwell" panose="02060603020205020403"/>
              <a:ea typeface="+mn-ea"/>
              <a:cs typeface="+mn-cs"/>
            </a:endParaRPr>
          </a:p>
        </p:txBody>
      </p:sp>
      <p:sp>
        <p:nvSpPr>
          <p:cNvPr id="11" name="Curved Left Arrow 10">
            <a:extLst>
              <a:ext uri="{FF2B5EF4-FFF2-40B4-BE49-F238E27FC236}">
                <a16:creationId xmlns:a16="http://schemas.microsoft.com/office/drawing/2014/main" id="{D8C7225F-69AF-1A18-6360-690FB16C4E34}"/>
              </a:ext>
            </a:extLst>
          </p:cNvPr>
          <p:cNvSpPr/>
          <p:nvPr/>
        </p:nvSpPr>
        <p:spPr>
          <a:xfrm>
            <a:off x="11380121" y="1605331"/>
            <a:ext cx="731520" cy="121615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G" sz="1800" b="0" i="0" u="none" strike="noStrike" kern="1200" cap="none" spc="0" normalizeH="0" baseline="0" noProof="0">
              <a:ln>
                <a:noFill/>
              </a:ln>
              <a:solidFill>
                <a:srgbClr val="111111"/>
              </a:solidFill>
              <a:effectLst/>
              <a:uLnTx/>
              <a:uFillTx/>
              <a:latin typeface="Rockwell" panose="02060603020205020403"/>
              <a:ea typeface="+mn-ea"/>
              <a:cs typeface="+mn-cs"/>
            </a:endParaRPr>
          </a:p>
        </p:txBody>
      </p:sp>
      <p:sp>
        <p:nvSpPr>
          <p:cNvPr id="17" name="Heptagon 16">
            <a:extLst>
              <a:ext uri="{FF2B5EF4-FFF2-40B4-BE49-F238E27FC236}">
                <a16:creationId xmlns:a16="http://schemas.microsoft.com/office/drawing/2014/main" id="{1203BE68-6B52-94FC-AE4E-F66B34418535}"/>
              </a:ext>
            </a:extLst>
          </p:cNvPr>
          <p:cNvSpPr/>
          <p:nvPr/>
        </p:nvSpPr>
        <p:spPr>
          <a:xfrm>
            <a:off x="1057275" y="3714750"/>
            <a:ext cx="914400" cy="914400"/>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G" sz="2400" b="1" i="0" u="none" strike="noStrike" kern="1200" cap="none" spc="0" normalizeH="0" baseline="0" noProof="0" dirty="0">
                <a:ln>
                  <a:noFill/>
                </a:ln>
                <a:solidFill>
                  <a:srgbClr val="FFFFFF"/>
                </a:solidFill>
                <a:effectLst/>
                <a:uLnTx/>
                <a:uFillTx/>
                <a:latin typeface="Rockwell" panose="02060603020205020403"/>
                <a:ea typeface="+mn-ea"/>
                <a:cs typeface="+mn-cs"/>
              </a:rPr>
              <a:t>1</a:t>
            </a:r>
          </a:p>
        </p:txBody>
      </p:sp>
      <p:sp>
        <p:nvSpPr>
          <p:cNvPr id="19" name="Heptagon 18">
            <a:extLst>
              <a:ext uri="{FF2B5EF4-FFF2-40B4-BE49-F238E27FC236}">
                <a16:creationId xmlns:a16="http://schemas.microsoft.com/office/drawing/2014/main" id="{3FA69B8B-95E2-A0E1-9ACF-542D358C357A}"/>
              </a:ext>
            </a:extLst>
          </p:cNvPr>
          <p:cNvSpPr/>
          <p:nvPr/>
        </p:nvSpPr>
        <p:spPr>
          <a:xfrm>
            <a:off x="8260983" y="3257550"/>
            <a:ext cx="914400" cy="914400"/>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G" sz="2400" b="1" i="0" u="none" strike="noStrike" kern="1200" cap="none" spc="0" normalizeH="0" baseline="0" noProof="0" dirty="0">
                <a:ln>
                  <a:noFill/>
                </a:ln>
                <a:solidFill>
                  <a:srgbClr val="FFFFFF"/>
                </a:solidFill>
                <a:effectLst/>
                <a:uLnTx/>
                <a:uFillTx/>
                <a:latin typeface="Rockwell" panose="02060603020205020403"/>
                <a:ea typeface="+mn-ea"/>
                <a:cs typeface="+mn-cs"/>
              </a:rPr>
              <a:t>2</a:t>
            </a:r>
          </a:p>
        </p:txBody>
      </p:sp>
      <p:sp>
        <p:nvSpPr>
          <p:cNvPr id="21" name="TextBox 20">
            <a:extLst>
              <a:ext uri="{FF2B5EF4-FFF2-40B4-BE49-F238E27FC236}">
                <a16:creationId xmlns:a16="http://schemas.microsoft.com/office/drawing/2014/main" id="{3470037C-7FB6-D998-D8E3-DF9793B6A12C}"/>
              </a:ext>
            </a:extLst>
          </p:cNvPr>
          <p:cNvSpPr txBox="1"/>
          <p:nvPr/>
        </p:nvSpPr>
        <p:spPr>
          <a:xfrm>
            <a:off x="357340" y="4888301"/>
            <a:ext cx="5393860" cy="1360181"/>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dirty="0">
                <a:ln>
                  <a:noFill/>
                </a:ln>
                <a:solidFill>
                  <a:srgbClr val="111111"/>
                </a:solidFill>
                <a:effectLst/>
                <a:uLnTx/>
                <a:uFillTx/>
                <a:latin typeface="Rockwell" panose="02060603020205020403"/>
                <a:ea typeface="Calibri" panose="020F0502020204030204" pitchFamily="34" charset="0"/>
                <a:cs typeface="Times New Roman" panose="02020603050405020304" pitchFamily="18" charset="0"/>
              </a:rPr>
              <a:t>Frequency of sport activities: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dirty="0">
                <a:ln>
                  <a:noFill/>
                </a:ln>
                <a:solidFill>
                  <a:srgbClr val="111111"/>
                </a:solidFill>
                <a:effectLst/>
                <a:uLnTx/>
                <a:uFillTx/>
                <a:latin typeface="Rockwell" panose="02060603020205020403"/>
                <a:ea typeface="Calibri" panose="020F0502020204030204" pitchFamily="34" charset="0"/>
                <a:cs typeface="Times New Roman" panose="02020603050405020304" pitchFamily="18" charset="0"/>
              </a:rPr>
              <a:t>Minimum 2 times a week over a period of 6 to 8 months + additional and complimentary activities and support (individually or as a group)</a:t>
            </a:r>
            <a:endParaRPr kumimoji="0" lang="en-BG" sz="1800" b="0" i="0" u="none" strike="noStrike" kern="1200" cap="none" spc="0" normalizeH="0" baseline="0" noProof="0" dirty="0">
              <a:ln>
                <a:noFill/>
              </a:ln>
              <a:solidFill>
                <a:srgbClr val="111111"/>
              </a:solidFill>
              <a:effectLst/>
              <a:uLnTx/>
              <a:uFillTx/>
              <a:latin typeface="Rockwell" panose="02060603020205020403"/>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9883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11A6C77-6109-4F77-975B-C375615A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panose="02060603020205020403"/>
              <a:ea typeface="+mn-ea"/>
              <a:cs typeface="+mn-cs"/>
            </a:endParaRPr>
          </a:p>
        </p:txBody>
      </p:sp>
      <p:grpSp>
        <p:nvGrpSpPr>
          <p:cNvPr id="27" name="Group 18">
            <a:extLst>
              <a:ext uri="{FF2B5EF4-FFF2-40B4-BE49-F238E27FC236}">
                <a16:creationId xmlns:a16="http://schemas.microsoft.com/office/drawing/2014/main" id="{CB343D17-9934-455E-B326-2F39206BA4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8" name="Freeform 44">
              <a:extLst>
                <a:ext uri="{FF2B5EF4-FFF2-40B4-BE49-F238E27FC236}">
                  <a16:creationId xmlns:a16="http://schemas.microsoft.com/office/drawing/2014/main" id="{A8AA2B63-BFCD-40D0-B2D0-CB714D70E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1111"/>
                </a:solidFill>
                <a:effectLst/>
                <a:uLnTx/>
                <a:uFillTx/>
                <a:latin typeface="Rockwell" panose="02060603020205020403"/>
                <a:ea typeface="+mn-ea"/>
                <a:cs typeface="+mn-cs"/>
              </a:endParaRPr>
            </a:p>
          </p:txBody>
        </p:sp>
        <p:sp>
          <p:nvSpPr>
            <p:cNvPr id="29" name="Freeform 45">
              <a:extLst>
                <a:ext uri="{FF2B5EF4-FFF2-40B4-BE49-F238E27FC236}">
                  <a16:creationId xmlns:a16="http://schemas.microsoft.com/office/drawing/2014/main" id="{80834EBB-06EA-4C69-AF7A-D5A4E69D8A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1111"/>
                </a:solidFill>
                <a:effectLst/>
                <a:uLnTx/>
                <a:uFillTx/>
                <a:latin typeface="Rockwell" panose="02060603020205020403"/>
                <a:ea typeface="+mn-ea"/>
                <a:cs typeface="+mn-cs"/>
              </a:endParaRPr>
            </a:p>
          </p:txBody>
        </p:sp>
        <p:sp>
          <p:nvSpPr>
            <p:cNvPr id="30" name="Freeform 46">
              <a:extLst>
                <a:ext uri="{FF2B5EF4-FFF2-40B4-BE49-F238E27FC236}">
                  <a16:creationId xmlns:a16="http://schemas.microsoft.com/office/drawing/2014/main" id="{2D314EC1-63E0-43B5-9CD5-F25593B2CA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1111"/>
                </a:solidFill>
                <a:effectLst/>
                <a:uLnTx/>
                <a:uFillTx/>
                <a:latin typeface="Rockwell" panose="02060603020205020403"/>
                <a:ea typeface="+mn-ea"/>
                <a:cs typeface="+mn-cs"/>
              </a:endParaRPr>
            </a:p>
          </p:txBody>
        </p:sp>
        <p:sp>
          <p:nvSpPr>
            <p:cNvPr id="31" name="Freeform 47">
              <a:extLst>
                <a:ext uri="{FF2B5EF4-FFF2-40B4-BE49-F238E27FC236}">
                  <a16:creationId xmlns:a16="http://schemas.microsoft.com/office/drawing/2014/main" id="{9577EB7D-16A7-4E05-9105-431E729665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1111"/>
                </a:solidFill>
                <a:effectLst/>
                <a:uLnTx/>
                <a:uFillTx/>
                <a:latin typeface="Rockwell" panose="02060603020205020403"/>
                <a:ea typeface="+mn-ea"/>
                <a:cs typeface="+mn-cs"/>
              </a:endParaRPr>
            </a:p>
          </p:txBody>
        </p:sp>
        <p:sp>
          <p:nvSpPr>
            <p:cNvPr id="32" name="Rectangle 23">
              <a:extLst>
                <a:ext uri="{FF2B5EF4-FFF2-40B4-BE49-F238E27FC236}">
                  <a16:creationId xmlns:a16="http://schemas.microsoft.com/office/drawing/2014/main" id="{EC1741C3-592F-47B5-93A0-66FC0BB97E4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1111"/>
                </a:solidFill>
                <a:effectLst/>
                <a:uLnTx/>
                <a:uFillTx/>
                <a:latin typeface="Rockwell" panose="02060603020205020403"/>
                <a:ea typeface="+mn-ea"/>
                <a:cs typeface="+mn-cs"/>
              </a:endParaRPr>
            </a:p>
          </p:txBody>
        </p:sp>
      </p:grpSp>
      <p:sp>
        <p:nvSpPr>
          <p:cNvPr id="2" name="Titel 1">
            <a:extLst>
              <a:ext uri="{FF2B5EF4-FFF2-40B4-BE49-F238E27FC236}">
                <a16:creationId xmlns:a16="http://schemas.microsoft.com/office/drawing/2014/main" id="{D79B99EB-83B6-C2B0-6138-257A6C03B4A3}"/>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2800" dirty="0">
                <a:solidFill>
                  <a:srgbClr val="FFFFFF"/>
                </a:solidFill>
                <a:effectLst/>
              </a:rPr>
              <a:t>Activities with </a:t>
            </a:r>
            <a:r>
              <a:rPr lang="en-US" sz="2800" i="1" dirty="0">
                <a:solidFill>
                  <a:srgbClr val="FFFFFF"/>
                </a:solidFill>
              </a:rPr>
              <a:t>a</a:t>
            </a:r>
            <a:r>
              <a:rPr lang="en-US" sz="2800" i="1" dirty="0">
                <a:solidFill>
                  <a:srgbClr val="FFFFFF"/>
                </a:solidFill>
                <a:effectLst/>
              </a:rPr>
              <a:t>n educational approach: Education Through Sport (ETS) </a:t>
            </a:r>
            <a:endParaRPr lang="en-US" sz="2800" dirty="0">
              <a:solidFill>
                <a:srgbClr val="FFFFFF"/>
              </a:solidFill>
            </a:endParaRPr>
          </a:p>
        </p:txBody>
      </p:sp>
      <p:pic>
        <p:nvPicPr>
          <p:cNvPr id="8" name="Afbeelding 7">
            <a:extLst>
              <a:ext uri="{FF2B5EF4-FFF2-40B4-BE49-F238E27FC236}">
                <a16:creationId xmlns:a16="http://schemas.microsoft.com/office/drawing/2014/main" id="{3E132E21-51A5-DDD5-C58F-F12209ECF23A}"/>
              </a:ext>
            </a:extLst>
          </p:cNvPr>
          <p:cNvPicPr>
            <a:picLocks noChangeAspect="1"/>
          </p:cNvPicPr>
          <p:nvPr/>
        </p:nvPicPr>
        <p:blipFill rotWithShape="1">
          <a:blip r:embed="rId2"/>
          <a:srcRect b="9114"/>
          <a:stretch/>
        </p:blipFill>
        <p:spPr>
          <a:xfrm>
            <a:off x="1424902" y="2492376"/>
            <a:ext cx="3209779" cy="3563372"/>
          </a:xfrm>
          <a:prstGeom prst="rect">
            <a:avLst/>
          </a:prstGeom>
        </p:spPr>
      </p:pic>
      <p:sp>
        <p:nvSpPr>
          <p:cNvPr id="12" name="Tekstvak 11">
            <a:extLst>
              <a:ext uri="{FF2B5EF4-FFF2-40B4-BE49-F238E27FC236}">
                <a16:creationId xmlns:a16="http://schemas.microsoft.com/office/drawing/2014/main" id="{7727B043-8DBB-B164-8B7A-52FBB83E2AC4}"/>
              </a:ext>
            </a:extLst>
          </p:cNvPr>
          <p:cNvSpPr txBox="1"/>
          <p:nvPr/>
        </p:nvSpPr>
        <p:spPr>
          <a:xfrm>
            <a:off x="5295569" y="2494450"/>
            <a:ext cx="5471529" cy="3563159"/>
          </a:xfrm>
          <a:prstGeom prst="rect">
            <a:avLst/>
          </a:prstGeom>
        </p:spPr>
        <p:txBody>
          <a:bodyPr vert="horz" lIns="91440" tIns="45720" rIns="91440" bIns="45720" rtlCol="0">
            <a:normAutofit/>
          </a:bodyPr>
          <a:lstStyle/>
          <a:p>
            <a:pPr marL="342900" marR="0" lvl="0" indent="-228600" algn="l" defTabSz="914400" rtl="0" eaLnBrk="1" fontAlgn="auto" latinLnBrk="0" hangingPunct="1">
              <a:lnSpc>
                <a:spcPct val="90000"/>
              </a:lnSpc>
              <a:spcBef>
                <a:spcPts val="0"/>
              </a:spcBef>
              <a:spcAft>
                <a:spcPts val="800"/>
              </a:spcAft>
              <a:buClrTx/>
              <a:buSzPts val="1000"/>
              <a:buFont typeface="Arial" panose="020B0604020202020204" pitchFamily="34" charset="0"/>
              <a:buChar char="•"/>
              <a:tabLst>
                <a:tab pos="457200" algn="l"/>
              </a:tabLst>
              <a:defRPr/>
            </a:pPr>
            <a:r>
              <a:rPr kumimoji="0" lang="en-US" sz="1700" b="0" i="1" u="none" strike="noStrike" kern="1200" cap="none" spc="0" normalizeH="0" baseline="0" noProof="0" dirty="0">
                <a:ln>
                  <a:noFill/>
                </a:ln>
                <a:solidFill>
                  <a:srgbClr val="111111"/>
                </a:solidFill>
                <a:effectLst/>
                <a:uLnTx/>
                <a:uFillTx/>
                <a:latin typeface="Rockwell" panose="02060603020205020403"/>
                <a:ea typeface="+mn-ea"/>
                <a:cs typeface="+mn-cs"/>
              </a:rPr>
              <a:t>Voluntary;</a:t>
            </a:r>
            <a:endParaRPr kumimoji="0" lang="en-US" sz="17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342900" marR="0" lvl="0" indent="-228600" algn="l" defTabSz="914400" rtl="0" eaLnBrk="1" fontAlgn="auto" latinLnBrk="0" hangingPunct="1">
              <a:lnSpc>
                <a:spcPct val="90000"/>
              </a:lnSpc>
              <a:spcBef>
                <a:spcPts val="0"/>
              </a:spcBef>
              <a:spcAft>
                <a:spcPts val="800"/>
              </a:spcAft>
              <a:buClrTx/>
              <a:buSzPts val="1000"/>
              <a:buFont typeface="Arial" panose="020B0604020202020204" pitchFamily="34" charset="0"/>
              <a:buChar char="•"/>
              <a:tabLst>
                <a:tab pos="457200" algn="l"/>
              </a:tabLst>
              <a:defRPr/>
            </a:pPr>
            <a:r>
              <a:rPr kumimoji="0" lang="en-US" sz="1700" b="0" i="1" u="none" strike="noStrike" kern="1200" cap="none" spc="0" normalizeH="0" baseline="0" noProof="0" dirty="0">
                <a:ln>
                  <a:noFill/>
                </a:ln>
                <a:solidFill>
                  <a:srgbClr val="111111"/>
                </a:solidFill>
                <a:effectLst/>
                <a:uLnTx/>
                <a:uFillTx/>
                <a:latin typeface="Rockwell" panose="02060603020205020403"/>
                <a:ea typeface="+mn-ea"/>
                <a:cs typeface="+mn-cs"/>
              </a:rPr>
              <a:t>Accessible (ideally); </a:t>
            </a:r>
            <a:endParaRPr kumimoji="0" lang="en-US" sz="17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342900" marR="0" lvl="0" indent="-228600" algn="l" defTabSz="914400" rtl="0" eaLnBrk="1" fontAlgn="auto" latinLnBrk="0" hangingPunct="1">
              <a:lnSpc>
                <a:spcPct val="90000"/>
              </a:lnSpc>
              <a:spcBef>
                <a:spcPts val="0"/>
              </a:spcBef>
              <a:spcAft>
                <a:spcPts val="800"/>
              </a:spcAft>
              <a:buClrTx/>
              <a:buSzPts val="1000"/>
              <a:buFont typeface="Arial" panose="020B0604020202020204" pitchFamily="34" charset="0"/>
              <a:buChar char="•"/>
              <a:tabLst>
                <a:tab pos="457200" algn="l"/>
              </a:tabLst>
              <a:defRPr/>
            </a:pPr>
            <a:r>
              <a:rPr kumimoji="0" lang="en-US" sz="1700" b="0" i="1" u="none" strike="noStrike" kern="1200" cap="none" spc="0" normalizeH="0" baseline="0" noProof="0" dirty="0">
                <a:ln>
                  <a:noFill/>
                </a:ln>
                <a:solidFill>
                  <a:srgbClr val="111111"/>
                </a:solidFill>
                <a:effectLst/>
                <a:uLnTx/>
                <a:uFillTx/>
                <a:latin typeface="Rockwell" panose="02060603020205020403"/>
                <a:ea typeface="+mn-ea"/>
                <a:cs typeface="+mn-cs"/>
              </a:rPr>
              <a:t>An </a:t>
            </a:r>
            <a:r>
              <a:rPr kumimoji="0" lang="en-US" sz="1700" b="0" i="1" u="none" strike="noStrike" kern="1200" cap="none" spc="0" normalizeH="0" baseline="0" noProof="0" dirty="0" err="1">
                <a:ln>
                  <a:noFill/>
                </a:ln>
                <a:solidFill>
                  <a:srgbClr val="111111"/>
                </a:solidFill>
                <a:effectLst/>
                <a:uLnTx/>
                <a:uFillTx/>
                <a:latin typeface="Rockwell" panose="02060603020205020403"/>
                <a:ea typeface="+mn-ea"/>
                <a:cs typeface="+mn-cs"/>
              </a:rPr>
              <a:t>organised</a:t>
            </a:r>
            <a:r>
              <a:rPr kumimoji="0" lang="en-US" sz="1700" b="0" i="1" u="none" strike="noStrike" kern="1200" cap="none" spc="0" normalizeH="0" baseline="0" noProof="0" dirty="0">
                <a:ln>
                  <a:noFill/>
                </a:ln>
                <a:solidFill>
                  <a:srgbClr val="111111"/>
                </a:solidFill>
                <a:effectLst/>
                <a:uLnTx/>
                <a:uFillTx/>
                <a:latin typeface="Rockwell" panose="02060603020205020403"/>
                <a:ea typeface="+mn-ea"/>
                <a:cs typeface="+mn-cs"/>
              </a:rPr>
              <a:t> process with educational objectives;  </a:t>
            </a:r>
            <a:endParaRPr kumimoji="0" lang="en-US" sz="17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342900" marR="0" lvl="0" indent="-228600" algn="l" defTabSz="914400" rtl="0" eaLnBrk="1" fontAlgn="auto" latinLnBrk="0" hangingPunct="1">
              <a:lnSpc>
                <a:spcPct val="90000"/>
              </a:lnSpc>
              <a:spcBef>
                <a:spcPts val="0"/>
              </a:spcBef>
              <a:spcAft>
                <a:spcPts val="800"/>
              </a:spcAft>
              <a:buClrTx/>
              <a:buSzPts val="1000"/>
              <a:buFont typeface="Arial" panose="020B0604020202020204" pitchFamily="34" charset="0"/>
              <a:buChar char="•"/>
              <a:tabLst>
                <a:tab pos="457200" algn="l"/>
              </a:tabLst>
              <a:defRPr/>
            </a:pPr>
            <a:r>
              <a:rPr kumimoji="0" lang="en-US" sz="1700" b="0" i="1" u="none" strike="noStrike" kern="1200" cap="none" spc="0" normalizeH="0" baseline="0" noProof="0" dirty="0">
                <a:ln>
                  <a:noFill/>
                </a:ln>
                <a:solidFill>
                  <a:srgbClr val="111111"/>
                </a:solidFill>
                <a:effectLst/>
                <a:uLnTx/>
                <a:uFillTx/>
                <a:latin typeface="Rockwell" panose="02060603020205020403"/>
                <a:ea typeface="+mn-ea"/>
                <a:cs typeface="+mn-cs"/>
              </a:rPr>
              <a:t>Participatory and learner-</a:t>
            </a:r>
            <a:r>
              <a:rPr kumimoji="0" lang="en-US" sz="1700" b="0" i="1" u="none" strike="noStrike" kern="1200" cap="none" spc="0" normalizeH="0" baseline="0" noProof="0" dirty="0" err="1">
                <a:ln>
                  <a:noFill/>
                </a:ln>
                <a:solidFill>
                  <a:srgbClr val="111111"/>
                </a:solidFill>
                <a:effectLst/>
                <a:uLnTx/>
                <a:uFillTx/>
                <a:latin typeface="Rockwell" panose="02060603020205020403"/>
                <a:ea typeface="+mn-ea"/>
                <a:cs typeface="+mn-cs"/>
              </a:rPr>
              <a:t>centred</a:t>
            </a:r>
            <a:r>
              <a:rPr kumimoji="0" lang="en-US" sz="1700" b="0" i="1" u="none" strike="noStrike" kern="1200" cap="none" spc="0" normalizeH="0" baseline="0" noProof="0" dirty="0">
                <a:ln>
                  <a:noFill/>
                </a:ln>
                <a:solidFill>
                  <a:srgbClr val="111111"/>
                </a:solidFill>
                <a:effectLst/>
                <a:uLnTx/>
                <a:uFillTx/>
                <a:latin typeface="Rockwell" panose="02060603020205020403"/>
                <a:ea typeface="+mn-ea"/>
                <a:cs typeface="+mn-cs"/>
              </a:rPr>
              <a:t>; </a:t>
            </a:r>
            <a:endParaRPr kumimoji="0" lang="en-US" sz="17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342900" marR="0" lvl="0" indent="-228600" algn="l" defTabSz="914400" rtl="0" eaLnBrk="1" fontAlgn="auto" latinLnBrk="0" hangingPunct="1">
              <a:lnSpc>
                <a:spcPct val="90000"/>
              </a:lnSpc>
              <a:spcBef>
                <a:spcPts val="0"/>
              </a:spcBef>
              <a:spcAft>
                <a:spcPts val="800"/>
              </a:spcAft>
              <a:buClrTx/>
              <a:buSzPts val="1000"/>
              <a:buFont typeface="Arial" panose="020B0604020202020204" pitchFamily="34" charset="0"/>
              <a:buChar char="•"/>
              <a:tabLst>
                <a:tab pos="457200" algn="l"/>
              </a:tabLst>
              <a:defRPr/>
            </a:pPr>
            <a:r>
              <a:rPr kumimoji="0" lang="en-US" sz="1700" b="0" i="1" u="none" strike="noStrike" kern="1200" cap="none" spc="0" normalizeH="0" baseline="0" noProof="0" dirty="0">
                <a:ln>
                  <a:noFill/>
                </a:ln>
                <a:solidFill>
                  <a:srgbClr val="111111"/>
                </a:solidFill>
                <a:effectLst/>
                <a:uLnTx/>
                <a:uFillTx/>
                <a:latin typeface="Rockwell" panose="02060603020205020403"/>
                <a:ea typeface="+mn-ea"/>
                <a:cs typeface="+mn-cs"/>
              </a:rPr>
              <a:t>About learning life skills and preparing for active citizenship; </a:t>
            </a:r>
            <a:endParaRPr kumimoji="0" lang="en-US" sz="17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342900" marR="0" lvl="0" indent="-228600" algn="l" defTabSz="914400" rtl="0" eaLnBrk="1" fontAlgn="auto" latinLnBrk="0" hangingPunct="1">
              <a:lnSpc>
                <a:spcPct val="90000"/>
              </a:lnSpc>
              <a:spcBef>
                <a:spcPts val="0"/>
              </a:spcBef>
              <a:spcAft>
                <a:spcPts val="800"/>
              </a:spcAft>
              <a:buClrTx/>
              <a:buSzPts val="1000"/>
              <a:buFont typeface="Arial" panose="020B0604020202020204" pitchFamily="34" charset="0"/>
              <a:buChar char="•"/>
              <a:tabLst>
                <a:tab pos="457200" algn="l"/>
              </a:tabLst>
              <a:defRPr/>
            </a:pPr>
            <a:r>
              <a:rPr kumimoji="0" lang="en-US" sz="1700" b="0" i="1" u="none" strike="noStrike" kern="1200" cap="none" spc="0" normalizeH="0" baseline="0" noProof="0" dirty="0">
                <a:ln>
                  <a:noFill/>
                </a:ln>
                <a:solidFill>
                  <a:srgbClr val="111111"/>
                </a:solidFill>
                <a:effectLst/>
                <a:uLnTx/>
                <a:uFillTx/>
                <a:latin typeface="Rockwell" panose="02060603020205020403"/>
                <a:ea typeface="+mn-ea"/>
                <a:cs typeface="+mn-cs"/>
              </a:rPr>
              <a:t>Based on involving both individual and group learning with a collective approach; </a:t>
            </a:r>
            <a:endParaRPr kumimoji="0" lang="en-US" sz="17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342900" marR="0" lvl="0" indent="-228600" algn="l" defTabSz="914400" rtl="0" eaLnBrk="1" fontAlgn="auto" latinLnBrk="0" hangingPunct="1">
              <a:lnSpc>
                <a:spcPct val="90000"/>
              </a:lnSpc>
              <a:spcBef>
                <a:spcPts val="0"/>
              </a:spcBef>
              <a:spcAft>
                <a:spcPts val="800"/>
              </a:spcAft>
              <a:buClrTx/>
              <a:buSzPts val="1000"/>
              <a:buFont typeface="Arial" panose="020B0604020202020204" pitchFamily="34" charset="0"/>
              <a:buChar char="•"/>
              <a:tabLst>
                <a:tab pos="457200" algn="l"/>
              </a:tabLst>
              <a:defRPr/>
            </a:pPr>
            <a:r>
              <a:rPr kumimoji="0" lang="en-US" sz="1700" b="0" i="1" u="none" strike="noStrike" kern="1200" cap="none" spc="0" normalizeH="0" baseline="0" noProof="0" dirty="0">
                <a:ln>
                  <a:noFill/>
                </a:ln>
                <a:solidFill>
                  <a:srgbClr val="111111"/>
                </a:solidFill>
                <a:effectLst/>
                <a:uLnTx/>
                <a:uFillTx/>
                <a:latin typeface="Rockwell" panose="02060603020205020403"/>
                <a:ea typeface="+mn-ea"/>
                <a:cs typeface="+mn-cs"/>
              </a:rPr>
              <a:t>Holistic, multidisciplinary and process-oriented; </a:t>
            </a:r>
            <a:endParaRPr kumimoji="0" lang="en-US" sz="17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342900" marR="0" lvl="0" indent="-228600" algn="l" defTabSz="914400" rtl="0" eaLnBrk="1" fontAlgn="auto" latinLnBrk="0" hangingPunct="1">
              <a:lnSpc>
                <a:spcPct val="90000"/>
              </a:lnSpc>
              <a:spcBef>
                <a:spcPts val="0"/>
              </a:spcBef>
              <a:spcAft>
                <a:spcPts val="800"/>
              </a:spcAft>
              <a:buClrTx/>
              <a:buSzPts val="1000"/>
              <a:buFont typeface="Arial" panose="020B0604020202020204" pitchFamily="34" charset="0"/>
              <a:buChar char="•"/>
              <a:tabLst>
                <a:tab pos="457200" algn="l"/>
              </a:tabLst>
              <a:defRPr/>
            </a:pPr>
            <a:r>
              <a:rPr kumimoji="0" lang="en-US" sz="1700" b="0" i="1" u="none" strike="noStrike" kern="1200" cap="none" spc="0" normalizeH="0" baseline="0" noProof="0" dirty="0">
                <a:ln>
                  <a:noFill/>
                </a:ln>
                <a:solidFill>
                  <a:srgbClr val="111111"/>
                </a:solidFill>
                <a:effectLst/>
                <a:uLnTx/>
                <a:uFillTx/>
                <a:latin typeface="Rockwell" panose="02060603020205020403"/>
                <a:ea typeface="+mn-ea"/>
                <a:cs typeface="+mn-cs"/>
              </a:rPr>
              <a:t>Based on experience and action, and starts from the needs of the participants .</a:t>
            </a:r>
            <a:endParaRPr kumimoji="0" lang="en-US" sz="1700" b="0" i="0" u="none" strike="noStrike" kern="1200" cap="none" spc="0" normalizeH="0" baseline="0" noProof="0" dirty="0">
              <a:ln>
                <a:noFill/>
              </a:ln>
              <a:solidFill>
                <a:srgbClr val="111111"/>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796967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panose="02060603020205020403"/>
              <a:ea typeface="+mn-ea"/>
              <a:cs typeface="+mn-cs"/>
            </a:endParaRPr>
          </a:p>
        </p:txBody>
      </p:sp>
      <p:pic>
        <p:nvPicPr>
          <p:cNvPr id="5" name="Picture 4" descr="A group of people posing for a photo&#10;&#10;Description automatically generated">
            <a:extLst>
              <a:ext uri="{FF2B5EF4-FFF2-40B4-BE49-F238E27FC236}">
                <a16:creationId xmlns:a16="http://schemas.microsoft.com/office/drawing/2014/main" id="{090CBC66-B28C-F8BA-1CA3-67E080A1B586}"/>
              </a:ext>
            </a:extLst>
          </p:cNvPr>
          <p:cNvPicPr>
            <a:picLocks noChangeAspect="1"/>
          </p:cNvPicPr>
          <p:nvPr/>
        </p:nvPicPr>
        <p:blipFill rotWithShape="1">
          <a:blip r:embed="rId2"/>
          <a:srcRect b="5436"/>
          <a:stretch/>
        </p:blipFill>
        <p:spPr>
          <a:xfrm>
            <a:off x="-3047" y="238914"/>
            <a:ext cx="9669642" cy="6857990"/>
          </a:xfrm>
          <a:prstGeom prst="rect">
            <a:avLst/>
          </a:prstGeom>
        </p:spPr>
      </p:pic>
      <p:sp>
        <p:nvSpPr>
          <p:cNvPr id="32"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F3C7BDCA-A92C-CD6D-D316-FC2744449ACC}"/>
              </a:ext>
            </a:extLst>
          </p:cNvPr>
          <p:cNvSpPr>
            <a:spLocks noGrp="1"/>
          </p:cNvSpPr>
          <p:nvPr>
            <p:ph type="title"/>
          </p:nvPr>
        </p:nvSpPr>
        <p:spPr>
          <a:xfrm>
            <a:off x="7531610" y="365125"/>
            <a:ext cx="3822189" cy="1899912"/>
          </a:xfrm>
        </p:spPr>
        <p:txBody>
          <a:bodyPr>
            <a:normAutofit/>
          </a:bodyPr>
          <a:lstStyle/>
          <a:p>
            <a:r>
              <a:rPr lang="en-BG" sz="4000"/>
              <a:t>Outcomes</a:t>
            </a:r>
          </a:p>
        </p:txBody>
      </p:sp>
      <p:sp>
        <p:nvSpPr>
          <p:cNvPr id="3" name="Content Placeholder 2">
            <a:extLst>
              <a:ext uri="{FF2B5EF4-FFF2-40B4-BE49-F238E27FC236}">
                <a16:creationId xmlns:a16="http://schemas.microsoft.com/office/drawing/2014/main" id="{87224271-7FC1-499C-1EB1-0AF5E591D237}"/>
              </a:ext>
            </a:extLst>
          </p:cNvPr>
          <p:cNvSpPr>
            <a:spLocks noGrp="1"/>
          </p:cNvSpPr>
          <p:nvPr>
            <p:ph idx="1"/>
          </p:nvPr>
        </p:nvSpPr>
        <p:spPr>
          <a:xfrm>
            <a:off x="7651600" y="1756610"/>
            <a:ext cx="4029990" cy="4403557"/>
          </a:xfrm>
        </p:spPr>
        <p:txBody>
          <a:bodyPr>
            <a:normAutofit fontScale="92500" lnSpcReduction="10000"/>
          </a:bodyPr>
          <a:lstStyle/>
          <a:p>
            <a:pPr marL="342900" lvl="0" indent="-342900">
              <a:buFont typeface="+mj-lt"/>
              <a:buAutoNum type="arabicPeriod"/>
            </a:pPr>
            <a:r>
              <a:rPr lang="en-GB" sz="1600" dirty="0">
                <a:solidFill>
                  <a:srgbClr val="002060"/>
                </a:solidFill>
                <a:effectLst/>
                <a:ea typeface="Times New Roman" panose="02020603050405020304" pitchFamily="18" charset="0"/>
              </a:rPr>
              <a:t>Literacy skills: reading, writing, speaking;</a:t>
            </a:r>
            <a:endParaRPr lang="en-BG" sz="1600" dirty="0">
              <a:solidFill>
                <a:srgbClr val="002060"/>
              </a:solidFill>
              <a:effectLst/>
              <a:ea typeface="Times New Roman" panose="02020603050405020304" pitchFamily="18" charset="0"/>
            </a:endParaRPr>
          </a:p>
          <a:p>
            <a:pPr marL="342900" lvl="0" indent="-342900">
              <a:buFont typeface="+mj-lt"/>
              <a:buAutoNum type="arabicPeriod"/>
            </a:pPr>
            <a:r>
              <a:rPr lang="en-GB" sz="1600" dirty="0">
                <a:solidFill>
                  <a:srgbClr val="002060"/>
                </a:solidFill>
                <a:effectLst/>
                <a:ea typeface="Times New Roman" panose="02020603050405020304" pitchFamily="18" charset="0"/>
              </a:rPr>
              <a:t>Intrapersonal and interpersonal skills (self-management and self-control, communication, teamwork, diversity awareness, learn to learn, lifelong learning skills);</a:t>
            </a:r>
            <a:endParaRPr lang="en-BG" sz="1600" dirty="0">
              <a:solidFill>
                <a:srgbClr val="002060"/>
              </a:solidFill>
              <a:effectLst/>
              <a:ea typeface="Times New Roman" panose="02020603050405020304" pitchFamily="18" charset="0"/>
            </a:endParaRPr>
          </a:p>
          <a:p>
            <a:pPr marL="342900" lvl="0" indent="-342900">
              <a:buFont typeface="+mj-lt"/>
              <a:buAutoNum type="arabicPeriod"/>
            </a:pPr>
            <a:r>
              <a:rPr lang="en-GB" sz="1600" dirty="0">
                <a:solidFill>
                  <a:srgbClr val="002060"/>
                </a:solidFill>
                <a:effectLst/>
                <a:ea typeface="Times New Roman" panose="02020603050405020304" pitchFamily="18" charset="0"/>
              </a:rPr>
              <a:t>Public speaking;</a:t>
            </a:r>
            <a:endParaRPr lang="en-BG" sz="1600" dirty="0">
              <a:solidFill>
                <a:srgbClr val="002060"/>
              </a:solidFill>
              <a:effectLst/>
              <a:ea typeface="Times New Roman" panose="02020603050405020304" pitchFamily="18" charset="0"/>
            </a:endParaRPr>
          </a:p>
          <a:p>
            <a:pPr marL="342900" lvl="0" indent="-342900">
              <a:buFont typeface="+mj-lt"/>
              <a:buAutoNum type="arabicPeriod"/>
            </a:pPr>
            <a:r>
              <a:rPr lang="en-GB" sz="1600" dirty="0">
                <a:solidFill>
                  <a:srgbClr val="002060"/>
                </a:solidFill>
                <a:effectLst/>
                <a:ea typeface="Times New Roman" panose="02020603050405020304" pitchFamily="18" charset="0"/>
              </a:rPr>
              <a:t>Conflict management and negotiating skills;</a:t>
            </a:r>
            <a:endParaRPr lang="en-BG" sz="1600" dirty="0">
              <a:solidFill>
                <a:srgbClr val="002060"/>
              </a:solidFill>
              <a:effectLst/>
              <a:ea typeface="Times New Roman" panose="02020603050405020304" pitchFamily="18" charset="0"/>
            </a:endParaRPr>
          </a:p>
          <a:p>
            <a:pPr marL="342900" lvl="0" indent="-342900">
              <a:buFont typeface="+mj-lt"/>
              <a:buAutoNum type="arabicPeriod"/>
            </a:pPr>
            <a:r>
              <a:rPr lang="en-GB" sz="1600" dirty="0">
                <a:solidFill>
                  <a:srgbClr val="002060"/>
                </a:solidFill>
                <a:effectLst/>
                <a:ea typeface="Times New Roman" panose="02020603050405020304" pitchFamily="18" charset="0"/>
              </a:rPr>
              <a:t>Problem-solving skills;</a:t>
            </a:r>
            <a:endParaRPr lang="en-BG" sz="1600" dirty="0">
              <a:solidFill>
                <a:srgbClr val="002060"/>
              </a:solidFill>
              <a:effectLst/>
              <a:ea typeface="Times New Roman" panose="02020603050405020304" pitchFamily="18" charset="0"/>
            </a:endParaRPr>
          </a:p>
          <a:p>
            <a:pPr marL="342900" lvl="0" indent="-342900">
              <a:buFont typeface="+mj-lt"/>
              <a:buAutoNum type="arabicPeriod"/>
            </a:pPr>
            <a:r>
              <a:rPr lang="en-GB" sz="1600" dirty="0">
                <a:solidFill>
                  <a:srgbClr val="002060"/>
                </a:solidFill>
                <a:effectLst/>
                <a:ea typeface="Times New Roman" panose="02020603050405020304" pitchFamily="18" charset="0"/>
              </a:rPr>
              <a:t>Gathering data skills and skills for validating information;</a:t>
            </a:r>
            <a:endParaRPr lang="en-BG" sz="1600" dirty="0">
              <a:solidFill>
                <a:srgbClr val="002060"/>
              </a:solidFill>
              <a:effectLst/>
              <a:ea typeface="Times New Roman" panose="02020603050405020304" pitchFamily="18" charset="0"/>
            </a:endParaRPr>
          </a:p>
          <a:p>
            <a:pPr marL="342900" lvl="0" indent="-342900">
              <a:buFont typeface="+mj-lt"/>
              <a:buAutoNum type="arabicPeriod"/>
            </a:pPr>
            <a:r>
              <a:rPr lang="en-GB" sz="1600" dirty="0">
                <a:solidFill>
                  <a:srgbClr val="002060"/>
                </a:solidFill>
                <a:effectLst/>
                <a:ea typeface="Times New Roman" panose="02020603050405020304" pitchFamily="18" charset="0"/>
              </a:rPr>
              <a:t>Lateral thinking skills;</a:t>
            </a:r>
            <a:endParaRPr lang="en-BG" sz="1600" dirty="0">
              <a:solidFill>
                <a:srgbClr val="002060"/>
              </a:solidFill>
              <a:effectLst/>
              <a:ea typeface="Times New Roman" panose="02020603050405020304" pitchFamily="18" charset="0"/>
            </a:endParaRPr>
          </a:p>
          <a:p>
            <a:pPr marL="342900" lvl="0" indent="-342900">
              <a:buFont typeface="+mj-lt"/>
              <a:buAutoNum type="arabicPeriod"/>
            </a:pPr>
            <a:r>
              <a:rPr lang="en-GB" sz="1600" dirty="0">
                <a:solidFill>
                  <a:srgbClr val="002060"/>
                </a:solidFill>
                <a:effectLst/>
                <a:ea typeface="Times New Roman" panose="02020603050405020304" pitchFamily="18" charset="0"/>
              </a:rPr>
              <a:t>Consequential thinking;</a:t>
            </a:r>
            <a:endParaRPr lang="en-BG" sz="1600" dirty="0">
              <a:solidFill>
                <a:srgbClr val="002060"/>
              </a:solidFill>
              <a:effectLst/>
              <a:ea typeface="Times New Roman" panose="02020603050405020304" pitchFamily="18" charset="0"/>
            </a:endParaRPr>
          </a:p>
          <a:p>
            <a:pPr marL="342900" lvl="0" indent="-342900">
              <a:buFont typeface="+mj-lt"/>
              <a:buAutoNum type="arabicPeriod"/>
            </a:pPr>
            <a:r>
              <a:rPr lang="en-GB" sz="1600" dirty="0">
                <a:solidFill>
                  <a:srgbClr val="002060"/>
                </a:solidFill>
                <a:effectLst/>
                <a:ea typeface="Times New Roman" panose="02020603050405020304" pitchFamily="18" charset="0"/>
              </a:rPr>
              <a:t>Perspective taking skills;</a:t>
            </a:r>
            <a:endParaRPr lang="en-BG" sz="1600" dirty="0">
              <a:solidFill>
                <a:srgbClr val="002060"/>
              </a:solidFill>
              <a:effectLst/>
              <a:ea typeface="Times New Roman" panose="02020603050405020304" pitchFamily="18" charset="0"/>
            </a:endParaRPr>
          </a:p>
          <a:p>
            <a:pPr marL="342900" lvl="0" indent="-342900">
              <a:buFont typeface="+mj-lt"/>
              <a:buAutoNum type="arabicPeriod"/>
            </a:pPr>
            <a:r>
              <a:rPr lang="en-GB" sz="1600" dirty="0">
                <a:solidFill>
                  <a:srgbClr val="002060"/>
                </a:solidFill>
                <a:effectLst/>
                <a:ea typeface="Times New Roman" panose="02020603050405020304" pitchFamily="18" charset="0"/>
              </a:rPr>
              <a:t>Event planning.</a:t>
            </a:r>
            <a:endParaRPr lang="en-BG" sz="1600" dirty="0">
              <a:solidFill>
                <a:srgbClr val="002060"/>
              </a:solidFill>
              <a:effectLst/>
              <a:ea typeface="Times New Roman" panose="02020603050405020304" pitchFamily="18" charset="0"/>
            </a:endParaRPr>
          </a:p>
          <a:p>
            <a:endParaRPr lang="en-BG" sz="1100" dirty="0"/>
          </a:p>
        </p:txBody>
      </p:sp>
    </p:spTree>
    <p:extLst>
      <p:ext uri="{BB962C8B-B14F-4D97-AF65-F5344CB8AC3E}">
        <p14:creationId xmlns:p14="http://schemas.microsoft.com/office/powerpoint/2010/main" val="2267265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982B1-B760-C10E-E2B3-F0CA4FF07CCB}"/>
              </a:ext>
            </a:extLst>
          </p:cNvPr>
          <p:cNvSpPr>
            <a:spLocks noGrp="1"/>
          </p:cNvSpPr>
          <p:nvPr>
            <p:ph type="title"/>
          </p:nvPr>
        </p:nvSpPr>
        <p:spPr/>
        <p:txBody>
          <a:bodyPr/>
          <a:lstStyle/>
          <a:p>
            <a:r>
              <a:rPr lang="en-BG" dirty="0"/>
              <a:t>UPSDA network activities and process:</a:t>
            </a:r>
          </a:p>
        </p:txBody>
      </p:sp>
      <p:sp>
        <p:nvSpPr>
          <p:cNvPr id="3" name="Content Placeholder 2">
            <a:extLst>
              <a:ext uri="{FF2B5EF4-FFF2-40B4-BE49-F238E27FC236}">
                <a16:creationId xmlns:a16="http://schemas.microsoft.com/office/drawing/2014/main" id="{8D2CEFB0-C143-9863-92A0-D49956E9B250}"/>
              </a:ext>
            </a:extLst>
          </p:cNvPr>
          <p:cNvSpPr>
            <a:spLocks noGrp="1"/>
          </p:cNvSpPr>
          <p:nvPr>
            <p:ph idx="1"/>
          </p:nvPr>
        </p:nvSpPr>
        <p:spPr>
          <a:xfrm>
            <a:off x="825843" y="1631093"/>
            <a:ext cx="10515600" cy="4757351"/>
          </a:xfrm>
        </p:spPr>
        <p:txBody>
          <a:bodyPr>
            <a:normAutofit lnSpcReduction="10000"/>
          </a:bodyPr>
          <a:lstStyle/>
          <a:p>
            <a:pPr marL="342900" lvl="0" indent="-342900">
              <a:buFont typeface="Tahoma" panose="020B0604030504040204" pitchFamily="34" charset="0"/>
              <a:buChar char="-"/>
            </a:pPr>
            <a:r>
              <a:rPr lang="en-GB" sz="1800" dirty="0">
                <a:effectLst/>
                <a:latin typeface="Rockwell" panose="02060603020205020403" pitchFamily="18" charset="77"/>
                <a:ea typeface="Times New Roman" panose="02020603050405020304" pitchFamily="18" charset="0"/>
              </a:rPr>
              <a:t>Engage the network of UPSDA partners and the prison staff via </a:t>
            </a:r>
            <a:r>
              <a:rPr lang="en-GB" sz="1800" b="1" dirty="0">
                <a:effectLst/>
                <a:latin typeface="Rockwell" panose="02060603020205020403" pitchFamily="18" charset="77"/>
                <a:ea typeface="Times New Roman" panose="02020603050405020304" pitchFamily="18" charset="0"/>
              </a:rPr>
              <a:t>TOT training</a:t>
            </a:r>
            <a:endParaRPr lang="en-BG" sz="1800" b="1" dirty="0">
              <a:effectLst/>
              <a:latin typeface="Rockwell" panose="02060603020205020403" pitchFamily="18" charset="77"/>
              <a:ea typeface="Times New Roman" panose="02020603050405020304" pitchFamily="18" charset="0"/>
            </a:endParaRPr>
          </a:p>
          <a:p>
            <a:pPr marL="342900" lvl="0" indent="-342900">
              <a:buFont typeface="Tahoma" panose="020B0604030504040204" pitchFamily="34" charset="0"/>
              <a:buChar char="-"/>
            </a:pPr>
            <a:r>
              <a:rPr lang="en-GB" sz="1800" dirty="0">
                <a:effectLst/>
                <a:latin typeface="Rockwell" panose="02060603020205020403" pitchFamily="18" charset="77"/>
                <a:ea typeface="Times New Roman" panose="02020603050405020304" pitchFamily="18" charset="0"/>
              </a:rPr>
              <a:t>Engage </a:t>
            </a:r>
            <a:r>
              <a:rPr lang="en-GB" sz="1800" b="1" dirty="0">
                <a:effectLst/>
                <a:latin typeface="Rockwell" panose="02060603020205020403" pitchFamily="18" charset="77"/>
                <a:ea typeface="Times New Roman" panose="02020603050405020304" pitchFamily="18" charset="0"/>
              </a:rPr>
              <a:t>participation of inmates </a:t>
            </a:r>
            <a:r>
              <a:rPr lang="en-GB" sz="1800" dirty="0">
                <a:effectLst/>
                <a:latin typeface="Rockwell" panose="02060603020205020403" pitchFamily="18" charset="77"/>
                <a:ea typeface="Times New Roman" panose="02020603050405020304" pitchFamily="18" charset="0"/>
              </a:rPr>
              <a:t>in the decision-making and planning new ‘sport </a:t>
            </a:r>
            <a:r>
              <a:rPr lang="en-GB" sz="1800" dirty="0" err="1">
                <a:effectLst/>
                <a:latin typeface="Rockwell" panose="02060603020205020403" pitchFamily="18" charset="77"/>
                <a:ea typeface="Times New Roman" panose="02020603050405020304" pitchFamily="18" charset="0"/>
              </a:rPr>
              <a:t>plus’</a:t>
            </a:r>
            <a:r>
              <a:rPr lang="en-GB" sz="1800" dirty="0">
                <a:effectLst/>
                <a:latin typeface="Rockwell" panose="02060603020205020403" pitchFamily="18" charset="77"/>
                <a:ea typeface="Times New Roman" panose="02020603050405020304" pitchFamily="18" charset="0"/>
              </a:rPr>
              <a:t> and ‘plus sport’ activities and programs</a:t>
            </a:r>
            <a:endParaRPr lang="en-BG" sz="1800" dirty="0">
              <a:effectLst/>
              <a:latin typeface="Rockwell" panose="02060603020205020403" pitchFamily="18" charset="77"/>
              <a:ea typeface="Times New Roman" panose="02020603050405020304" pitchFamily="18" charset="0"/>
            </a:endParaRPr>
          </a:p>
          <a:p>
            <a:pPr marL="342900" lvl="0" indent="-342900">
              <a:buFont typeface="Tahoma" panose="020B0604030504040204" pitchFamily="34" charset="0"/>
              <a:buChar char="-"/>
            </a:pPr>
            <a:r>
              <a:rPr lang="en-GB" sz="1800" dirty="0">
                <a:effectLst/>
                <a:latin typeface="Rockwell" panose="02060603020205020403" pitchFamily="18" charset="77"/>
                <a:ea typeface="Times New Roman" panose="02020603050405020304" pitchFamily="18" charset="0"/>
              </a:rPr>
              <a:t>Engage the inmates in the actual program, using badminton as a main activity and input from different coaches and trainers for social skills. </a:t>
            </a:r>
            <a:r>
              <a:rPr lang="en-GB" sz="1800" b="1" dirty="0">
                <a:effectLst/>
                <a:latin typeface="Rockwell" panose="02060603020205020403" pitchFamily="18" charset="77"/>
                <a:ea typeface="Times New Roman" panose="02020603050405020304" pitchFamily="18" charset="0"/>
              </a:rPr>
              <a:t>The main trainer and leader of the program was a detainee</a:t>
            </a:r>
            <a:endParaRPr lang="en-BG" sz="1800" dirty="0">
              <a:effectLst/>
              <a:latin typeface="Rockwell" panose="02060603020205020403" pitchFamily="18" charset="77"/>
              <a:ea typeface="Times New Roman" panose="02020603050405020304" pitchFamily="18" charset="0"/>
            </a:endParaRPr>
          </a:p>
          <a:p>
            <a:pPr marL="342900" lvl="0" indent="-342900">
              <a:buFont typeface="Tahoma" panose="020B0604030504040204" pitchFamily="34" charset="0"/>
              <a:buChar char="-"/>
            </a:pPr>
            <a:r>
              <a:rPr lang="en-GB" sz="1800" b="1" dirty="0">
                <a:effectLst/>
                <a:latin typeface="Rockwell" panose="02060603020205020403" pitchFamily="18" charset="77"/>
                <a:ea typeface="Times New Roman" panose="02020603050405020304" pitchFamily="18" charset="0"/>
              </a:rPr>
              <a:t>Job readiness workshops </a:t>
            </a:r>
            <a:r>
              <a:rPr lang="en-GB" sz="1800" dirty="0">
                <a:effectLst/>
                <a:latin typeface="Rockwell" panose="02060603020205020403" pitchFamily="18" charset="77"/>
                <a:ea typeface="Times New Roman" panose="02020603050405020304" pitchFamily="18" charset="0"/>
              </a:rPr>
              <a:t>and follow up support with personal and career development plans</a:t>
            </a:r>
            <a:endParaRPr lang="en-BG" sz="1800" dirty="0">
              <a:effectLst/>
              <a:latin typeface="Rockwell" panose="02060603020205020403" pitchFamily="18" charset="77"/>
              <a:ea typeface="Times New Roman" panose="02020603050405020304" pitchFamily="18" charset="0"/>
            </a:endParaRPr>
          </a:p>
          <a:p>
            <a:pPr marL="342900" lvl="0" indent="-342900">
              <a:buFont typeface="Tahoma" panose="020B0604030504040204" pitchFamily="34" charset="0"/>
              <a:buChar char="-"/>
            </a:pPr>
            <a:r>
              <a:rPr lang="en-GB" sz="1800" dirty="0">
                <a:effectLst/>
                <a:latin typeface="Rockwell" panose="02060603020205020403" pitchFamily="18" charset="77"/>
                <a:ea typeface="Times New Roman" panose="02020603050405020304" pitchFamily="18" charset="0"/>
              </a:rPr>
              <a:t>Engage prison staff and UPSDA network of professional to increase the social impact for prisoners through making </a:t>
            </a:r>
            <a:r>
              <a:rPr lang="en-GB" sz="1800" b="1" dirty="0">
                <a:effectLst/>
                <a:latin typeface="Rockwell" panose="02060603020205020403" pitchFamily="18" charset="77"/>
                <a:ea typeface="Times New Roman" panose="02020603050405020304" pitchFamily="18" charset="0"/>
              </a:rPr>
              <a:t>links with the ‘outside world’ and match the inmates with future employers</a:t>
            </a:r>
            <a:endParaRPr lang="en-BG" sz="1800" dirty="0">
              <a:effectLst/>
              <a:latin typeface="Rockwell" panose="02060603020205020403" pitchFamily="18" charset="77"/>
              <a:ea typeface="Times New Roman" panose="02020603050405020304" pitchFamily="18" charset="0"/>
            </a:endParaRPr>
          </a:p>
          <a:p>
            <a:pPr marL="342900" lvl="0" indent="-342900">
              <a:buFont typeface="Tahoma" panose="020B0604030504040204" pitchFamily="34" charset="0"/>
              <a:buChar char="-"/>
            </a:pPr>
            <a:r>
              <a:rPr lang="en-GB" sz="1800" b="1" dirty="0">
                <a:effectLst/>
                <a:latin typeface="Rockwell" panose="02060603020205020403" pitchFamily="18" charset="77"/>
                <a:ea typeface="Times New Roman" panose="02020603050405020304" pitchFamily="18" charset="0"/>
              </a:rPr>
              <a:t>Evaluate and map a structured model for sport operators</a:t>
            </a:r>
            <a:r>
              <a:rPr lang="en-GB" sz="1800" dirty="0">
                <a:effectLst/>
                <a:latin typeface="Rockwell" panose="02060603020205020403" pitchFamily="18" charset="77"/>
                <a:ea typeface="Times New Roman" panose="02020603050405020304" pitchFamily="18" charset="0"/>
              </a:rPr>
              <a:t>, willing to provide meaningful sport activities in prison as well as support in the community upon release of the inmates </a:t>
            </a:r>
          </a:p>
          <a:p>
            <a:pPr marL="342900" lvl="0" indent="-342900">
              <a:buFont typeface="Tahoma" panose="020B0604030504040204" pitchFamily="34" charset="0"/>
              <a:buChar char="-"/>
            </a:pPr>
            <a:r>
              <a:rPr lang="en-GB" sz="1800" b="1" dirty="0">
                <a:effectLst/>
                <a:latin typeface="Rockwell" panose="02060603020205020403" pitchFamily="18" charset="77"/>
                <a:ea typeface="Times New Roman" panose="02020603050405020304" pitchFamily="18" charset="0"/>
              </a:rPr>
              <a:t>Distribute the guide and know-how</a:t>
            </a:r>
          </a:p>
          <a:p>
            <a:pPr marL="342900" indent="-342900">
              <a:buFont typeface="Tahoma" panose="020B0604030504040204" pitchFamily="34" charset="0"/>
              <a:buChar char="-"/>
            </a:pPr>
            <a:r>
              <a:rPr lang="en-GB" sz="1800" b="1" dirty="0">
                <a:effectLst/>
                <a:latin typeface="Rockwell" panose="02060603020205020403" pitchFamily="18" charset="77"/>
                <a:ea typeface="Times New Roman" panose="02020603050405020304" pitchFamily="18" charset="0"/>
              </a:rPr>
              <a:t>Multiply the existing good practices from Prison of </a:t>
            </a:r>
            <a:r>
              <a:rPr lang="en-GB" sz="1800" b="1" dirty="0" err="1">
                <a:effectLst/>
                <a:latin typeface="Rockwell" panose="02060603020205020403" pitchFamily="18" charset="77"/>
                <a:ea typeface="Times New Roman" panose="02020603050405020304" pitchFamily="18" charset="0"/>
              </a:rPr>
              <a:t>Stara</a:t>
            </a:r>
            <a:r>
              <a:rPr lang="en-GB" sz="1800" b="1" dirty="0">
                <a:effectLst/>
                <a:latin typeface="Rockwell" panose="02060603020205020403" pitchFamily="18" charset="77"/>
                <a:ea typeface="Times New Roman" panose="02020603050405020304" pitchFamily="18" charset="0"/>
              </a:rPr>
              <a:t> Zagora to other prisons</a:t>
            </a:r>
            <a:r>
              <a:rPr lang="en-GB" sz="1800" dirty="0">
                <a:effectLst/>
                <a:latin typeface="Rockwell" panose="02060603020205020403" pitchFamily="18" charset="77"/>
                <a:ea typeface="Times New Roman" panose="02020603050405020304" pitchFamily="18" charset="0"/>
              </a:rPr>
              <a:t>, taking into consideration the local settings and involving new operators from sport clubs and NGO’s, as well as volunteers outside the prison</a:t>
            </a:r>
            <a:endParaRPr lang="en-BG" sz="1800" dirty="0">
              <a:effectLst/>
              <a:latin typeface="Times New Roman" panose="02020603050405020304" pitchFamily="18" charset="0"/>
              <a:ea typeface="Times New Roman" panose="02020603050405020304" pitchFamily="18" charset="0"/>
            </a:endParaRPr>
          </a:p>
          <a:p>
            <a:endParaRPr lang="en-BG" dirty="0"/>
          </a:p>
        </p:txBody>
      </p:sp>
    </p:spTree>
    <p:extLst>
      <p:ext uri="{BB962C8B-B14F-4D97-AF65-F5344CB8AC3E}">
        <p14:creationId xmlns:p14="http://schemas.microsoft.com/office/powerpoint/2010/main" val="1203666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lucht, buiten, grond, schans&#10;&#10;Automatisch gegenereerde beschrijving">
            <a:extLst>
              <a:ext uri="{FF2B5EF4-FFF2-40B4-BE49-F238E27FC236}">
                <a16:creationId xmlns:a16="http://schemas.microsoft.com/office/drawing/2014/main" id="{29FEAF4B-513A-F7A3-2483-BCA7B6C95AA7}"/>
              </a:ext>
            </a:extLst>
          </p:cNvPr>
          <p:cNvPicPr>
            <a:picLocks noChangeAspect="1"/>
          </p:cNvPicPr>
          <p:nvPr/>
        </p:nvPicPr>
        <p:blipFill rotWithShape="1">
          <a:blip r:embed="rId2"/>
          <a:srcRect t="16379" b="16469"/>
          <a:stretch/>
        </p:blipFill>
        <p:spPr>
          <a:xfrm>
            <a:off x="20" y="1282"/>
            <a:ext cx="12191980" cy="6856718"/>
          </a:xfrm>
          <a:prstGeom prst="rect">
            <a:avLst/>
          </a:prstGeom>
        </p:spPr>
      </p:pic>
      <p:pic>
        <p:nvPicPr>
          <p:cNvPr id="5" name="Afbeelding 4">
            <a:extLst>
              <a:ext uri="{FF2B5EF4-FFF2-40B4-BE49-F238E27FC236}">
                <a16:creationId xmlns:a16="http://schemas.microsoft.com/office/drawing/2014/main" id="{D630FC81-4C08-8652-EA29-7BCDF32C3DDE}"/>
              </a:ext>
            </a:extLst>
          </p:cNvPr>
          <p:cNvPicPr>
            <a:picLocks noChangeAspect="1"/>
          </p:cNvPicPr>
          <p:nvPr/>
        </p:nvPicPr>
        <p:blipFill>
          <a:blip r:embed="rId3"/>
          <a:stretch>
            <a:fillRect/>
          </a:stretch>
        </p:blipFill>
        <p:spPr>
          <a:xfrm>
            <a:off x="8773149" y="3429000"/>
            <a:ext cx="3427717" cy="3427717"/>
          </a:xfrm>
          <a:prstGeom prst="rect">
            <a:avLst/>
          </a:prstGeom>
        </p:spPr>
      </p:pic>
      <p:pic>
        <p:nvPicPr>
          <p:cNvPr id="2" name="Picture 1">
            <a:extLst>
              <a:ext uri="{FF2B5EF4-FFF2-40B4-BE49-F238E27FC236}">
                <a16:creationId xmlns:a16="http://schemas.microsoft.com/office/drawing/2014/main" id="{62D9CF07-8A33-B2C0-D67E-8388E70CBAEF}"/>
              </a:ext>
            </a:extLst>
          </p:cNvPr>
          <p:cNvPicPr>
            <a:picLocks noChangeAspect="1"/>
          </p:cNvPicPr>
          <p:nvPr/>
        </p:nvPicPr>
        <p:blipFill>
          <a:blip r:embed="rId4"/>
          <a:stretch>
            <a:fillRect/>
          </a:stretch>
        </p:blipFill>
        <p:spPr>
          <a:xfrm>
            <a:off x="10512508" y="6172201"/>
            <a:ext cx="1539791" cy="466724"/>
          </a:xfrm>
          <a:prstGeom prst="rect">
            <a:avLst/>
          </a:prstGeom>
        </p:spPr>
      </p:pic>
    </p:spTree>
    <p:extLst>
      <p:ext uri="{BB962C8B-B14F-4D97-AF65-F5344CB8AC3E}">
        <p14:creationId xmlns:p14="http://schemas.microsoft.com/office/powerpoint/2010/main" val="3917608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3505F17-A2A2-C674-4D90-AC29B2D94DB4}"/>
              </a:ext>
            </a:extLst>
          </p:cNvPr>
          <p:cNvPicPr>
            <a:picLocks noChangeAspect="1"/>
          </p:cNvPicPr>
          <p:nvPr/>
        </p:nvPicPr>
        <p:blipFill>
          <a:blip r:embed="rId2"/>
          <a:stretch>
            <a:fillRect/>
          </a:stretch>
        </p:blipFill>
        <p:spPr>
          <a:xfrm>
            <a:off x="7188200" y="1854200"/>
            <a:ext cx="5003800" cy="5003800"/>
          </a:xfrm>
          <a:prstGeom prst="rect">
            <a:avLst/>
          </a:prstGeom>
        </p:spPr>
      </p:pic>
      <p:sp>
        <p:nvSpPr>
          <p:cNvPr id="11" name="Tekstvak 10">
            <a:extLst>
              <a:ext uri="{FF2B5EF4-FFF2-40B4-BE49-F238E27FC236}">
                <a16:creationId xmlns:a16="http://schemas.microsoft.com/office/drawing/2014/main" id="{F64D0FE2-6D6F-713D-32F3-C9075829D729}"/>
              </a:ext>
            </a:extLst>
          </p:cNvPr>
          <p:cNvSpPr txBox="1"/>
          <p:nvPr/>
        </p:nvSpPr>
        <p:spPr>
          <a:xfrm>
            <a:off x="908262" y="579635"/>
            <a:ext cx="9236470"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6600" b="1" i="0" u="none" strike="noStrike" kern="1200" cap="none" spc="0" normalizeH="0" baseline="0" noProof="0" dirty="0" err="1">
                <a:ln>
                  <a:noFill/>
                </a:ln>
                <a:solidFill>
                  <a:srgbClr val="FF7736"/>
                </a:solidFill>
                <a:effectLst/>
                <a:uLnTx/>
                <a:uFillTx/>
                <a:latin typeface="Tw Cen MT" panose="020B0602020104020603"/>
                <a:ea typeface="+mn-ea"/>
                <a:cs typeface="+mn-cs"/>
              </a:rPr>
              <a:t>Powerful</a:t>
            </a:r>
            <a:r>
              <a:rPr kumimoji="0" lang="hr-HR" sz="6600" b="1" i="0" u="none" strike="noStrike" kern="1200" cap="none" spc="0" normalizeH="0" baseline="0" noProof="0" dirty="0">
                <a:ln>
                  <a:noFill/>
                </a:ln>
                <a:solidFill>
                  <a:srgbClr val="FF7736"/>
                </a:solidFill>
                <a:effectLst/>
                <a:uLnTx/>
                <a:uFillTx/>
                <a:latin typeface="Tw Cen MT" panose="020B0602020104020603"/>
                <a:ea typeface="+mn-ea"/>
                <a:cs typeface="+mn-cs"/>
              </a:rPr>
              <a:t> </a:t>
            </a:r>
            <a:r>
              <a:rPr kumimoji="0" lang="hr-HR" sz="6600" b="1" i="0" u="none" strike="noStrike" kern="1200" cap="none" spc="0" normalizeH="0" baseline="0" noProof="0" dirty="0" err="1">
                <a:ln>
                  <a:noFill/>
                </a:ln>
                <a:solidFill>
                  <a:srgbClr val="FF7736"/>
                </a:solidFill>
                <a:effectLst/>
                <a:uLnTx/>
                <a:uFillTx/>
                <a:latin typeface="Tw Cen MT" panose="020B0602020104020603"/>
                <a:ea typeface="+mn-ea"/>
                <a:cs typeface="+mn-cs"/>
              </a:rPr>
              <a:t>mind</a:t>
            </a:r>
            <a:r>
              <a:rPr kumimoji="0" lang="hr-HR" sz="6600" b="1" i="0" u="none" strike="noStrike" kern="1200" cap="none" spc="0" normalizeH="0" baseline="0" noProof="0" dirty="0">
                <a:ln>
                  <a:noFill/>
                </a:ln>
                <a:solidFill>
                  <a:srgbClr val="FF7736"/>
                </a:solidFill>
                <a:effectLst/>
                <a:uLnTx/>
                <a:uFillTx/>
                <a:latin typeface="Tw Cen MT" panose="020B0602020104020603"/>
                <a:ea typeface="+mn-ea"/>
                <a:cs typeface="+mn-cs"/>
              </a:rPr>
              <a:t>, </a:t>
            </a:r>
            <a:r>
              <a:rPr kumimoji="0" lang="hr-HR" sz="6600" b="1" i="0" u="none" strike="noStrike" kern="1200" cap="none" spc="0" normalizeH="0" baseline="0" noProof="0" dirty="0" err="1">
                <a:ln>
                  <a:noFill/>
                </a:ln>
                <a:solidFill>
                  <a:srgbClr val="FF7736"/>
                </a:solidFill>
                <a:effectLst/>
                <a:uLnTx/>
                <a:uFillTx/>
                <a:latin typeface="Tw Cen MT" panose="020B0602020104020603"/>
                <a:ea typeface="+mn-ea"/>
                <a:cs typeface="+mn-cs"/>
              </a:rPr>
              <a:t>even</a:t>
            </a:r>
            <a:r>
              <a:rPr kumimoji="0" lang="hr-HR" sz="6600" b="1" i="0" u="none" strike="noStrike" kern="1200" cap="none" spc="0" normalizeH="0" baseline="0" noProof="0" dirty="0">
                <a:ln>
                  <a:noFill/>
                </a:ln>
                <a:solidFill>
                  <a:srgbClr val="FF7736"/>
                </a:solidFill>
                <a:effectLst/>
                <a:uLnTx/>
                <a:uFillTx/>
                <a:latin typeface="Tw Cen MT" panose="020B0602020104020603"/>
                <a:ea typeface="+mn-ea"/>
                <a:cs typeface="+mn-cs"/>
              </a:rPr>
              <a:t> more </a:t>
            </a:r>
            <a:r>
              <a:rPr kumimoji="0" lang="hr-HR" sz="6600" b="1" i="0" u="none" strike="noStrike" kern="1200" cap="none" spc="0" normalizeH="0" baseline="0" noProof="0" dirty="0" err="1">
                <a:ln>
                  <a:noFill/>
                </a:ln>
                <a:solidFill>
                  <a:srgbClr val="FF7736"/>
                </a:solidFill>
                <a:effectLst/>
                <a:uLnTx/>
                <a:uFillTx/>
                <a:latin typeface="Tw Cen MT" panose="020B0602020104020603"/>
                <a:ea typeface="+mn-ea"/>
                <a:cs typeface="+mn-cs"/>
              </a:rPr>
              <a:t>powerful</a:t>
            </a:r>
            <a:r>
              <a:rPr kumimoji="0" lang="hr-HR" sz="6600" b="1" i="0" u="none" strike="noStrike" kern="1200" cap="none" spc="0" normalizeH="0" baseline="0" noProof="0" dirty="0">
                <a:ln>
                  <a:noFill/>
                </a:ln>
                <a:solidFill>
                  <a:srgbClr val="FF7736"/>
                </a:solidFill>
                <a:effectLst/>
                <a:uLnTx/>
                <a:uFillTx/>
                <a:latin typeface="Tw Cen MT" panose="020B0602020104020603"/>
                <a:ea typeface="+mn-ea"/>
                <a:cs typeface="+mn-cs"/>
              </a:rPr>
              <a:t> </a:t>
            </a:r>
            <a:r>
              <a:rPr kumimoji="0" lang="hr-HR" sz="6600" b="1" i="0" u="none" strike="noStrike" kern="1200" cap="none" spc="0" normalizeH="0" baseline="0" noProof="0" dirty="0" err="1">
                <a:ln>
                  <a:noFill/>
                </a:ln>
                <a:solidFill>
                  <a:srgbClr val="FF7736"/>
                </a:solidFill>
                <a:effectLst/>
                <a:uLnTx/>
                <a:uFillTx/>
                <a:latin typeface="Tw Cen MT" panose="020B0602020104020603"/>
                <a:ea typeface="+mn-ea"/>
                <a:cs typeface="+mn-cs"/>
              </a:rPr>
              <a:t>body</a:t>
            </a:r>
            <a:endParaRPr kumimoji="0" lang="nl-BE" sz="6600" b="1" i="0" u="none" strike="noStrike" kern="1200" cap="none" spc="0" normalizeH="0" baseline="0" noProof="0" dirty="0">
              <a:ln>
                <a:noFill/>
              </a:ln>
              <a:solidFill>
                <a:srgbClr val="FF7736"/>
              </a:solidFill>
              <a:effectLst/>
              <a:uLnTx/>
              <a:uFillTx/>
              <a:latin typeface="Tw Cen MT" panose="020B0602020104020603"/>
              <a:ea typeface="+mn-ea"/>
              <a:cs typeface="+mn-cs"/>
            </a:endParaRPr>
          </a:p>
        </p:txBody>
      </p:sp>
      <p:sp>
        <p:nvSpPr>
          <p:cNvPr id="13" name="Tekstvak 12">
            <a:extLst>
              <a:ext uri="{FF2B5EF4-FFF2-40B4-BE49-F238E27FC236}">
                <a16:creationId xmlns:a16="http://schemas.microsoft.com/office/drawing/2014/main" id="{C6DD9768-AECE-F847-87CC-D86A87FE917C}"/>
              </a:ext>
            </a:extLst>
          </p:cNvPr>
          <p:cNvSpPr txBox="1"/>
          <p:nvPr/>
        </p:nvSpPr>
        <p:spPr>
          <a:xfrm>
            <a:off x="908262" y="2768982"/>
            <a:ext cx="7681946"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4000" b="1" i="0" u="none" strike="noStrike" kern="1200" cap="none" spc="0" normalizeH="0" baseline="0" noProof="0" dirty="0">
                <a:ln>
                  <a:noFill/>
                </a:ln>
                <a:solidFill>
                  <a:srgbClr val="FFFFFF"/>
                </a:solidFill>
                <a:effectLst/>
                <a:uLnTx/>
                <a:uFillTx/>
                <a:latin typeface="Tw Cen MT" panose="020B0602020104020603"/>
                <a:ea typeface="+mn-ea"/>
                <a:cs typeface="+mn-cs"/>
              </a:rPr>
              <a:t>Turopolje </a:t>
            </a:r>
            <a:r>
              <a:rPr kumimoji="0" lang="hr-HR" sz="4000" b="1" i="0" u="none" strike="noStrike" kern="1200" cap="none" spc="0" normalizeH="0" baseline="0" noProof="0" dirty="0" err="1">
                <a:ln>
                  <a:noFill/>
                </a:ln>
                <a:solidFill>
                  <a:srgbClr val="FFFFFF"/>
                </a:solidFill>
                <a:effectLst/>
                <a:uLnTx/>
                <a:uFillTx/>
                <a:latin typeface="Tw Cen MT" panose="020B0602020104020603"/>
                <a:ea typeface="+mn-ea"/>
                <a:cs typeface="+mn-cs"/>
              </a:rPr>
              <a:t>Educational</a:t>
            </a:r>
            <a:r>
              <a:rPr kumimoji="0" lang="hr-HR" sz="4000" b="1" i="0" u="none" strike="noStrike" kern="1200" cap="none" spc="0" normalizeH="0" baseline="0" noProof="0" dirty="0">
                <a:ln>
                  <a:noFill/>
                </a:ln>
                <a:solidFill>
                  <a:srgbClr val="FFFFFF"/>
                </a:solidFill>
                <a:effectLst/>
                <a:uLnTx/>
                <a:uFillTx/>
                <a:latin typeface="Tw Cen MT" panose="020B0602020104020603"/>
                <a:ea typeface="+mn-ea"/>
                <a:cs typeface="+mn-cs"/>
              </a:rPr>
              <a:t> </a:t>
            </a:r>
            <a:r>
              <a:rPr kumimoji="0" lang="hr-HR" sz="4000" b="1" i="0" u="none" strike="noStrike" kern="1200" cap="none" spc="0" normalizeH="0" baseline="0" noProof="0" dirty="0" err="1">
                <a:ln>
                  <a:noFill/>
                </a:ln>
                <a:solidFill>
                  <a:srgbClr val="FFFFFF"/>
                </a:solidFill>
                <a:effectLst/>
                <a:uLnTx/>
                <a:uFillTx/>
                <a:latin typeface="Tw Cen MT" panose="020B0602020104020603"/>
                <a:ea typeface="+mn-ea"/>
                <a:cs typeface="+mn-cs"/>
              </a:rPr>
              <a:t>Institution</a:t>
            </a:r>
            <a:r>
              <a:rPr kumimoji="0" lang="hr-HR" sz="4000" b="1" i="0" u="none" strike="noStrike" kern="1200" cap="none" spc="0" normalizeH="0" baseline="0" noProof="0" dirty="0">
                <a:ln>
                  <a:noFill/>
                </a:ln>
                <a:solidFill>
                  <a:srgbClr val="FFFFFF"/>
                </a:solidFill>
                <a:effectLst/>
                <a:uLnTx/>
                <a:uFillTx/>
                <a:latin typeface="Tw Cen MT" panose="020B0602020104020603"/>
                <a:ea typeface="+mn-ea"/>
                <a:cs typeface="+mn-cs"/>
              </a:rPr>
              <a:t> (Croatia)</a:t>
            </a:r>
            <a:endParaRPr kumimoji="0" lang="nl-BE" sz="4000" b="1"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sp>
        <p:nvSpPr>
          <p:cNvPr id="3" name="TextBox 2">
            <a:extLst>
              <a:ext uri="{FF2B5EF4-FFF2-40B4-BE49-F238E27FC236}">
                <a16:creationId xmlns:a16="http://schemas.microsoft.com/office/drawing/2014/main" id="{C6102A65-2F3D-6D66-FC02-BE5DE4DA3100}"/>
              </a:ext>
            </a:extLst>
          </p:cNvPr>
          <p:cNvSpPr txBox="1"/>
          <p:nvPr/>
        </p:nvSpPr>
        <p:spPr>
          <a:xfrm>
            <a:off x="908248" y="4059970"/>
            <a:ext cx="7681960" cy="1827127"/>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l" defTabSz="914400" rtl="0" eaLnBrk="1" fontAlgn="auto" latinLnBrk="0" hangingPunct="1">
              <a:lnSpc>
                <a:spcPct val="150000"/>
              </a:lnSpc>
              <a:spcBef>
                <a:spcPts val="400"/>
              </a:spcBef>
              <a:spcAft>
                <a:spcPts val="660"/>
              </a:spcAft>
              <a:buClrTx/>
              <a:buSzTx/>
              <a:buFontTx/>
              <a:buNone/>
              <a:tabLst/>
              <a:defRPr/>
            </a:pPr>
            <a:r>
              <a:rPr kumimoji="0" lang="nl-NL" sz="3000" b="1" i="0" u="none" strike="noStrike" kern="1200" cap="none" spc="0" normalizeH="0" baseline="0" noProof="0" dirty="0" err="1">
                <a:ln>
                  <a:noFill/>
                </a:ln>
                <a:solidFill>
                  <a:srgbClr val="FFFFFF"/>
                </a:solidFill>
                <a:effectLst/>
                <a:uLnTx/>
                <a:uFillTx/>
                <a:latin typeface="Rockwell" panose="02060603020205020403"/>
                <a:ea typeface="+mn-ea"/>
                <a:cs typeface="+mn-cs"/>
              </a:rPr>
              <a:t>Lucija</a:t>
            </a:r>
            <a:r>
              <a:rPr kumimoji="0" lang="nl-NL" sz="3000" b="1" i="0" u="none" strike="noStrike" kern="1200" cap="none" spc="0" normalizeH="0" baseline="0" noProof="0" dirty="0">
                <a:ln>
                  <a:noFill/>
                </a:ln>
                <a:solidFill>
                  <a:srgbClr val="FFFFFF"/>
                </a:solidFill>
                <a:effectLst/>
                <a:uLnTx/>
                <a:uFillTx/>
                <a:latin typeface="Rockwell" panose="02060603020205020403"/>
                <a:ea typeface="+mn-ea"/>
                <a:cs typeface="+mn-cs"/>
              </a:rPr>
              <a:t> </a:t>
            </a:r>
            <a:r>
              <a:rPr kumimoji="0" lang="nl-NL" sz="3000" b="1" i="0" u="none" strike="noStrike" kern="1200" cap="none" spc="0" normalizeH="0" baseline="0" noProof="0" dirty="0" err="1">
                <a:ln>
                  <a:noFill/>
                </a:ln>
                <a:solidFill>
                  <a:srgbClr val="FFFFFF"/>
                </a:solidFill>
                <a:effectLst/>
                <a:uLnTx/>
                <a:uFillTx/>
                <a:latin typeface="Rockwell" panose="02060603020205020403"/>
                <a:ea typeface="+mn-ea"/>
                <a:cs typeface="+mn-cs"/>
              </a:rPr>
              <a:t>Zivkovic</a:t>
            </a:r>
            <a:r>
              <a:rPr kumimoji="0" lang="nl-NL" sz="3000" b="1" i="0" u="none" strike="noStrike" kern="1200" cap="none" spc="0" normalizeH="0" baseline="0" noProof="0" dirty="0">
                <a:ln>
                  <a:noFill/>
                </a:ln>
                <a:solidFill>
                  <a:srgbClr val="FFFFFF"/>
                </a:solidFill>
                <a:effectLst/>
                <a:uLnTx/>
                <a:uFillTx/>
                <a:latin typeface="Rockwell" panose="02060603020205020403"/>
                <a:ea typeface="+mn-ea"/>
                <a:cs typeface="+mn-cs"/>
              </a:rPr>
              <a:t> &amp; </a:t>
            </a:r>
            <a:r>
              <a:rPr kumimoji="0" lang="nl-NL" sz="3000" b="1" i="0" u="none" strike="noStrike" kern="1200" cap="none" spc="0" normalizeH="0" baseline="0" noProof="0" dirty="0" err="1">
                <a:ln>
                  <a:noFill/>
                </a:ln>
                <a:solidFill>
                  <a:srgbClr val="FFFFFF"/>
                </a:solidFill>
                <a:effectLst/>
                <a:uLnTx/>
                <a:uFillTx/>
                <a:latin typeface="Rockwell" panose="02060603020205020403"/>
                <a:ea typeface="+mn-ea"/>
                <a:cs typeface="+mn-cs"/>
              </a:rPr>
              <a:t>Anamarija</a:t>
            </a:r>
            <a:r>
              <a:rPr kumimoji="0" lang="nl-NL" sz="3000" b="1" i="0" u="none" strike="noStrike" kern="1200" cap="none" spc="0" normalizeH="0" baseline="0" noProof="0">
                <a:ln>
                  <a:noFill/>
                </a:ln>
                <a:solidFill>
                  <a:srgbClr val="FFFFFF"/>
                </a:solidFill>
                <a:effectLst/>
                <a:uLnTx/>
                <a:uFillTx/>
                <a:latin typeface="Rockwell" panose="02060603020205020403"/>
                <a:ea typeface="+mn-ea"/>
                <a:cs typeface="+mn-cs"/>
              </a:rPr>
              <a:t> Tadic</a:t>
            </a:r>
            <a:endParaRPr kumimoji="0" lang="nl-NL" sz="3000" b="1" i="0" u="none" strike="noStrike" kern="1200" cap="none" spc="0" normalizeH="0" baseline="0" noProof="0" dirty="0">
              <a:ln>
                <a:noFill/>
              </a:ln>
              <a:solidFill>
                <a:srgbClr val="FFFFFF"/>
              </a:solidFill>
              <a:effectLst/>
              <a:uLnTx/>
              <a:uFillTx/>
              <a:latin typeface="Rockwell" panose="02060603020205020403"/>
              <a:ea typeface="+mn-ea"/>
              <a:cs typeface="+mn-cs"/>
            </a:endParaRPr>
          </a:p>
          <a:p>
            <a:pPr marL="0" marR="0" lvl="0" indent="0" algn="l" defTabSz="914400" rtl="0" eaLnBrk="1" fontAlgn="auto" latinLnBrk="0" hangingPunct="1">
              <a:lnSpc>
                <a:spcPct val="150000"/>
              </a:lnSpc>
              <a:spcBef>
                <a:spcPts val="400"/>
              </a:spcBef>
              <a:spcAft>
                <a:spcPts val="1200"/>
              </a:spcAft>
              <a:buClrTx/>
              <a:buSzTx/>
              <a:buFontTx/>
              <a:buNone/>
              <a:tabLst/>
              <a:defRPr/>
            </a:pPr>
            <a:r>
              <a:rPr kumimoji="0" lang="en-GB" sz="2400" b="0" i="1" u="none" strike="noStrike" kern="1200" cap="none" spc="0" normalizeH="0" baseline="0" noProof="0" dirty="0">
                <a:ln>
                  <a:noFill/>
                </a:ln>
                <a:solidFill>
                  <a:srgbClr val="FFFFFF"/>
                </a:solidFill>
                <a:effectLst/>
                <a:uLnTx/>
                <a:uFillTx/>
                <a:latin typeface="PT Sans" panose="020B0503020203020204" pitchFamily="34" charset="77"/>
                <a:ea typeface="+mn-ea"/>
                <a:cs typeface="+mn-cs"/>
              </a:rPr>
              <a:t>UKSR</a:t>
            </a:r>
            <a:endParaRPr kumimoji="0" lang="en-US" sz="2200" b="0" i="1" u="none" strike="noStrike" kern="1200" cap="none" spc="0" normalizeH="0" baseline="0" noProof="0" dirty="0">
              <a:ln>
                <a:noFill/>
              </a:ln>
              <a:solidFill>
                <a:srgbClr val="FFFFFF"/>
              </a:solidFill>
              <a:effectLst/>
              <a:uLnTx/>
              <a:uFillTx/>
              <a:latin typeface="Rockwell" panose="02060603020205020403"/>
              <a:ea typeface="+mn-ea"/>
              <a:cs typeface="+mn-cs"/>
            </a:endParaRPr>
          </a:p>
        </p:txBody>
      </p:sp>
      <p:pic>
        <p:nvPicPr>
          <p:cNvPr id="4" name="Google Shape;47;p12">
            <a:extLst>
              <a:ext uri="{FF2B5EF4-FFF2-40B4-BE49-F238E27FC236}">
                <a16:creationId xmlns:a16="http://schemas.microsoft.com/office/drawing/2014/main" id="{F553E029-F836-0DFC-0853-2DB09552DC78}"/>
              </a:ext>
            </a:extLst>
          </p:cNvPr>
          <p:cNvPicPr preferRelativeResize="0"/>
          <p:nvPr/>
        </p:nvPicPr>
        <p:blipFill rotWithShape="1">
          <a:blip r:embed="rId3">
            <a:alphaModFix/>
          </a:blip>
          <a:srcRect/>
          <a:stretch/>
        </p:blipFill>
        <p:spPr>
          <a:xfrm>
            <a:off x="8942410" y="2240756"/>
            <a:ext cx="1495380" cy="1423030"/>
          </a:xfrm>
          <a:prstGeom prst="rect">
            <a:avLst/>
          </a:prstGeom>
          <a:noFill/>
          <a:ln>
            <a:noFill/>
          </a:ln>
        </p:spPr>
      </p:pic>
      <p:pic>
        <p:nvPicPr>
          <p:cNvPr id="2" name="Picture 1">
            <a:extLst>
              <a:ext uri="{FF2B5EF4-FFF2-40B4-BE49-F238E27FC236}">
                <a16:creationId xmlns:a16="http://schemas.microsoft.com/office/drawing/2014/main" id="{5C57CEE8-D642-9231-AB1E-370EE51D84AC}"/>
              </a:ext>
            </a:extLst>
          </p:cNvPr>
          <p:cNvPicPr>
            <a:picLocks noChangeAspect="1"/>
          </p:cNvPicPr>
          <p:nvPr/>
        </p:nvPicPr>
        <p:blipFill>
          <a:blip r:embed="rId4"/>
          <a:stretch>
            <a:fillRect/>
          </a:stretch>
        </p:blipFill>
        <p:spPr>
          <a:xfrm>
            <a:off x="9867900" y="5976813"/>
            <a:ext cx="2184399" cy="662111"/>
          </a:xfrm>
          <a:prstGeom prst="rect">
            <a:avLst/>
          </a:prstGeom>
        </p:spPr>
      </p:pic>
    </p:spTree>
    <p:extLst>
      <p:ext uri="{BB962C8B-B14F-4D97-AF65-F5344CB8AC3E}">
        <p14:creationId xmlns:p14="http://schemas.microsoft.com/office/powerpoint/2010/main" val="31773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5113D-A353-2D7C-7D8E-41C03690FEE5}"/>
              </a:ext>
            </a:extLst>
          </p:cNvPr>
          <p:cNvSpPr>
            <a:spLocks noGrp="1"/>
          </p:cNvSpPr>
          <p:nvPr>
            <p:ph type="ctrTitle"/>
          </p:nvPr>
        </p:nvSpPr>
        <p:spPr>
          <a:xfrm>
            <a:off x="1524000" y="2036763"/>
            <a:ext cx="9144000" cy="2387600"/>
          </a:xfrm>
        </p:spPr>
        <p:txBody>
          <a:bodyPr>
            <a:normAutofit/>
          </a:bodyPr>
          <a:lstStyle/>
          <a:p>
            <a:r>
              <a:rPr lang="nl-BE" sz="8000" dirty="0"/>
              <a:t>Why are </a:t>
            </a:r>
            <a:r>
              <a:rPr lang="hr-HR" sz="8000" dirty="0" err="1"/>
              <a:t>we</a:t>
            </a:r>
            <a:br>
              <a:rPr lang="nl-BE" sz="8000" dirty="0"/>
            </a:br>
            <a:r>
              <a:rPr lang="nl-BE" sz="8000" dirty="0"/>
              <a:t>using sport?</a:t>
            </a:r>
          </a:p>
        </p:txBody>
      </p:sp>
    </p:spTree>
    <p:extLst>
      <p:ext uri="{BB962C8B-B14F-4D97-AF65-F5344CB8AC3E}">
        <p14:creationId xmlns:p14="http://schemas.microsoft.com/office/powerpoint/2010/main" val="1314852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B99EB-83B6-C2B0-6138-257A6C03B4A3}"/>
              </a:ext>
            </a:extLst>
          </p:cNvPr>
          <p:cNvSpPr>
            <a:spLocks noGrp="1"/>
          </p:cNvSpPr>
          <p:nvPr>
            <p:ph type="title"/>
          </p:nvPr>
        </p:nvSpPr>
        <p:spPr>
          <a:xfrm>
            <a:off x="1873789" y="423616"/>
            <a:ext cx="9699661" cy="1325563"/>
          </a:xfrm>
        </p:spPr>
        <p:txBody>
          <a:bodyPr/>
          <a:lstStyle/>
          <a:p>
            <a:r>
              <a:rPr lang="nl-BE" dirty="0"/>
              <a:t>Why are </a:t>
            </a:r>
            <a:r>
              <a:rPr lang="hr-HR" dirty="0" err="1"/>
              <a:t>we</a:t>
            </a:r>
            <a:r>
              <a:rPr lang="nl-BE" dirty="0"/>
              <a:t> using sport?</a:t>
            </a:r>
          </a:p>
        </p:txBody>
      </p:sp>
      <p:pic>
        <p:nvPicPr>
          <p:cNvPr id="8" name="Afbeelding 7">
            <a:extLst>
              <a:ext uri="{FF2B5EF4-FFF2-40B4-BE49-F238E27FC236}">
                <a16:creationId xmlns:a16="http://schemas.microsoft.com/office/drawing/2014/main" id="{3E132E21-51A5-DDD5-C58F-F12209ECF23A}"/>
              </a:ext>
            </a:extLst>
          </p:cNvPr>
          <p:cNvPicPr>
            <a:picLocks noChangeAspect="1"/>
          </p:cNvPicPr>
          <p:nvPr/>
        </p:nvPicPr>
        <p:blipFill>
          <a:blip r:embed="rId2"/>
          <a:stretch>
            <a:fillRect/>
          </a:stretch>
        </p:blipFill>
        <p:spPr>
          <a:xfrm>
            <a:off x="618550" y="532981"/>
            <a:ext cx="848474" cy="935662"/>
          </a:xfrm>
          <a:prstGeom prst="rect">
            <a:avLst/>
          </a:prstGeom>
        </p:spPr>
      </p:pic>
      <p:sp>
        <p:nvSpPr>
          <p:cNvPr id="12" name="Tekstvak 11">
            <a:extLst>
              <a:ext uri="{FF2B5EF4-FFF2-40B4-BE49-F238E27FC236}">
                <a16:creationId xmlns:a16="http://schemas.microsoft.com/office/drawing/2014/main" id="{7727B043-8DBB-B164-8B7A-52FBB83E2AC4}"/>
              </a:ext>
            </a:extLst>
          </p:cNvPr>
          <p:cNvSpPr txBox="1"/>
          <p:nvPr/>
        </p:nvSpPr>
        <p:spPr>
          <a:xfrm>
            <a:off x="1873789" y="1749179"/>
            <a:ext cx="9509977"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11111"/>
                </a:solidFill>
                <a:effectLst/>
                <a:uLnTx/>
                <a:uFillTx/>
                <a:latin typeface="Rockwell" panose="02060603020205020403"/>
                <a:ea typeface="+mn-ea"/>
                <a:cs typeface="+mn-cs"/>
              </a:rPr>
              <a:t>Prisoners</a:t>
            </a:r>
            <a:r>
              <a:rPr kumimoji="0" lang="en-US" sz="2400" b="0" i="0" u="none" strike="noStrike" kern="1200" cap="none" spc="0" normalizeH="0" baseline="0" noProof="0" dirty="0">
                <a:ln>
                  <a:noFill/>
                </a:ln>
                <a:solidFill>
                  <a:srgbClr val="111111"/>
                </a:solidFill>
                <a:effectLst/>
                <a:uLnTx/>
                <a:uFillTx/>
                <a:latin typeface="Rockwell" panose="02060603020205020403"/>
                <a:ea typeface="+mn-ea"/>
                <a:cs typeface="+mn-cs"/>
              </a:rPr>
              <a:t> see sport as a way to vent frustrations, to release tensions and to achieve a pumped-up image that would secure them respect in prison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11111"/>
                </a:solidFill>
                <a:effectLst/>
                <a:uLnTx/>
                <a:uFillTx/>
                <a:latin typeface="Rockwell" panose="02060603020205020403"/>
                <a:ea typeface="+mn-ea"/>
                <a:cs typeface="+mn-cs"/>
              </a:rPr>
              <a:t>Prison staff </a:t>
            </a:r>
            <a:r>
              <a:rPr kumimoji="0" lang="en-US" sz="2400" b="0" i="0" u="none" strike="noStrike" kern="1200" cap="none" spc="0" normalizeH="0" baseline="0" noProof="0" dirty="0">
                <a:ln>
                  <a:noFill/>
                </a:ln>
                <a:solidFill>
                  <a:srgbClr val="111111"/>
                </a:solidFill>
                <a:effectLst/>
                <a:uLnTx/>
                <a:uFillTx/>
                <a:latin typeface="Rockwell" panose="02060603020205020403"/>
                <a:ea typeface="+mn-ea"/>
                <a:cs typeface="+mn-cs"/>
              </a:rPr>
              <a:t>see it as a way to keep the prisoners occupied and to prevent incidents that occur when they are idle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111111"/>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3027879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B99EB-83B6-C2B0-6138-257A6C03B4A3}"/>
              </a:ext>
            </a:extLst>
          </p:cNvPr>
          <p:cNvSpPr>
            <a:spLocks noGrp="1"/>
          </p:cNvSpPr>
          <p:nvPr>
            <p:ph type="title"/>
          </p:nvPr>
        </p:nvSpPr>
        <p:spPr>
          <a:xfrm>
            <a:off x="1873789" y="423616"/>
            <a:ext cx="9699661" cy="1325563"/>
          </a:xfrm>
        </p:spPr>
        <p:txBody>
          <a:bodyPr/>
          <a:lstStyle/>
          <a:p>
            <a:r>
              <a:rPr lang="nl-BE" dirty="0"/>
              <a:t>Why are </a:t>
            </a:r>
            <a:r>
              <a:rPr lang="hr-HR" dirty="0" err="1"/>
              <a:t>we</a:t>
            </a:r>
            <a:r>
              <a:rPr lang="nl-BE" dirty="0"/>
              <a:t> using sport?</a:t>
            </a:r>
          </a:p>
        </p:txBody>
      </p:sp>
      <p:pic>
        <p:nvPicPr>
          <p:cNvPr id="8" name="Afbeelding 7">
            <a:extLst>
              <a:ext uri="{FF2B5EF4-FFF2-40B4-BE49-F238E27FC236}">
                <a16:creationId xmlns:a16="http://schemas.microsoft.com/office/drawing/2014/main" id="{3E132E21-51A5-DDD5-C58F-F12209ECF23A}"/>
              </a:ext>
            </a:extLst>
          </p:cNvPr>
          <p:cNvPicPr>
            <a:picLocks noChangeAspect="1"/>
          </p:cNvPicPr>
          <p:nvPr/>
        </p:nvPicPr>
        <p:blipFill>
          <a:blip r:embed="rId2"/>
          <a:stretch>
            <a:fillRect/>
          </a:stretch>
        </p:blipFill>
        <p:spPr>
          <a:xfrm>
            <a:off x="618550" y="532981"/>
            <a:ext cx="848474" cy="935662"/>
          </a:xfrm>
          <a:prstGeom prst="rect">
            <a:avLst/>
          </a:prstGeom>
        </p:spPr>
      </p:pic>
      <p:sp>
        <p:nvSpPr>
          <p:cNvPr id="12" name="Tekstvak 11">
            <a:extLst>
              <a:ext uri="{FF2B5EF4-FFF2-40B4-BE49-F238E27FC236}">
                <a16:creationId xmlns:a16="http://schemas.microsoft.com/office/drawing/2014/main" id="{7727B043-8DBB-B164-8B7A-52FBB83E2AC4}"/>
              </a:ext>
            </a:extLst>
          </p:cNvPr>
          <p:cNvSpPr txBox="1"/>
          <p:nvPr/>
        </p:nvSpPr>
        <p:spPr>
          <a:xfrm>
            <a:off x="1873789" y="1749179"/>
            <a:ext cx="9509977" cy="507831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111111"/>
                </a:solidFill>
                <a:effectLst/>
                <a:uLnTx/>
                <a:uFillTx/>
                <a:latin typeface="Rockwell" panose="02060603020205020403"/>
                <a:ea typeface="+mn-ea"/>
                <a:cs typeface="+mn-cs"/>
              </a:rPr>
              <a:t>We </a:t>
            </a:r>
            <a:r>
              <a:rPr kumimoji="0" lang="en-CA" sz="2400" b="1" i="0" u="none" strike="noStrike" kern="1200" cap="none" spc="0" normalizeH="0" baseline="0" noProof="0" dirty="0">
                <a:ln>
                  <a:noFill/>
                </a:ln>
                <a:solidFill>
                  <a:srgbClr val="111111"/>
                </a:solidFill>
                <a:effectLst/>
                <a:uLnTx/>
                <a:uFillTx/>
                <a:latin typeface="Rockwell" panose="02060603020205020403"/>
                <a:ea typeface="+mn-ea"/>
                <a:cs typeface="+mn-cs"/>
              </a:rPr>
              <a:t>in ACSW </a:t>
            </a:r>
            <a:r>
              <a:rPr kumimoji="0" lang="en-CA" sz="2400" b="0" i="0" u="none" strike="noStrike" kern="1200" cap="none" spc="0" normalizeH="0" baseline="0" noProof="0" dirty="0">
                <a:ln>
                  <a:noFill/>
                </a:ln>
                <a:solidFill>
                  <a:srgbClr val="111111"/>
                </a:solidFill>
                <a:effectLst/>
                <a:uLnTx/>
                <a:uFillTx/>
                <a:latin typeface="Rockwell" panose="02060603020205020403"/>
                <a:ea typeface="+mn-ea"/>
                <a:cs typeface="+mn-cs"/>
              </a:rPr>
              <a:t>see sport as a way to secure prisoners’ wellbeing and to improve their health, as well as to connect with their surrounding in prison and after they are released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1" i="0" u="none" strike="noStrike" kern="1200" cap="none" spc="0" normalizeH="0" baseline="0" noProof="0" dirty="0">
                <a:ln>
                  <a:noFill/>
                </a:ln>
                <a:solidFill>
                  <a:srgbClr val="111111"/>
                </a:solidFill>
                <a:effectLst/>
                <a:uLnTx/>
                <a:uFillTx/>
                <a:latin typeface="Rockwell" panose="02060603020205020403"/>
                <a:ea typeface="+mn-ea"/>
                <a:cs typeface="+mn-cs"/>
              </a:rPr>
              <a:t>Objectives are</a:t>
            </a:r>
            <a:r>
              <a:rPr kumimoji="0" lang="en-CA" sz="2400" b="0" i="0" u="none" strike="noStrike" kern="1200" cap="none" spc="0" normalizeH="0" baseline="0" noProof="0" dirty="0">
                <a:ln>
                  <a:noFill/>
                </a:ln>
                <a:solidFill>
                  <a:srgbClr val="111111"/>
                </a:solidFill>
                <a:effectLst/>
                <a:uLnTx/>
                <a:uFillTx/>
                <a:latin typeface="Rockwell" panose="02060603020205020403"/>
                <a:ea typeface="+mn-ea"/>
                <a:cs typeface="+mn-cs"/>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111111"/>
                </a:solidFill>
                <a:effectLst/>
                <a:uLnTx/>
                <a:uFillTx/>
                <a:latin typeface="Rockwell" panose="02060603020205020403"/>
                <a:ea typeface="+mn-ea"/>
                <a:cs typeface="+mn-cs"/>
              </a:rPr>
              <a:t>To create habits to exercise regularly in a way that would enhance prisoners’ wellbeing during sentence (to avoid injuries and strain)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111111"/>
                </a:solidFill>
                <a:effectLst/>
                <a:uLnTx/>
                <a:uFillTx/>
                <a:latin typeface="Rockwell" panose="02060603020205020403"/>
                <a:ea typeface="+mn-ea"/>
                <a:cs typeface="+mn-cs"/>
              </a:rPr>
              <a:t>To raise awareness and to inform prison authorities throughout Croatia and policymakers about the benefits of sport activities aiming at creating connections of prisoners with the outside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111111"/>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3186494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panose="02060603020205020403"/>
              <a:ea typeface="+mn-ea"/>
              <a:cs typeface="+mn-cs"/>
            </a:endParaRPr>
          </a:p>
        </p:txBody>
      </p:sp>
      <p:pic>
        <p:nvPicPr>
          <p:cNvPr id="5" name="Picture 4" descr="A person looking at a whiteboard&#10;&#10;Description automatically generated with medium confidence">
            <a:extLst>
              <a:ext uri="{FF2B5EF4-FFF2-40B4-BE49-F238E27FC236}">
                <a16:creationId xmlns:a16="http://schemas.microsoft.com/office/drawing/2014/main" id="{AAAA1938-31C3-C38E-A918-20B7C92F881F}"/>
              </a:ext>
            </a:extLst>
          </p:cNvPr>
          <p:cNvPicPr>
            <a:picLocks noChangeAspect="1"/>
          </p:cNvPicPr>
          <p:nvPr/>
        </p:nvPicPr>
        <p:blipFill rotWithShape="1">
          <a:blip r:embed="rId2"/>
          <a:srcRect t="14507" r="-1" b="-1"/>
          <a:stretch/>
        </p:blipFill>
        <p:spPr>
          <a:xfrm>
            <a:off x="-205254" y="-39134"/>
            <a:ext cx="6301254" cy="7065085"/>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 name="Tekstvak 3">
            <a:extLst>
              <a:ext uri="{FF2B5EF4-FFF2-40B4-BE49-F238E27FC236}">
                <a16:creationId xmlns:a16="http://schemas.microsoft.com/office/drawing/2014/main" id="{2B701C1F-EC0F-5B26-CD5E-CB14FBD0F400}"/>
              </a:ext>
            </a:extLst>
          </p:cNvPr>
          <p:cNvSpPr txBox="1"/>
          <p:nvPr/>
        </p:nvSpPr>
        <p:spPr>
          <a:xfrm>
            <a:off x="6513788" y="2333297"/>
            <a:ext cx="3750674" cy="3843666"/>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CA" sz="2400" b="0" i="0" u="none" strike="noStrike" kern="1200" cap="none" spc="0" normalizeH="0" baseline="0" noProof="0" dirty="0">
                <a:ln>
                  <a:noFill/>
                </a:ln>
                <a:solidFill>
                  <a:srgbClr val="111111"/>
                </a:solidFill>
                <a:effectLst/>
                <a:uLnTx/>
                <a:uFillTx/>
                <a:latin typeface="Rockwell" panose="02060603020205020403"/>
                <a:ea typeface="+mn-ea"/>
                <a:cs typeface="+mn-cs"/>
              </a:rPr>
              <a:t>Wall of emotions – educational workshops</a:t>
            </a:r>
          </a:p>
        </p:txBody>
      </p:sp>
    </p:spTree>
    <p:extLst>
      <p:ext uri="{BB962C8B-B14F-4D97-AF65-F5344CB8AC3E}">
        <p14:creationId xmlns:p14="http://schemas.microsoft.com/office/powerpoint/2010/main" val="3547061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3505F17-A2A2-C674-4D90-AC29B2D94DB4}"/>
              </a:ext>
            </a:extLst>
          </p:cNvPr>
          <p:cNvPicPr>
            <a:picLocks noChangeAspect="1"/>
          </p:cNvPicPr>
          <p:nvPr/>
        </p:nvPicPr>
        <p:blipFill>
          <a:blip r:embed="rId2"/>
          <a:stretch>
            <a:fillRect/>
          </a:stretch>
        </p:blipFill>
        <p:spPr>
          <a:xfrm>
            <a:off x="7188200" y="1854200"/>
            <a:ext cx="5003800" cy="5003800"/>
          </a:xfrm>
          <a:prstGeom prst="rect">
            <a:avLst/>
          </a:prstGeom>
        </p:spPr>
      </p:pic>
      <p:sp>
        <p:nvSpPr>
          <p:cNvPr id="11" name="Tekstvak 10">
            <a:extLst>
              <a:ext uri="{FF2B5EF4-FFF2-40B4-BE49-F238E27FC236}">
                <a16:creationId xmlns:a16="http://schemas.microsoft.com/office/drawing/2014/main" id="{F64D0FE2-6D6F-713D-32F3-C9075829D729}"/>
              </a:ext>
            </a:extLst>
          </p:cNvPr>
          <p:cNvSpPr txBox="1"/>
          <p:nvPr/>
        </p:nvSpPr>
        <p:spPr>
          <a:xfrm>
            <a:off x="803808" y="579635"/>
            <a:ext cx="1087654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8000" b="1" i="0" u="none" strike="noStrike" kern="1200" cap="none" spc="0" normalizeH="0" baseline="0" noProof="0" dirty="0">
                <a:ln>
                  <a:noFill/>
                </a:ln>
                <a:solidFill>
                  <a:srgbClr val="FF7736"/>
                </a:solidFill>
                <a:effectLst/>
                <a:uLnTx/>
                <a:uFillTx/>
                <a:latin typeface="Tw Cen MT" panose="020B0602020104020603"/>
                <a:ea typeface="+mn-ea"/>
                <a:cs typeface="+mn-cs"/>
              </a:rPr>
              <a:t>Education through sport</a:t>
            </a:r>
          </a:p>
        </p:txBody>
      </p:sp>
      <p:sp>
        <p:nvSpPr>
          <p:cNvPr id="13" name="Tekstvak 12">
            <a:extLst>
              <a:ext uri="{FF2B5EF4-FFF2-40B4-BE49-F238E27FC236}">
                <a16:creationId xmlns:a16="http://schemas.microsoft.com/office/drawing/2014/main" id="{C6DD9768-AECE-F847-87CC-D86A87FE917C}"/>
              </a:ext>
            </a:extLst>
          </p:cNvPr>
          <p:cNvSpPr txBox="1"/>
          <p:nvPr/>
        </p:nvSpPr>
        <p:spPr>
          <a:xfrm>
            <a:off x="908261" y="1976572"/>
            <a:ext cx="9174201"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4000" b="1" i="0" u="none" strike="noStrike" kern="1200" cap="none" spc="0" normalizeH="0" baseline="0" noProof="0" dirty="0">
                <a:ln>
                  <a:noFill/>
                </a:ln>
                <a:solidFill>
                  <a:srgbClr val="FFFFFF"/>
                </a:solidFill>
                <a:effectLst/>
                <a:uLnTx/>
                <a:uFillTx/>
                <a:latin typeface="Tw Cen MT" panose="020B0602020104020603"/>
                <a:ea typeface="+mn-ea"/>
                <a:cs typeface="+mn-cs"/>
              </a:rPr>
              <a:t>UPSDA and Prison of Stara Zagora (Bulgaria)</a:t>
            </a:r>
          </a:p>
        </p:txBody>
      </p:sp>
      <p:sp>
        <p:nvSpPr>
          <p:cNvPr id="2" name="TextBox 1">
            <a:extLst>
              <a:ext uri="{FF2B5EF4-FFF2-40B4-BE49-F238E27FC236}">
                <a16:creationId xmlns:a16="http://schemas.microsoft.com/office/drawing/2014/main" id="{1CB5AB28-064B-D0CA-238F-5A99B6FC5F61}"/>
              </a:ext>
            </a:extLst>
          </p:cNvPr>
          <p:cNvSpPr txBox="1"/>
          <p:nvPr/>
        </p:nvSpPr>
        <p:spPr>
          <a:xfrm>
            <a:off x="908248" y="3718616"/>
            <a:ext cx="7681960" cy="1827127"/>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l" defTabSz="914400" rtl="0" eaLnBrk="1" fontAlgn="auto" latinLnBrk="0" hangingPunct="1">
              <a:lnSpc>
                <a:spcPct val="150000"/>
              </a:lnSpc>
              <a:spcBef>
                <a:spcPts val="400"/>
              </a:spcBef>
              <a:spcAft>
                <a:spcPts val="660"/>
              </a:spcAft>
              <a:buClrTx/>
              <a:buSzTx/>
              <a:buFontTx/>
              <a:buNone/>
              <a:tabLst/>
              <a:defRPr/>
            </a:pPr>
            <a:r>
              <a:rPr kumimoji="0" lang="nl-NL" sz="3000" b="1" i="0" u="none" strike="noStrike" kern="1200" cap="none" spc="0" normalizeH="0" baseline="0" noProof="0" dirty="0">
                <a:ln>
                  <a:noFill/>
                </a:ln>
                <a:solidFill>
                  <a:srgbClr val="FFFFFF"/>
                </a:solidFill>
                <a:effectLst/>
                <a:uLnTx/>
                <a:uFillTx/>
                <a:latin typeface="Rockwell" panose="02060603020205020403"/>
                <a:ea typeface="+mn-ea"/>
                <a:cs typeface="+mn-cs"/>
              </a:rPr>
              <a:t>Emilia </a:t>
            </a:r>
            <a:r>
              <a:rPr kumimoji="0" lang="nl-NL" sz="3000" b="1" i="0" u="none" strike="noStrike" kern="1200" cap="none" spc="0" normalizeH="0" baseline="0" noProof="0" dirty="0" err="1">
                <a:ln>
                  <a:noFill/>
                </a:ln>
                <a:solidFill>
                  <a:srgbClr val="FFFFFF"/>
                </a:solidFill>
                <a:effectLst/>
                <a:uLnTx/>
                <a:uFillTx/>
                <a:latin typeface="Rockwell" panose="02060603020205020403"/>
                <a:ea typeface="+mn-ea"/>
                <a:cs typeface="+mn-cs"/>
              </a:rPr>
              <a:t>Crushcov</a:t>
            </a:r>
            <a:r>
              <a:rPr kumimoji="0" lang="nl-NL" sz="3000" b="1" i="0" u="none" strike="noStrike" kern="1200" cap="none" spc="0" normalizeH="0" baseline="0" noProof="0" dirty="0">
                <a:ln>
                  <a:noFill/>
                </a:ln>
                <a:solidFill>
                  <a:srgbClr val="FFFFFF"/>
                </a:solidFill>
                <a:effectLst/>
                <a:uLnTx/>
                <a:uFillTx/>
                <a:latin typeface="Rockwell" panose="02060603020205020403"/>
                <a:ea typeface="+mn-ea"/>
                <a:cs typeface="+mn-cs"/>
              </a:rPr>
              <a:t> &amp; Nelly </a:t>
            </a:r>
            <a:r>
              <a:rPr kumimoji="0" lang="nl-NL" sz="3000" b="1" i="0" u="none" strike="noStrike" kern="1200" cap="none" spc="0" normalizeH="0" baseline="0" noProof="0" dirty="0" err="1">
                <a:ln>
                  <a:noFill/>
                </a:ln>
                <a:solidFill>
                  <a:srgbClr val="FFFFFF"/>
                </a:solidFill>
                <a:effectLst/>
                <a:uLnTx/>
                <a:uFillTx/>
                <a:latin typeface="Rockwell" panose="02060603020205020403"/>
                <a:ea typeface="+mn-ea"/>
                <a:cs typeface="+mn-cs"/>
              </a:rPr>
              <a:t>Basamakova</a:t>
            </a:r>
            <a:endParaRPr kumimoji="0" lang="nl-NL" sz="3000" b="1" i="0" u="none" strike="noStrike" kern="1200" cap="none" spc="0" normalizeH="0" baseline="0" noProof="0" dirty="0">
              <a:ln>
                <a:noFill/>
              </a:ln>
              <a:solidFill>
                <a:srgbClr val="FFFFFF"/>
              </a:solidFill>
              <a:effectLst/>
              <a:uLnTx/>
              <a:uFillTx/>
              <a:latin typeface="Rockwell" panose="02060603020205020403"/>
              <a:ea typeface="+mn-ea"/>
              <a:cs typeface="+mn-cs"/>
            </a:endParaRPr>
          </a:p>
          <a:p>
            <a:pPr marL="0" marR="0" lvl="0" indent="0" algn="l" defTabSz="914400" rtl="0" eaLnBrk="1" fontAlgn="auto" latinLnBrk="0" hangingPunct="1">
              <a:lnSpc>
                <a:spcPct val="150000"/>
              </a:lnSpc>
              <a:spcBef>
                <a:spcPts val="400"/>
              </a:spcBef>
              <a:spcAft>
                <a:spcPts val="1200"/>
              </a:spcAft>
              <a:buClrTx/>
              <a:buSzTx/>
              <a:buFontTx/>
              <a:buNone/>
              <a:tabLst/>
              <a:defRPr/>
            </a:pPr>
            <a:r>
              <a:rPr kumimoji="0" lang="en-GB" sz="2400" b="0" i="1" u="none" strike="noStrike" kern="1200" cap="none" spc="0" normalizeH="0" baseline="0" noProof="0" dirty="0">
                <a:ln>
                  <a:noFill/>
                </a:ln>
                <a:solidFill>
                  <a:srgbClr val="FFFFFF"/>
                </a:solidFill>
                <a:effectLst/>
                <a:uLnTx/>
                <a:uFillTx/>
                <a:latin typeface="PT Sans" panose="020B0503020203020204" pitchFamily="34" charset="77"/>
                <a:ea typeface="+mn-ea"/>
                <a:cs typeface="+mn-cs"/>
              </a:rPr>
              <a:t>UPSDA</a:t>
            </a:r>
            <a:endParaRPr kumimoji="0" lang="en-US" sz="2200" b="0" i="1" u="none" strike="noStrike" kern="1200" cap="none" spc="0" normalizeH="0" baseline="0" noProof="0" dirty="0">
              <a:ln>
                <a:noFill/>
              </a:ln>
              <a:solidFill>
                <a:srgbClr val="FFFFFF"/>
              </a:solidFill>
              <a:effectLst/>
              <a:uLnTx/>
              <a:uFillTx/>
              <a:latin typeface="Rockwell" panose="02060603020205020403"/>
              <a:ea typeface="+mn-ea"/>
              <a:cs typeface="+mn-cs"/>
            </a:endParaRPr>
          </a:p>
        </p:txBody>
      </p:sp>
      <p:pic>
        <p:nvPicPr>
          <p:cNvPr id="3" name="Google Shape;47;p12">
            <a:extLst>
              <a:ext uri="{FF2B5EF4-FFF2-40B4-BE49-F238E27FC236}">
                <a16:creationId xmlns:a16="http://schemas.microsoft.com/office/drawing/2014/main" id="{28684A0F-D7BC-35A8-AA50-D89BB84E7FF5}"/>
              </a:ext>
            </a:extLst>
          </p:cNvPr>
          <p:cNvPicPr preferRelativeResize="0"/>
          <p:nvPr/>
        </p:nvPicPr>
        <p:blipFill rotWithShape="1">
          <a:blip r:embed="rId3">
            <a:alphaModFix/>
          </a:blip>
          <a:srcRect/>
          <a:stretch/>
        </p:blipFill>
        <p:spPr>
          <a:xfrm>
            <a:off x="8942410" y="2240756"/>
            <a:ext cx="1495380" cy="1423030"/>
          </a:xfrm>
          <a:prstGeom prst="rect">
            <a:avLst/>
          </a:prstGeom>
          <a:noFill/>
          <a:ln>
            <a:noFill/>
          </a:ln>
        </p:spPr>
      </p:pic>
      <p:pic>
        <p:nvPicPr>
          <p:cNvPr id="4" name="Picture 3">
            <a:extLst>
              <a:ext uri="{FF2B5EF4-FFF2-40B4-BE49-F238E27FC236}">
                <a16:creationId xmlns:a16="http://schemas.microsoft.com/office/drawing/2014/main" id="{B181A03D-4283-7A85-0336-83514F76F205}"/>
              </a:ext>
            </a:extLst>
          </p:cNvPr>
          <p:cNvPicPr>
            <a:picLocks noChangeAspect="1"/>
          </p:cNvPicPr>
          <p:nvPr/>
        </p:nvPicPr>
        <p:blipFill>
          <a:blip r:embed="rId4"/>
          <a:stretch>
            <a:fillRect/>
          </a:stretch>
        </p:blipFill>
        <p:spPr>
          <a:xfrm>
            <a:off x="9867900" y="5976813"/>
            <a:ext cx="2184399" cy="662111"/>
          </a:xfrm>
          <a:prstGeom prst="rect">
            <a:avLst/>
          </a:prstGeom>
        </p:spPr>
      </p:pic>
    </p:spTree>
    <p:extLst>
      <p:ext uri="{BB962C8B-B14F-4D97-AF65-F5344CB8AC3E}">
        <p14:creationId xmlns:p14="http://schemas.microsoft.com/office/powerpoint/2010/main" val="2760071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5113D-A353-2D7C-7D8E-41C03690FEE5}"/>
              </a:ext>
            </a:extLst>
          </p:cNvPr>
          <p:cNvSpPr>
            <a:spLocks noGrp="1"/>
          </p:cNvSpPr>
          <p:nvPr>
            <p:ph type="ctrTitle"/>
          </p:nvPr>
        </p:nvSpPr>
        <p:spPr>
          <a:xfrm>
            <a:off x="1524000" y="2036763"/>
            <a:ext cx="9144000" cy="2387600"/>
          </a:xfrm>
        </p:spPr>
        <p:txBody>
          <a:bodyPr>
            <a:normAutofit/>
          </a:bodyPr>
          <a:lstStyle/>
          <a:p>
            <a:r>
              <a:rPr lang="nl-BE" sz="8000" dirty="0"/>
              <a:t>How are </a:t>
            </a:r>
            <a:r>
              <a:rPr lang="hr-HR" sz="8000" dirty="0" err="1"/>
              <a:t>we</a:t>
            </a:r>
            <a:r>
              <a:rPr lang="nl-BE" sz="8000" dirty="0"/>
              <a:t> </a:t>
            </a:r>
            <a:br>
              <a:rPr lang="nl-BE" sz="8000" dirty="0"/>
            </a:br>
            <a:r>
              <a:rPr lang="nl-BE" sz="8000" dirty="0"/>
              <a:t>using sport?</a:t>
            </a:r>
          </a:p>
        </p:txBody>
      </p:sp>
    </p:spTree>
    <p:extLst>
      <p:ext uri="{BB962C8B-B14F-4D97-AF65-F5344CB8AC3E}">
        <p14:creationId xmlns:p14="http://schemas.microsoft.com/office/powerpoint/2010/main" val="476561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B99EB-83B6-C2B0-6138-257A6C03B4A3}"/>
              </a:ext>
            </a:extLst>
          </p:cNvPr>
          <p:cNvSpPr>
            <a:spLocks noGrp="1"/>
          </p:cNvSpPr>
          <p:nvPr>
            <p:ph type="title"/>
          </p:nvPr>
        </p:nvSpPr>
        <p:spPr>
          <a:xfrm>
            <a:off x="1873789" y="423616"/>
            <a:ext cx="9699661" cy="1325563"/>
          </a:xfrm>
        </p:spPr>
        <p:txBody>
          <a:bodyPr/>
          <a:lstStyle/>
          <a:p>
            <a:r>
              <a:rPr lang="nl-BE" dirty="0"/>
              <a:t>How are </a:t>
            </a:r>
            <a:r>
              <a:rPr lang="hr-HR" dirty="0" err="1"/>
              <a:t>we</a:t>
            </a:r>
            <a:r>
              <a:rPr lang="nl-BE" dirty="0"/>
              <a:t> using sport?</a:t>
            </a:r>
          </a:p>
        </p:txBody>
      </p:sp>
      <p:pic>
        <p:nvPicPr>
          <p:cNvPr id="8" name="Afbeelding 7">
            <a:extLst>
              <a:ext uri="{FF2B5EF4-FFF2-40B4-BE49-F238E27FC236}">
                <a16:creationId xmlns:a16="http://schemas.microsoft.com/office/drawing/2014/main" id="{3E132E21-51A5-DDD5-C58F-F12209ECF23A}"/>
              </a:ext>
            </a:extLst>
          </p:cNvPr>
          <p:cNvPicPr>
            <a:picLocks noChangeAspect="1"/>
          </p:cNvPicPr>
          <p:nvPr/>
        </p:nvPicPr>
        <p:blipFill>
          <a:blip r:embed="rId3"/>
          <a:stretch>
            <a:fillRect/>
          </a:stretch>
        </p:blipFill>
        <p:spPr>
          <a:xfrm>
            <a:off x="618550" y="532981"/>
            <a:ext cx="848474" cy="935662"/>
          </a:xfrm>
          <a:prstGeom prst="rect">
            <a:avLst/>
          </a:prstGeom>
        </p:spPr>
      </p:pic>
      <p:sp>
        <p:nvSpPr>
          <p:cNvPr id="12" name="Tekstvak 11">
            <a:extLst>
              <a:ext uri="{FF2B5EF4-FFF2-40B4-BE49-F238E27FC236}">
                <a16:creationId xmlns:a16="http://schemas.microsoft.com/office/drawing/2014/main" id="{7727B043-8DBB-B164-8B7A-52FBB83E2AC4}"/>
              </a:ext>
            </a:extLst>
          </p:cNvPr>
          <p:cNvSpPr txBox="1"/>
          <p:nvPr/>
        </p:nvSpPr>
        <p:spPr>
          <a:xfrm>
            <a:off x="1873789" y="1749179"/>
            <a:ext cx="9509977"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1111"/>
                </a:solidFill>
                <a:effectLst/>
                <a:uLnTx/>
                <a:uFillTx/>
                <a:latin typeface="Rockwell" panose="02060603020205020403"/>
                <a:ea typeface="+mn-ea"/>
                <a:cs typeface="+mn-cs"/>
              </a:rPr>
              <a:t>Our goal was </a:t>
            </a:r>
            <a:r>
              <a:rPr kumimoji="0" lang="en-US" sz="2400" b="1" i="0" u="none" strike="noStrike" kern="1200" cap="none" spc="0" normalizeH="0" baseline="0" noProof="0" dirty="0">
                <a:ln>
                  <a:noFill/>
                </a:ln>
                <a:solidFill>
                  <a:srgbClr val="111111"/>
                </a:solidFill>
                <a:effectLst/>
                <a:uLnTx/>
                <a:uFillTx/>
                <a:latin typeface="Rockwell" panose="02060603020205020403"/>
                <a:ea typeface="+mn-ea"/>
                <a:cs typeface="+mn-cs"/>
              </a:rPr>
              <a:t>violence prevention among youth in </a:t>
            </a:r>
            <a:r>
              <a:rPr kumimoji="0" lang="en-US" sz="2400" b="1" i="0" u="none" strike="noStrike" kern="1200" cap="none" spc="0" normalizeH="0" baseline="0" noProof="0" dirty="0" err="1">
                <a:ln>
                  <a:noFill/>
                </a:ln>
                <a:solidFill>
                  <a:srgbClr val="111111"/>
                </a:solidFill>
                <a:effectLst/>
                <a:uLnTx/>
                <a:uFillTx/>
                <a:latin typeface="Rockwell" panose="02060603020205020403"/>
                <a:ea typeface="+mn-ea"/>
                <a:cs typeface="+mn-cs"/>
              </a:rPr>
              <a:t>Turopolje</a:t>
            </a:r>
            <a:r>
              <a:rPr kumimoji="0" lang="en-US" sz="2400" b="1" i="0" u="none" strike="noStrike" kern="1200" cap="none" spc="0" normalizeH="0" baseline="0" noProof="0" dirty="0">
                <a:ln>
                  <a:noFill/>
                </a:ln>
                <a:solidFill>
                  <a:srgbClr val="111111"/>
                </a:solidFill>
                <a:effectLst/>
                <a:uLnTx/>
                <a:uFillTx/>
                <a:latin typeface="Rockwell" panose="02060603020205020403"/>
                <a:ea typeface="+mn-ea"/>
                <a:cs typeface="+mn-cs"/>
              </a:rPr>
              <a:t> Educational Institution</a:t>
            </a:r>
            <a:r>
              <a:rPr kumimoji="0" lang="en-US" sz="2400" b="0" i="0" u="none" strike="noStrike" kern="1200" cap="none" spc="0" normalizeH="0" baseline="0" noProof="0" dirty="0">
                <a:ln>
                  <a:noFill/>
                </a:ln>
                <a:solidFill>
                  <a:srgbClr val="111111"/>
                </a:solidFill>
                <a:effectLst/>
                <a:uLnTx/>
                <a:uFillTx/>
                <a:latin typeface="Rockwell" panose="02060603020205020403"/>
                <a:ea typeface="+mn-ea"/>
                <a:cs typeface="+mn-cs"/>
              </a:rPr>
              <a:t>. To achieve that goal, we were using </a:t>
            </a:r>
            <a:r>
              <a:rPr kumimoji="0" lang="en-US" sz="2400" b="0" i="0" u="none" strike="noStrike" kern="1200" cap="none" spc="0" normalizeH="0" baseline="0" noProof="0" dirty="0" err="1">
                <a:ln>
                  <a:noFill/>
                </a:ln>
                <a:solidFill>
                  <a:srgbClr val="111111"/>
                </a:solidFill>
                <a:effectLst/>
                <a:uLnTx/>
                <a:uFillTx/>
                <a:latin typeface="Rockwell" panose="02060603020205020403"/>
                <a:ea typeface="+mn-ea"/>
                <a:cs typeface="+mn-cs"/>
              </a:rPr>
              <a:t>crossfit</a:t>
            </a:r>
            <a:r>
              <a:rPr kumimoji="0" lang="en-US" sz="2400" b="0" i="0" u="none" strike="noStrike" kern="1200" cap="none" spc="0" normalizeH="0" baseline="0" noProof="0" dirty="0">
                <a:ln>
                  <a:noFill/>
                </a:ln>
                <a:solidFill>
                  <a:srgbClr val="111111"/>
                </a:solidFill>
                <a:effectLst/>
                <a:uLnTx/>
                <a:uFillTx/>
                <a:latin typeface="Rockwell" panose="02060603020205020403"/>
                <a:ea typeface="+mn-ea"/>
                <a:cs typeface="+mn-cs"/>
              </a:rPr>
              <a:t> trainings for: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11111"/>
                </a:solidFill>
                <a:effectLst/>
                <a:uLnTx/>
                <a:uFillTx/>
                <a:latin typeface="Rockwell" panose="02060603020205020403"/>
                <a:ea typeface="+mn-ea"/>
                <a:cs typeface="+mn-cs"/>
              </a:rPr>
              <a:t>Improvement of physical capacities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11111"/>
                </a:solidFill>
                <a:effectLst/>
                <a:uLnTx/>
                <a:uFillTx/>
                <a:latin typeface="Rockwell" panose="02060603020205020403"/>
                <a:ea typeface="+mn-ea"/>
                <a:cs typeface="+mn-cs"/>
              </a:rPr>
              <a:t>Forming a habit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11111"/>
                </a:solidFill>
                <a:effectLst/>
                <a:uLnTx/>
                <a:uFillTx/>
                <a:latin typeface="Rockwell" panose="02060603020205020403"/>
                <a:ea typeface="+mn-ea"/>
                <a:cs typeface="+mn-cs"/>
              </a:rPr>
              <a:t>Improving self-control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11111"/>
                </a:solidFill>
                <a:effectLst/>
                <a:uLnTx/>
                <a:uFillTx/>
                <a:latin typeface="Rockwell" panose="02060603020205020403"/>
                <a:ea typeface="+mn-ea"/>
                <a:cs typeface="+mn-cs"/>
              </a:rPr>
              <a:t>Improving mental 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11111"/>
                </a:solidFill>
                <a:effectLst/>
                <a:uLnTx/>
                <a:uFillTx/>
                <a:latin typeface="Rockwell" panose="02060603020205020403"/>
                <a:ea typeface="+mn-ea"/>
                <a:cs typeface="+mn-cs"/>
              </a:rPr>
              <a:t>Minimizing aggressive behavior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1111"/>
                </a:solidFill>
                <a:effectLst/>
                <a:uLnTx/>
                <a:uFillTx/>
                <a:latin typeface="Rockwell" panose="02060603020205020403"/>
                <a:ea typeface="+mn-ea"/>
                <a:cs typeface="+mn-cs"/>
              </a:rPr>
              <a:t>Other sport workshops were aiming at collaboration and learning among users (for example – street workout and exercise in cells).</a:t>
            </a:r>
          </a:p>
        </p:txBody>
      </p:sp>
    </p:spTree>
    <p:extLst>
      <p:ext uri="{BB962C8B-B14F-4D97-AF65-F5344CB8AC3E}">
        <p14:creationId xmlns:p14="http://schemas.microsoft.com/office/powerpoint/2010/main" val="2309105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5113D-A353-2D7C-7D8E-41C03690FEE5}"/>
              </a:ext>
            </a:extLst>
          </p:cNvPr>
          <p:cNvSpPr>
            <a:spLocks noGrp="1"/>
          </p:cNvSpPr>
          <p:nvPr>
            <p:ph type="ctrTitle"/>
          </p:nvPr>
        </p:nvSpPr>
        <p:spPr>
          <a:xfrm>
            <a:off x="1524000" y="2036763"/>
            <a:ext cx="9144000" cy="2387600"/>
          </a:xfrm>
        </p:spPr>
        <p:txBody>
          <a:bodyPr>
            <a:normAutofit/>
          </a:bodyPr>
          <a:lstStyle/>
          <a:p>
            <a:r>
              <a:rPr lang="nl-BE" sz="8000" dirty="0"/>
              <a:t>What are </a:t>
            </a:r>
            <a:r>
              <a:rPr lang="hr-HR" sz="8000" dirty="0" err="1"/>
              <a:t>our</a:t>
            </a:r>
            <a:r>
              <a:rPr lang="nl-BE" sz="8000" dirty="0"/>
              <a:t> actual activities?</a:t>
            </a:r>
          </a:p>
        </p:txBody>
      </p:sp>
    </p:spTree>
    <p:extLst>
      <p:ext uri="{BB962C8B-B14F-4D97-AF65-F5344CB8AC3E}">
        <p14:creationId xmlns:p14="http://schemas.microsoft.com/office/powerpoint/2010/main" val="2115532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B99EB-83B6-C2B0-6138-257A6C03B4A3}"/>
              </a:ext>
            </a:extLst>
          </p:cNvPr>
          <p:cNvSpPr>
            <a:spLocks noGrp="1"/>
          </p:cNvSpPr>
          <p:nvPr>
            <p:ph type="title"/>
          </p:nvPr>
        </p:nvSpPr>
        <p:spPr>
          <a:xfrm>
            <a:off x="1873789" y="423616"/>
            <a:ext cx="9699661" cy="1325563"/>
          </a:xfrm>
        </p:spPr>
        <p:txBody>
          <a:bodyPr/>
          <a:lstStyle/>
          <a:p>
            <a:r>
              <a:rPr lang="nl-BE" dirty="0"/>
              <a:t>What are </a:t>
            </a:r>
            <a:r>
              <a:rPr lang="hr-HR" dirty="0" err="1"/>
              <a:t>our</a:t>
            </a:r>
            <a:r>
              <a:rPr lang="nl-BE" dirty="0"/>
              <a:t> actual activities?</a:t>
            </a:r>
          </a:p>
        </p:txBody>
      </p:sp>
      <p:pic>
        <p:nvPicPr>
          <p:cNvPr id="8" name="Afbeelding 7">
            <a:extLst>
              <a:ext uri="{FF2B5EF4-FFF2-40B4-BE49-F238E27FC236}">
                <a16:creationId xmlns:a16="http://schemas.microsoft.com/office/drawing/2014/main" id="{3E132E21-51A5-DDD5-C58F-F12209ECF23A}"/>
              </a:ext>
            </a:extLst>
          </p:cNvPr>
          <p:cNvPicPr>
            <a:picLocks noChangeAspect="1"/>
          </p:cNvPicPr>
          <p:nvPr/>
        </p:nvPicPr>
        <p:blipFill>
          <a:blip r:embed="rId2"/>
          <a:stretch>
            <a:fillRect/>
          </a:stretch>
        </p:blipFill>
        <p:spPr>
          <a:xfrm>
            <a:off x="618550" y="532981"/>
            <a:ext cx="848474" cy="935662"/>
          </a:xfrm>
          <a:prstGeom prst="rect">
            <a:avLst/>
          </a:prstGeom>
        </p:spPr>
      </p:pic>
      <p:sp>
        <p:nvSpPr>
          <p:cNvPr id="12" name="Tekstvak 11">
            <a:extLst>
              <a:ext uri="{FF2B5EF4-FFF2-40B4-BE49-F238E27FC236}">
                <a16:creationId xmlns:a16="http://schemas.microsoft.com/office/drawing/2014/main" id="{7727B043-8DBB-B164-8B7A-52FBB83E2AC4}"/>
              </a:ext>
            </a:extLst>
          </p:cNvPr>
          <p:cNvSpPr txBox="1"/>
          <p:nvPr/>
        </p:nvSpPr>
        <p:spPr>
          <a:xfrm>
            <a:off x="1873789" y="1633070"/>
            <a:ext cx="9509977" cy="480131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800" b="1" i="0" u="none" strike="noStrike" kern="1200" cap="none" spc="0" normalizeH="0" baseline="0" noProof="0" dirty="0">
                <a:ln>
                  <a:noFill/>
                </a:ln>
                <a:solidFill>
                  <a:srgbClr val="111111"/>
                </a:solidFill>
                <a:effectLst/>
                <a:uLnTx/>
                <a:uFillTx/>
                <a:latin typeface="Rockwell" panose="02060603020205020403"/>
                <a:ea typeface="+mn-ea"/>
                <a:cs typeface="+mn-cs"/>
              </a:rPr>
              <a:t>Advocacy and capacity building</a:t>
            </a:r>
            <a: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t>: workshops for (1) policymakers, (2) prison treatment and management staff, (3) stakeholders outside the justice system</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800" b="1" i="0" u="none" strike="noStrike" kern="1200" cap="none" spc="0" normalizeH="0" baseline="0" noProof="0" dirty="0">
                <a:ln>
                  <a:noFill/>
                </a:ln>
                <a:solidFill>
                  <a:srgbClr val="111111"/>
                </a:solidFill>
                <a:effectLst/>
                <a:uLnTx/>
                <a:uFillTx/>
                <a:latin typeface="Rockwell" panose="02060603020205020403"/>
                <a:ea typeface="+mn-ea"/>
                <a:cs typeface="+mn-cs"/>
              </a:rPr>
              <a:t>Social skills workshops </a:t>
            </a:r>
            <a: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t>for detainees accompanying sport trainings:</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t>50 </a:t>
            </a:r>
            <a:r>
              <a:rPr kumimoji="0" lang="en-US" sz="1800" b="0" i="0" u="none" strike="noStrike" kern="1200" cap="none" spc="0" normalizeH="0" baseline="0" noProof="0" dirty="0" err="1">
                <a:ln>
                  <a:noFill/>
                </a:ln>
                <a:solidFill>
                  <a:srgbClr val="111111"/>
                </a:solidFill>
                <a:effectLst/>
                <a:uLnTx/>
                <a:uFillTx/>
                <a:latin typeface="Rockwell" panose="02060603020205020403"/>
                <a:ea typeface="+mn-ea"/>
                <a:cs typeface="+mn-cs"/>
              </a:rPr>
              <a:t>crossfit</a:t>
            </a:r>
            <a: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t> trainings (circular trainings)</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t>7 educational workshops with the following themes:</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t>	- familiarizing with the program and managing expectations</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t>	- effective communication</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t>	- emotional learning</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t>	- stereotypes and prejudice</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t>	- conflicts</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t>	- conflict resolution</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t>	- values, lifestyle choices and goal setting</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800" b="1" i="0" u="none" strike="noStrike" kern="1200" cap="none" spc="0" normalizeH="0" baseline="0" noProof="0" dirty="0">
                <a:ln>
                  <a:noFill/>
                </a:ln>
                <a:solidFill>
                  <a:srgbClr val="111111"/>
                </a:solidFill>
                <a:effectLst/>
                <a:uLnTx/>
                <a:uFillTx/>
                <a:latin typeface="Rockwell" panose="02060603020205020403"/>
                <a:ea typeface="+mn-ea"/>
                <a:cs typeface="+mn-cs"/>
              </a:rPr>
              <a:t>Equipment provision – </a:t>
            </a:r>
            <a: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t>street workout equipment</a:t>
            </a:r>
            <a:endParaRPr kumimoji="0" lang="en-US" sz="1800" b="1"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en-US" sz="1800" b="1"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800" b="1" i="0" u="none" strike="noStrike" kern="1200" cap="none" spc="0" normalizeH="0" baseline="0" noProof="0" dirty="0">
                <a:ln>
                  <a:noFill/>
                </a:ln>
                <a:solidFill>
                  <a:srgbClr val="111111"/>
                </a:solidFill>
                <a:effectLst/>
                <a:uLnTx/>
                <a:uFillTx/>
                <a:latin typeface="Rockwell" panose="02060603020205020403"/>
                <a:ea typeface="+mn-ea"/>
                <a:cs typeface="+mn-cs"/>
              </a:rPr>
              <a:t>Establishment of post-penal support through sport</a:t>
            </a:r>
          </a:p>
        </p:txBody>
      </p:sp>
    </p:spTree>
    <p:extLst>
      <p:ext uri="{BB962C8B-B14F-4D97-AF65-F5344CB8AC3E}">
        <p14:creationId xmlns:p14="http://schemas.microsoft.com/office/powerpoint/2010/main" val="4067526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lucht, buiten, grond, schans&#10;&#10;Automatisch gegenereerde beschrijving">
            <a:extLst>
              <a:ext uri="{FF2B5EF4-FFF2-40B4-BE49-F238E27FC236}">
                <a16:creationId xmlns:a16="http://schemas.microsoft.com/office/drawing/2014/main" id="{29FEAF4B-513A-F7A3-2483-BCA7B6C95AA7}"/>
              </a:ext>
            </a:extLst>
          </p:cNvPr>
          <p:cNvPicPr>
            <a:picLocks noChangeAspect="1"/>
          </p:cNvPicPr>
          <p:nvPr/>
        </p:nvPicPr>
        <p:blipFill rotWithShape="1">
          <a:blip r:embed="rId2"/>
          <a:srcRect t="16379" b="16469"/>
          <a:stretch/>
        </p:blipFill>
        <p:spPr>
          <a:xfrm>
            <a:off x="20" y="1282"/>
            <a:ext cx="12191980" cy="6856718"/>
          </a:xfrm>
          <a:prstGeom prst="rect">
            <a:avLst/>
          </a:prstGeom>
        </p:spPr>
      </p:pic>
      <p:pic>
        <p:nvPicPr>
          <p:cNvPr id="5" name="Afbeelding 4">
            <a:extLst>
              <a:ext uri="{FF2B5EF4-FFF2-40B4-BE49-F238E27FC236}">
                <a16:creationId xmlns:a16="http://schemas.microsoft.com/office/drawing/2014/main" id="{D630FC81-4C08-8652-EA29-7BCDF32C3DDE}"/>
              </a:ext>
            </a:extLst>
          </p:cNvPr>
          <p:cNvPicPr>
            <a:picLocks noChangeAspect="1"/>
          </p:cNvPicPr>
          <p:nvPr/>
        </p:nvPicPr>
        <p:blipFill>
          <a:blip r:embed="rId3"/>
          <a:stretch>
            <a:fillRect/>
          </a:stretch>
        </p:blipFill>
        <p:spPr>
          <a:xfrm>
            <a:off x="8773149" y="3429000"/>
            <a:ext cx="3427717" cy="3427717"/>
          </a:xfrm>
          <a:prstGeom prst="rect">
            <a:avLst/>
          </a:prstGeom>
        </p:spPr>
      </p:pic>
      <p:pic>
        <p:nvPicPr>
          <p:cNvPr id="2" name="Picture 1">
            <a:extLst>
              <a:ext uri="{FF2B5EF4-FFF2-40B4-BE49-F238E27FC236}">
                <a16:creationId xmlns:a16="http://schemas.microsoft.com/office/drawing/2014/main" id="{1773B40F-D1CE-9111-870C-34E7FDDE6DA9}"/>
              </a:ext>
            </a:extLst>
          </p:cNvPr>
          <p:cNvPicPr>
            <a:picLocks noChangeAspect="1"/>
          </p:cNvPicPr>
          <p:nvPr/>
        </p:nvPicPr>
        <p:blipFill>
          <a:blip r:embed="rId4"/>
          <a:stretch>
            <a:fillRect/>
          </a:stretch>
        </p:blipFill>
        <p:spPr>
          <a:xfrm>
            <a:off x="10512508" y="6172201"/>
            <a:ext cx="1539791" cy="466724"/>
          </a:xfrm>
          <a:prstGeom prst="rect">
            <a:avLst/>
          </a:prstGeom>
        </p:spPr>
      </p:pic>
    </p:spTree>
    <p:extLst>
      <p:ext uri="{BB962C8B-B14F-4D97-AF65-F5344CB8AC3E}">
        <p14:creationId xmlns:p14="http://schemas.microsoft.com/office/powerpoint/2010/main" val="3526760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pic>
        <p:nvPicPr>
          <p:cNvPr id="46" name="Google Shape;46;p12"/>
          <p:cNvPicPr preferRelativeResize="0"/>
          <p:nvPr/>
        </p:nvPicPr>
        <p:blipFill rotWithShape="1">
          <a:blip r:embed="rId3">
            <a:alphaModFix/>
          </a:blip>
          <a:srcRect/>
          <a:stretch/>
        </p:blipFill>
        <p:spPr>
          <a:xfrm>
            <a:off x="7188200" y="1854200"/>
            <a:ext cx="5003800" cy="5003800"/>
          </a:xfrm>
          <a:prstGeom prst="rect">
            <a:avLst/>
          </a:prstGeom>
          <a:noFill/>
          <a:ln>
            <a:noFill/>
          </a:ln>
        </p:spPr>
      </p:pic>
      <p:pic>
        <p:nvPicPr>
          <p:cNvPr id="47" name="Google Shape;47;p12"/>
          <p:cNvPicPr preferRelativeResize="0"/>
          <p:nvPr/>
        </p:nvPicPr>
        <p:blipFill rotWithShape="1">
          <a:blip r:embed="rId4">
            <a:alphaModFix/>
          </a:blip>
          <a:srcRect/>
          <a:stretch/>
        </p:blipFill>
        <p:spPr>
          <a:xfrm>
            <a:off x="8942410" y="2240756"/>
            <a:ext cx="1495380" cy="1423030"/>
          </a:xfrm>
          <a:prstGeom prst="rect">
            <a:avLst/>
          </a:prstGeom>
          <a:noFill/>
          <a:ln>
            <a:noFill/>
          </a:ln>
        </p:spPr>
      </p:pic>
      <p:sp>
        <p:nvSpPr>
          <p:cNvPr id="49" name="Google Shape;49;p12"/>
          <p:cNvSpPr txBox="1"/>
          <p:nvPr/>
        </p:nvSpPr>
        <p:spPr>
          <a:xfrm>
            <a:off x="908248" y="441839"/>
            <a:ext cx="10375501" cy="236983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5000"/>
              </a:lnSpc>
              <a:spcBef>
                <a:spcPts val="1200"/>
              </a:spcBef>
              <a:spcAft>
                <a:spcPts val="0"/>
              </a:spcAft>
              <a:buClr>
                <a:srgbClr val="000000"/>
              </a:buClr>
              <a:buSzTx/>
              <a:buFont typeface="Arial"/>
              <a:buNone/>
              <a:tabLst/>
              <a:defRPr/>
            </a:pPr>
            <a:r>
              <a:rPr kumimoji="0" lang="nl-BE" sz="6000" b="1" i="0" u="none" strike="noStrike" kern="0" cap="none" spc="0" normalizeH="0" baseline="0" noProof="0" dirty="0">
                <a:ln>
                  <a:noFill/>
                </a:ln>
                <a:solidFill>
                  <a:srgbClr val="D67F2B"/>
                </a:solidFill>
                <a:effectLst/>
                <a:uLnTx/>
                <a:uFillTx/>
                <a:latin typeface="Twentieth Century"/>
                <a:ea typeface="Twentieth Century"/>
                <a:cs typeface="Twentieth Century"/>
                <a:sym typeface="Twentieth Century"/>
              </a:rPr>
              <a:t>Thai Boxing for adolescents and young adults</a:t>
            </a:r>
            <a:endParaRPr kumimoji="0" sz="12900" b="1" i="0" u="none" strike="noStrike" kern="0" cap="none" spc="0" normalizeH="0" baseline="0" noProof="0" dirty="0">
              <a:ln>
                <a:noFill/>
              </a:ln>
              <a:solidFill>
                <a:srgbClr val="D67F2B"/>
              </a:solidFill>
              <a:effectLst/>
              <a:uLnTx/>
              <a:uFillTx/>
              <a:latin typeface="Twentieth Century"/>
              <a:ea typeface="Twentieth Century"/>
              <a:cs typeface="Twentieth Century"/>
              <a:sym typeface="Twentieth Century"/>
            </a:endParaRPr>
          </a:p>
        </p:txBody>
      </p:sp>
      <p:sp>
        <p:nvSpPr>
          <p:cNvPr id="50" name="Google Shape;50;p12"/>
          <p:cNvSpPr txBox="1"/>
          <p:nvPr/>
        </p:nvSpPr>
        <p:spPr>
          <a:xfrm>
            <a:off x="908248" y="2761138"/>
            <a:ext cx="7505700" cy="708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l-BE" sz="4000" b="1" i="0" u="none" strike="noStrike" kern="1200" cap="none" spc="0" normalizeH="0" baseline="0" noProof="0" dirty="0">
                <a:ln>
                  <a:noFill/>
                </a:ln>
                <a:solidFill>
                  <a:srgbClr val="FFFFFF"/>
                </a:solidFill>
                <a:effectLst/>
                <a:uLnTx/>
                <a:uFillTx/>
                <a:latin typeface="Tw Cen MT" panose="020B0602020104020603"/>
                <a:ea typeface="+mn-ea"/>
                <a:cs typeface="+mn-cs"/>
                <a:sym typeface="Twentieth Century"/>
              </a:rPr>
              <a:t>Sempre Avanti sport club (Italy)</a:t>
            </a:r>
            <a:endParaRPr kumimoji="0" sz="4000" b="1" i="0" u="none" strike="noStrike" kern="1200" cap="none" spc="0" normalizeH="0" baseline="0" noProof="0" dirty="0">
              <a:ln>
                <a:noFill/>
              </a:ln>
              <a:solidFill>
                <a:srgbClr val="FFFFFF"/>
              </a:solidFill>
              <a:effectLst/>
              <a:uLnTx/>
              <a:uFillTx/>
              <a:latin typeface="Tw Cen MT" panose="020B0602020104020603"/>
              <a:ea typeface="+mn-ea"/>
              <a:cs typeface="+mn-cs"/>
              <a:sym typeface="Twentieth Century"/>
            </a:endParaRPr>
          </a:p>
        </p:txBody>
      </p:sp>
      <p:sp>
        <p:nvSpPr>
          <p:cNvPr id="2" name="TextBox 1">
            <a:extLst>
              <a:ext uri="{FF2B5EF4-FFF2-40B4-BE49-F238E27FC236}">
                <a16:creationId xmlns:a16="http://schemas.microsoft.com/office/drawing/2014/main" id="{99A8447A-EB5A-2422-76DD-9D3784C4C0D1}"/>
              </a:ext>
            </a:extLst>
          </p:cNvPr>
          <p:cNvSpPr txBox="1"/>
          <p:nvPr/>
        </p:nvSpPr>
        <p:spPr>
          <a:xfrm>
            <a:off x="908248" y="3718616"/>
            <a:ext cx="6896349" cy="1827127"/>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l" defTabSz="914400" rtl="0" eaLnBrk="1" fontAlgn="auto" latinLnBrk="0" hangingPunct="1">
              <a:lnSpc>
                <a:spcPct val="150000"/>
              </a:lnSpc>
              <a:spcBef>
                <a:spcPts val="400"/>
              </a:spcBef>
              <a:spcAft>
                <a:spcPts val="660"/>
              </a:spcAft>
              <a:buClrTx/>
              <a:buSzTx/>
              <a:buFontTx/>
              <a:buNone/>
              <a:tabLst/>
              <a:defRPr/>
            </a:pPr>
            <a:r>
              <a:rPr kumimoji="0" lang="nl-NL" sz="3000" b="1" i="0" u="none" strike="noStrike" kern="1200" cap="none" spc="0" normalizeH="0" baseline="0" noProof="0" dirty="0" err="1">
                <a:ln>
                  <a:noFill/>
                </a:ln>
                <a:solidFill>
                  <a:srgbClr val="FFFFFF"/>
                </a:solidFill>
                <a:effectLst/>
                <a:uLnTx/>
                <a:uFillTx/>
                <a:latin typeface="Arial"/>
                <a:ea typeface="+mn-ea"/>
                <a:cs typeface="+mn-cs"/>
              </a:rPr>
              <a:t>Camilla</a:t>
            </a:r>
            <a:r>
              <a:rPr kumimoji="0" lang="nl-NL" sz="3000" b="1" i="0" u="none" strike="noStrike" kern="1200" cap="none" spc="0" normalizeH="0" baseline="0" noProof="0" dirty="0">
                <a:ln>
                  <a:noFill/>
                </a:ln>
                <a:solidFill>
                  <a:srgbClr val="FFFFFF"/>
                </a:solidFill>
                <a:effectLst/>
                <a:uLnTx/>
                <a:uFillTx/>
                <a:latin typeface="Arial"/>
                <a:ea typeface="+mn-ea"/>
                <a:cs typeface="+mn-cs"/>
              </a:rPr>
              <a:t> de </a:t>
            </a:r>
            <a:r>
              <a:rPr kumimoji="0" lang="nl-NL" sz="3000" b="1" i="0" u="none" strike="noStrike" kern="1200" cap="none" spc="0" normalizeH="0" baseline="0" noProof="0" dirty="0" err="1">
                <a:ln>
                  <a:noFill/>
                </a:ln>
                <a:solidFill>
                  <a:srgbClr val="FFFFFF"/>
                </a:solidFill>
                <a:effectLst/>
                <a:uLnTx/>
                <a:uFillTx/>
                <a:latin typeface="Arial"/>
                <a:ea typeface="+mn-ea"/>
                <a:cs typeface="+mn-cs"/>
              </a:rPr>
              <a:t>Concini</a:t>
            </a:r>
            <a:r>
              <a:rPr kumimoji="0" lang="nl-NL" sz="3000" b="1" i="0" u="none" strike="noStrike" kern="1200" cap="none" spc="0" normalizeH="0" baseline="0" noProof="0" dirty="0">
                <a:ln>
                  <a:noFill/>
                </a:ln>
                <a:solidFill>
                  <a:srgbClr val="FFFFFF"/>
                </a:solidFill>
                <a:effectLst/>
                <a:uLnTx/>
                <a:uFillTx/>
                <a:latin typeface="Arial"/>
                <a:ea typeface="+mn-ea"/>
                <a:cs typeface="+mn-cs"/>
              </a:rPr>
              <a:t> &amp; </a:t>
            </a:r>
            <a:r>
              <a:rPr kumimoji="0" lang="nl-NL" sz="3000" b="1" i="0" u="none" strike="noStrike" kern="1200" cap="none" spc="0" normalizeH="0" baseline="0" noProof="0" dirty="0" err="1">
                <a:ln>
                  <a:noFill/>
                </a:ln>
                <a:solidFill>
                  <a:srgbClr val="FFFFFF"/>
                </a:solidFill>
                <a:effectLst/>
                <a:uLnTx/>
                <a:uFillTx/>
                <a:latin typeface="Arial"/>
                <a:ea typeface="+mn-ea"/>
                <a:cs typeface="+mn-cs"/>
              </a:rPr>
              <a:t>Daniela</a:t>
            </a:r>
            <a:r>
              <a:rPr kumimoji="0" lang="nl-NL" sz="3000" b="1" i="0" u="none" strike="noStrike" kern="1200" cap="none" spc="0" normalizeH="0" baseline="0" noProof="0" dirty="0">
                <a:ln>
                  <a:noFill/>
                </a:ln>
                <a:solidFill>
                  <a:srgbClr val="FFFFFF"/>
                </a:solidFill>
                <a:effectLst/>
                <a:uLnTx/>
                <a:uFillTx/>
                <a:latin typeface="Arial"/>
                <a:ea typeface="+mn-ea"/>
                <a:cs typeface="+mn-cs"/>
              </a:rPr>
              <a:t> Conti</a:t>
            </a:r>
          </a:p>
          <a:p>
            <a:pPr marL="0" marR="0" lvl="0" indent="0" algn="l" defTabSz="914400" rtl="0" eaLnBrk="1" fontAlgn="auto" latinLnBrk="0" hangingPunct="1">
              <a:lnSpc>
                <a:spcPct val="150000"/>
              </a:lnSpc>
              <a:spcBef>
                <a:spcPts val="400"/>
              </a:spcBef>
              <a:spcAft>
                <a:spcPts val="1200"/>
              </a:spcAft>
              <a:buClrTx/>
              <a:buSzTx/>
              <a:buFontTx/>
              <a:buNone/>
              <a:tabLst/>
              <a:defRPr/>
            </a:pPr>
            <a:r>
              <a:rPr kumimoji="0" lang="en-GB" sz="2200" b="0" i="1" u="none" strike="noStrike" kern="1200" cap="none" spc="0" normalizeH="0" baseline="0" noProof="0" dirty="0">
                <a:ln>
                  <a:noFill/>
                </a:ln>
                <a:solidFill>
                  <a:srgbClr val="FFFFFF"/>
                </a:solidFill>
                <a:effectLst/>
                <a:uLnTx/>
                <a:uFillTx/>
                <a:latin typeface="Arial"/>
                <a:ea typeface="+mn-ea"/>
                <a:cs typeface="+mn-cs"/>
              </a:rPr>
              <a:t>UISP</a:t>
            </a:r>
            <a:endParaRPr kumimoji="0" lang="en-US" sz="2200" b="0" i="1" u="none" strike="noStrike" kern="1200" cap="none" spc="0" normalizeH="0" baseline="0" noProof="0" dirty="0">
              <a:ln>
                <a:noFill/>
              </a:ln>
              <a:solidFill>
                <a:srgbClr val="FFFFFF"/>
              </a:solidFill>
              <a:effectLst/>
              <a:uLnTx/>
              <a:uFillTx/>
              <a:latin typeface="Arial"/>
              <a:ea typeface="+mn-ea"/>
              <a:cs typeface="+mn-cs"/>
            </a:endParaRPr>
          </a:p>
        </p:txBody>
      </p:sp>
      <p:pic>
        <p:nvPicPr>
          <p:cNvPr id="3" name="Picture 2">
            <a:extLst>
              <a:ext uri="{FF2B5EF4-FFF2-40B4-BE49-F238E27FC236}">
                <a16:creationId xmlns:a16="http://schemas.microsoft.com/office/drawing/2014/main" id="{5C704B0D-C7D2-9922-A440-F471DA382C60}"/>
              </a:ext>
            </a:extLst>
          </p:cNvPr>
          <p:cNvPicPr>
            <a:picLocks noChangeAspect="1"/>
          </p:cNvPicPr>
          <p:nvPr/>
        </p:nvPicPr>
        <p:blipFill>
          <a:blip r:embed="rId5"/>
          <a:stretch>
            <a:fillRect/>
          </a:stretch>
        </p:blipFill>
        <p:spPr>
          <a:xfrm>
            <a:off x="9867900" y="5976813"/>
            <a:ext cx="2184399" cy="66211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2"/>
          <p:cNvSpPr txBox="1">
            <a:spLocks noGrp="1"/>
          </p:cNvSpPr>
          <p:nvPr>
            <p:ph type="ctrTitle"/>
          </p:nvPr>
        </p:nvSpPr>
        <p:spPr>
          <a:xfrm>
            <a:off x="1524000" y="20367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8000"/>
              <a:buFont typeface="Twentieth Century"/>
              <a:buNone/>
            </a:pPr>
            <a:r>
              <a:rPr lang="nl-BE" sz="8000" dirty="0"/>
              <a:t>Why are we</a:t>
            </a:r>
            <a:br>
              <a:rPr lang="nl-BE" sz="8000" dirty="0"/>
            </a:br>
            <a:r>
              <a:rPr lang="nl-BE" sz="8000" dirty="0"/>
              <a:t>using sport?</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3"/>
          <p:cNvSpPr txBox="1">
            <a:spLocks noGrp="1"/>
          </p:cNvSpPr>
          <p:nvPr>
            <p:ph type="title"/>
          </p:nvPr>
        </p:nvSpPr>
        <p:spPr>
          <a:xfrm>
            <a:off x="1873789" y="423466"/>
            <a:ext cx="9699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Twentieth Century"/>
              <a:buNone/>
            </a:pPr>
            <a:r>
              <a:rPr lang="nl-BE" sz="5600" dirty="0"/>
              <a:t>Why are we using sport?</a:t>
            </a:r>
            <a:endParaRPr sz="5600" dirty="0"/>
          </a:p>
        </p:txBody>
      </p:sp>
      <p:pic>
        <p:nvPicPr>
          <p:cNvPr id="61" name="Google Shape;61;p3"/>
          <p:cNvPicPr preferRelativeResize="0"/>
          <p:nvPr/>
        </p:nvPicPr>
        <p:blipFill rotWithShape="1">
          <a:blip r:embed="rId3">
            <a:alphaModFix/>
          </a:blip>
          <a:srcRect/>
          <a:stretch/>
        </p:blipFill>
        <p:spPr>
          <a:xfrm>
            <a:off x="618550" y="532981"/>
            <a:ext cx="848473" cy="935663"/>
          </a:xfrm>
          <a:prstGeom prst="rect">
            <a:avLst/>
          </a:prstGeom>
          <a:noFill/>
          <a:ln>
            <a:noFill/>
          </a:ln>
        </p:spPr>
      </p:pic>
      <p:sp>
        <p:nvSpPr>
          <p:cNvPr id="62" name="Google Shape;62;p3"/>
          <p:cNvSpPr txBox="1"/>
          <p:nvPr/>
        </p:nvSpPr>
        <p:spPr>
          <a:xfrm>
            <a:off x="618550" y="1749175"/>
            <a:ext cx="6648900" cy="4479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The intention is to create inclusion/integration by giving young people from diverse backgrounds the opportunity to play a sport together</a:t>
            </a:r>
            <a:endParaRPr kumimoji="0"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The choice of</a:t>
            </a:r>
            <a:r>
              <a:rPr kumimoji="0" lang="nl-BE" sz="2200" b="1" i="0" u="none" strike="noStrike" kern="1200" cap="none" spc="0" normalizeH="0" baseline="0" noProof="0" dirty="0">
                <a:ln>
                  <a:noFill/>
                </a:ln>
                <a:solidFill>
                  <a:srgbClr val="111111"/>
                </a:solidFill>
                <a:effectLst/>
                <a:uLnTx/>
                <a:uFillTx/>
                <a:latin typeface="Rockwell"/>
                <a:ea typeface="Rockwell"/>
                <a:cs typeface="Rockwell"/>
                <a:sym typeface="Rockwell"/>
              </a:rPr>
              <a:t> Thai Boxing</a:t>
            </a: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 was strongly related to our objectives:</a:t>
            </a:r>
            <a:endParaRPr kumimoji="0"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457200" marR="0" lvl="0" indent="-368300" algn="l" defTabSz="914400" rtl="0" eaLnBrk="1" fontAlgn="auto" latinLnBrk="0" hangingPunct="1">
              <a:lnSpc>
                <a:spcPct val="100000"/>
              </a:lnSpc>
              <a:spcBef>
                <a:spcPts val="0"/>
              </a:spcBef>
              <a:spcAft>
                <a:spcPts val="0"/>
              </a:spcAft>
              <a:buClr>
                <a:srgbClr val="111111"/>
              </a:buClr>
              <a:buSzPts val="2200"/>
              <a:buFont typeface="Rockwell"/>
              <a:buChar char="●"/>
              <a:tabLst/>
              <a:defRPr/>
            </a:pP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an excellent </a:t>
            </a:r>
            <a:r>
              <a:rPr kumimoji="0" lang="nl-BE" sz="2200" b="1" i="0" u="none" strike="noStrike" kern="1200" cap="none" spc="0" normalizeH="0" baseline="0" noProof="0" dirty="0">
                <a:ln>
                  <a:noFill/>
                </a:ln>
                <a:solidFill>
                  <a:srgbClr val="111111"/>
                </a:solidFill>
                <a:effectLst/>
                <a:uLnTx/>
                <a:uFillTx/>
                <a:latin typeface="Rockwell"/>
                <a:ea typeface="Rockwell"/>
                <a:cs typeface="Rockwell"/>
                <a:sym typeface="Rockwell"/>
              </a:rPr>
              <a:t>hook </a:t>
            </a: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for young people</a:t>
            </a:r>
            <a:endParaRPr kumimoji="0"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 </a:t>
            </a:r>
            <a:endParaRPr kumimoji="0"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457200" marR="0" lvl="0" indent="-368300" algn="l" defTabSz="914400" rtl="0" eaLnBrk="1" fontAlgn="auto" latinLnBrk="0" hangingPunct="1">
              <a:lnSpc>
                <a:spcPct val="100000"/>
              </a:lnSpc>
              <a:spcBef>
                <a:spcPts val="0"/>
              </a:spcBef>
              <a:spcAft>
                <a:spcPts val="0"/>
              </a:spcAft>
              <a:buClr>
                <a:srgbClr val="111111"/>
              </a:buClr>
              <a:buSzPts val="2200"/>
              <a:buFont typeface="Rockwell"/>
              <a:buChar char="●"/>
              <a:tabLst/>
              <a:defRPr/>
            </a:pP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an </a:t>
            </a:r>
            <a:r>
              <a:rPr kumimoji="0" lang="nl-BE" sz="2200" b="1" i="0" u="none" strike="noStrike" kern="1200" cap="none" spc="0" normalizeH="0" baseline="0" noProof="0" dirty="0">
                <a:ln>
                  <a:noFill/>
                </a:ln>
                <a:solidFill>
                  <a:srgbClr val="111111"/>
                </a:solidFill>
                <a:effectLst/>
                <a:uLnTx/>
                <a:uFillTx/>
                <a:latin typeface="Rockwell"/>
                <a:ea typeface="Rockwell"/>
                <a:cs typeface="Rockwell"/>
                <a:sym typeface="Rockwell"/>
              </a:rPr>
              <a:t>individual </a:t>
            </a: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sport practiced in</a:t>
            </a:r>
            <a:r>
              <a:rPr kumimoji="0" lang="nl-BE" sz="2200" b="1" i="0" u="none" strike="noStrike" kern="1200" cap="none" spc="0" normalizeH="0" baseline="0" noProof="0" dirty="0">
                <a:ln>
                  <a:noFill/>
                </a:ln>
                <a:solidFill>
                  <a:srgbClr val="111111"/>
                </a:solidFill>
                <a:effectLst/>
                <a:uLnTx/>
                <a:uFillTx/>
                <a:latin typeface="Rockwell"/>
                <a:ea typeface="Rockwell"/>
                <a:cs typeface="Rockwell"/>
                <a:sym typeface="Rockwell"/>
              </a:rPr>
              <a:t> competition/relationship</a:t>
            </a: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 with the</a:t>
            </a:r>
            <a:r>
              <a:rPr kumimoji="0" lang="nl-BE" sz="2200" b="1" i="0" u="none" strike="noStrike" kern="1200" cap="none" spc="0" normalizeH="0" baseline="0" noProof="0" dirty="0">
                <a:ln>
                  <a:noFill/>
                </a:ln>
                <a:solidFill>
                  <a:srgbClr val="111111"/>
                </a:solidFill>
                <a:effectLst/>
                <a:uLnTx/>
                <a:uFillTx/>
                <a:latin typeface="Rockwell"/>
                <a:ea typeface="Rockwell"/>
                <a:cs typeface="Rockwell"/>
                <a:sym typeface="Rockwell"/>
              </a:rPr>
              <a:t> other </a:t>
            </a: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in a</a:t>
            </a:r>
            <a:r>
              <a:rPr kumimoji="0" lang="nl-BE" sz="2200" b="1" i="0" u="none" strike="noStrike" kern="1200" cap="none" spc="0" normalizeH="0" baseline="0" noProof="0" dirty="0">
                <a:ln>
                  <a:noFill/>
                </a:ln>
                <a:solidFill>
                  <a:srgbClr val="111111"/>
                </a:solidFill>
                <a:effectLst/>
                <a:uLnTx/>
                <a:uFillTx/>
                <a:latin typeface="Rockwell"/>
                <a:ea typeface="Rockwell"/>
                <a:cs typeface="Rockwell"/>
                <a:sym typeface="Rockwell"/>
              </a:rPr>
              <a:t> group </a:t>
            </a: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context</a:t>
            </a:r>
            <a:endParaRPr kumimoji="0"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45720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63" name="Google Shape;63;p3"/>
          <p:cNvSpPr/>
          <p:nvPr/>
        </p:nvSpPr>
        <p:spPr>
          <a:xfrm rot="4273997">
            <a:off x="9948894" y="1985941"/>
            <a:ext cx="1064915" cy="1108366"/>
          </a:xfrm>
          <a:prstGeom prst="bentArrow">
            <a:avLst>
              <a:gd name="adj1" fmla="val 25000"/>
              <a:gd name="adj2" fmla="val 25000"/>
              <a:gd name="adj3" fmla="val 25000"/>
              <a:gd name="adj4" fmla="val 4375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 name="Google Shape;64;p3"/>
          <p:cNvSpPr txBox="1"/>
          <p:nvPr/>
        </p:nvSpPr>
        <p:spPr>
          <a:xfrm>
            <a:off x="7124050" y="1832125"/>
            <a:ext cx="2661300" cy="14160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nl-BE" sz="2000" b="1" i="0" u="none" strike="noStrike" kern="1200" cap="none" spc="0" normalizeH="0" baseline="0" noProof="0">
                <a:ln>
                  <a:noFill/>
                </a:ln>
                <a:solidFill>
                  <a:srgbClr val="D67F2B"/>
                </a:solidFill>
                <a:effectLst/>
                <a:uLnTx/>
                <a:uFillTx/>
                <a:latin typeface="Rockwell"/>
                <a:ea typeface="Rockwell"/>
                <a:cs typeface="Rockwell"/>
                <a:sym typeface="Rockwell"/>
              </a:rPr>
              <a:t>Individual level</a:t>
            </a:r>
            <a:endParaRPr kumimoji="0" sz="2000" b="1" i="0" u="none" strike="noStrike" kern="1200" cap="none" spc="0" normalizeH="0" baseline="0" noProof="0">
              <a:ln>
                <a:noFill/>
              </a:ln>
              <a:solidFill>
                <a:srgbClr val="D67F2B"/>
              </a:solidFill>
              <a:effectLst/>
              <a:uLnTx/>
              <a:uFillTx/>
              <a:latin typeface="Rockwell"/>
              <a:ea typeface="Rockwell"/>
              <a:cs typeface="Rockwell"/>
              <a:sym typeface="Rockwel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nl-BE" sz="2000" b="0" i="0" u="none" strike="noStrike" kern="1200" cap="none" spc="0" normalizeH="0" baseline="0" noProof="0">
                <a:ln>
                  <a:noFill/>
                </a:ln>
                <a:solidFill>
                  <a:srgbClr val="111111"/>
                </a:solidFill>
                <a:effectLst/>
                <a:uLnTx/>
                <a:uFillTx/>
                <a:latin typeface="Rockwell"/>
                <a:ea typeface="Rockwell"/>
                <a:cs typeface="Rockwell"/>
                <a:sym typeface="Rockwell"/>
              </a:rPr>
              <a:t>Working with emotions</a:t>
            </a:r>
            <a:endParaRPr kumimoji="0" sz="2000" b="0" i="0" u="none" strike="noStrike" kern="1200" cap="none" spc="0" normalizeH="0" baseline="0" noProof="0">
              <a:ln>
                <a:noFill/>
              </a:ln>
              <a:solidFill>
                <a:srgbClr val="111111"/>
              </a:solidFill>
              <a:effectLst/>
              <a:uLnTx/>
              <a:uFillTx/>
              <a:latin typeface="Rockwell"/>
              <a:ea typeface="Rockwell"/>
              <a:cs typeface="Rockwell"/>
              <a:sym typeface="Rockwel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nl-BE" sz="2000" b="0" i="0" u="none" strike="noStrike" kern="1200" cap="none" spc="0" normalizeH="0" baseline="0" noProof="0">
                <a:ln>
                  <a:noFill/>
                </a:ln>
                <a:solidFill>
                  <a:srgbClr val="111111"/>
                </a:solidFill>
                <a:effectLst/>
                <a:uLnTx/>
                <a:uFillTx/>
                <a:latin typeface="Rockwell"/>
                <a:ea typeface="Rockwell"/>
                <a:cs typeface="Rockwell"/>
                <a:sym typeface="Rockwell"/>
              </a:rPr>
              <a:t>Personal resources</a:t>
            </a:r>
            <a:endParaRPr kumimoji="0" sz="2000" b="0" i="0" u="none" strike="noStrike" kern="1200" cap="none" spc="0" normalizeH="0" baseline="0" noProof="0">
              <a:ln>
                <a:noFill/>
              </a:ln>
              <a:solidFill>
                <a:srgbClr val="111111"/>
              </a:solidFill>
              <a:effectLst/>
              <a:uLnTx/>
              <a:uFillTx/>
              <a:latin typeface="Rockwell"/>
              <a:ea typeface="Rockwell"/>
              <a:cs typeface="Rockwell"/>
              <a:sym typeface="Rockwell"/>
            </a:endParaRPr>
          </a:p>
        </p:txBody>
      </p:sp>
      <p:sp>
        <p:nvSpPr>
          <p:cNvPr id="65" name="Google Shape;65;p3"/>
          <p:cNvSpPr txBox="1"/>
          <p:nvPr/>
        </p:nvSpPr>
        <p:spPr>
          <a:xfrm>
            <a:off x="7731925" y="4548350"/>
            <a:ext cx="2661300" cy="14160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nl-BE" sz="2000" b="1" i="0" u="none" strike="noStrike" kern="1200" cap="none" spc="0" normalizeH="0" baseline="0" noProof="0">
                <a:ln>
                  <a:noFill/>
                </a:ln>
                <a:solidFill>
                  <a:srgbClr val="D67F2B"/>
                </a:solidFill>
                <a:effectLst/>
                <a:uLnTx/>
                <a:uFillTx/>
                <a:latin typeface="Rockwell"/>
                <a:ea typeface="Rockwell"/>
                <a:cs typeface="Rockwell"/>
                <a:sym typeface="Rockwell"/>
              </a:rPr>
              <a:t>Collective level</a:t>
            </a:r>
            <a:endParaRPr kumimoji="0" sz="2000" b="1" i="0" u="none" strike="noStrike" kern="1200" cap="none" spc="0" normalizeH="0" baseline="0" noProof="0">
              <a:ln>
                <a:noFill/>
              </a:ln>
              <a:solidFill>
                <a:srgbClr val="D67F2B"/>
              </a:solidFill>
              <a:effectLst/>
              <a:uLnTx/>
              <a:uFillTx/>
              <a:latin typeface="Rockwell"/>
              <a:ea typeface="Rockwell"/>
              <a:cs typeface="Rockwell"/>
              <a:sym typeface="Rockwel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nl-BE" sz="2000" b="0" i="0" u="none" strike="noStrike" kern="1200" cap="none" spc="0" normalizeH="0" baseline="0" noProof="0">
                <a:ln>
                  <a:noFill/>
                </a:ln>
                <a:solidFill>
                  <a:srgbClr val="111111"/>
                </a:solidFill>
                <a:effectLst/>
                <a:uLnTx/>
                <a:uFillTx/>
                <a:latin typeface="Rockwell"/>
                <a:ea typeface="Rockwell"/>
                <a:cs typeface="Rockwell"/>
                <a:sym typeface="Rockwell"/>
              </a:rPr>
              <a:t>Peer education - Responsibility</a:t>
            </a:r>
            <a:endParaRPr kumimoji="0" sz="2000" b="0" i="0" u="none" strike="noStrike" kern="1200" cap="none" spc="0" normalizeH="0" baseline="0" noProof="0">
              <a:ln>
                <a:noFill/>
              </a:ln>
              <a:solidFill>
                <a:srgbClr val="111111"/>
              </a:solidFill>
              <a:effectLst/>
              <a:uLnTx/>
              <a:uFillTx/>
              <a:latin typeface="Rockwell"/>
              <a:ea typeface="Rockwell"/>
              <a:cs typeface="Rockwell"/>
              <a:sym typeface="Rockwel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nl-BE" sz="2000" b="0" i="0" u="none" strike="noStrike" kern="1200" cap="none" spc="0" normalizeH="0" baseline="0" noProof="0">
                <a:ln>
                  <a:noFill/>
                </a:ln>
                <a:solidFill>
                  <a:srgbClr val="111111"/>
                </a:solidFill>
                <a:effectLst/>
                <a:uLnTx/>
                <a:uFillTx/>
                <a:latin typeface="Rockwell"/>
                <a:ea typeface="Rockwell"/>
                <a:cs typeface="Rockwell"/>
                <a:sym typeface="Rockwell"/>
              </a:rPr>
              <a:t>Role models</a:t>
            </a:r>
            <a:endParaRPr kumimoji="0" sz="2000" b="0" i="0" u="none" strike="noStrike" kern="1200" cap="none" spc="0" normalizeH="0" baseline="0" noProof="0">
              <a:ln>
                <a:noFill/>
              </a:ln>
              <a:solidFill>
                <a:srgbClr val="111111"/>
              </a:solidFill>
              <a:effectLst/>
              <a:uLnTx/>
              <a:uFillTx/>
              <a:latin typeface="Rockwell"/>
              <a:ea typeface="Rockwell"/>
              <a:cs typeface="Rockwell"/>
              <a:sym typeface="Rockwell"/>
            </a:endParaRPr>
          </a:p>
        </p:txBody>
      </p:sp>
      <p:sp>
        <p:nvSpPr>
          <p:cNvPr id="66" name="Google Shape;66;p3"/>
          <p:cNvSpPr txBox="1"/>
          <p:nvPr/>
        </p:nvSpPr>
        <p:spPr>
          <a:xfrm>
            <a:off x="9580725" y="3766775"/>
            <a:ext cx="22110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Rockwell"/>
              <a:ea typeface="Rockwell"/>
              <a:cs typeface="Rockwell"/>
              <a:sym typeface="Rockwell"/>
            </a:endParaRPr>
          </a:p>
        </p:txBody>
      </p:sp>
      <p:sp>
        <p:nvSpPr>
          <p:cNvPr id="67" name="Google Shape;67;p3"/>
          <p:cNvSpPr txBox="1"/>
          <p:nvPr/>
        </p:nvSpPr>
        <p:spPr>
          <a:xfrm>
            <a:off x="9186225" y="3159863"/>
            <a:ext cx="3000000" cy="14160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nl-BE" sz="2000" b="1" i="0" u="none" strike="noStrike" kern="1200" cap="none" spc="0" normalizeH="0" baseline="0" noProof="0">
                <a:ln>
                  <a:noFill/>
                </a:ln>
                <a:solidFill>
                  <a:srgbClr val="D67F2B"/>
                </a:solidFill>
                <a:effectLst/>
                <a:uLnTx/>
                <a:uFillTx/>
                <a:latin typeface="Rockwell"/>
                <a:ea typeface="Rockwell"/>
                <a:cs typeface="Rockwell"/>
                <a:sym typeface="Rockwell"/>
              </a:rPr>
              <a:t>Sparring partner</a:t>
            </a:r>
            <a:endParaRPr kumimoji="0" sz="2000" b="1" i="0" u="none" strike="noStrike" kern="1200" cap="none" spc="0" normalizeH="0" baseline="0" noProof="0">
              <a:ln>
                <a:noFill/>
              </a:ln>
              <a:solidFill>
                <a:srgbClr val="D67F2B"/>
              </a:solidFill>
              <a:effectLst/>
              <a:uLnTx/>
              <a:uFillTx/>
              <a:latin typeface="Rockwell"/>
              <a:ea typeface="Rockwell"/>
              <a:cs typeface="Rockwell"/>
              <a:sym typeface="Rockwel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nl-BE" sz="2000" b="0" i="0" u="none" strike="noStrike" kern="1200" cap="none" spc="0" normalizeH="0" baseline="0" noProof="0">
                <a:ln>
                  <a:noFill/>
                </a:ln>
                <a:solidFill>
                  <a:srgbClr val="111111"/>
                </a:solidFill>
                <a:effectLst/>
                <a:uLnTx/>
                <a:uFillTx/>
                <a:latin typeface="Rockwell"/>
                <a:ea typeface="Rockwell"/>
                <a:cs typeface="Rockwell"/>
                <a:sym typeface="Rockwell"/>
              </a:rPr>
              <a:t>Control and manage impulse - Regulate intensity</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8" name="Google Shape;68;p3"/>
          <p:cNvSpPr/>
          <p:nvPr/>
        </p:nvSpPr>
        <p:spPr>
          <a:xfrm rot="9917491">
            <a:off x="10301459" y="4700092"/>
            <a:ext cx="1122484" cy="1112513"/>
          </a:xfrm>
          <a:prstGeom prst="bentArrow">
            <a:avLst>
              <a:gd name="adj1" fmla="val 25000"/>
              <a:gd name="adj2" fmla="val 25000"/>
              <a:gd name="adj3" fmla="val 25000"/>
              <a:gd name="adj4" fmla="val 4375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9" name="Google Shape;69;p3"/>
          <p:cNvSpPr/>
          <p:nvPr/>
        </p:nvSpPr>
        <p:spPr>
          <a:xfrm rot="-2699344">
            <a:off x="7203045" y="3294473"/>
            <a:ext cx="1111360" cy="1146786"/>
          </a:xfrm>
          <a:prstGeom prst="bentArrow">
            <a:avLst>
              <a:gd name="adj1" fmla="val 25000"/>
              <a:gd name="adj2" fmla="val 25000"/>
              <a:gd name="adj3" fmla="val 25000"/>
              <a:gd name="adj4" fmla="val 4375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4"/>
          <p:cNvSpPr txBox="1">
            <a:spLocks noGrp="1"/>
          </p:cNvSpPr>
          <p:nvPr>
            <p:ph type="title"/>
          </p:nvPr>
        </p:nvSpPr>
        <p:spPr>
          <a:xfrm>
            <a:off x="1873789" y="423616"/>
            <a:ext cx="969966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Twentieth Century"/>
              <a:buNone/>
            </a:pPr>
            <a:r>
              <a:rPr lang="nl-BE" sz="5600" dirty="0"/>
              <a:t>Why are we using sport?</a:t>
            </a:r>
            <a:endParaRPr sz="5600" dirty="0"/>
          </a:p>
        </p:txBody>
      </p:sp>
      <p:pic>
        <p:nvPicPr>
          <p:cNvPr id="75" name="Google Shape;75;p4"/>
          <p:cNvPicPr preferRelativeResize="0"/>
          <p:nvPr/>
        </p:nvPicPr>
        <p:blipFill rotWithShape="1">
          <a:blip r:embed="rId3">
            <a:alphaModFix/>
          </a:blip>
          <a:srcRect/>
          <a:stretch/>
        </p:blipFill>
        <p:spPr>
          <a:xfrm>
            <a:off x="618550" y="532981"/>
            <a:ext cx="848474" cy="935662"/>
          </a:xfrm>
          <a:prstGeom prst="rect">
            <a:avLst/>
          </a:prstGeom>
          <a:noFill/>
          <a:ln>
            <a:noFill/>
          </a:ln>
        </p:spPr>
      </p:pic>
      <p:sp>
        <p:nvSpPr>
          <p:cNvPr id="76" name="Google Shape;76;p4"/>
          <p:cNvSpPr txBox="1"/>
          <p:nvPr/>
        </p:nvSpPr>
        <p:spPr>
          <a:xfrm>
            <a:off x="618550" y="1749175"/>
            <a:ext cx="10765500" cy="52937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These peculiar characteristics of Thai Box, allowed us to create common strategies of integration and relational exchange.</a:t>
            </a:r>
            <a:endParaRPr kumimoji="0"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Thai Box training is:</a:t>
            </a:r>
            <a:endParaRPr kumimoji="0"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457200" marR="0" lvl="0" indent="-368300" algn="l" defTabSz="914400" rtl="0" eaLnBrk="1" fontAlgn="auto" latinLnBrk="0" hangingPunct="1">
              <a:lnSpc>
                <a:spcPct val="100000"/>
              </a:lnSpc>
              <a:spcBef>
                <a:spcPts val="0"/>
              </a:spcBef>
              <a:spcAft>
                <a:spcPts val="0"/>
              </a:spcAft>
              <a:buClr>
                <a:srgbClr val="111111"/>
              </a:buClr>
              <a:buSzPts val="2200"/>
              <a:buFont typeface="Rockwell"/>
              <a:buChar char="●"/>
              <a:tabLst/>
              <a:defRPr/>
            </a:pP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A safe space where participants can </a:t>
            </a:r>
            <a:r>
              <a:rPr kumimoji="0" lang="nl-BE" sz="2200" b="1" i="0" u="none" strike="noStrike" kern="1200" cap="none" spc="0" normalizeH="0" baseline="0" noProof="0" dirty="0">
                <a:ln>
                  <a:noFill/>
                </a:ln>
                <a:solidFill>
                  <a:srgbClr val="111111"/>
                </a:solidFill>
                <a:effectLst/>
                <a:uLnTx/>
                <a:uFillTx/>
                <a:latin typeface="Rockwell"/>
                <a:ea typeface="Rockwell"/>
                <a:cs typeface="Rockwell"/>
                <a:sym typeface="Rockwell"/>
              </a:rPr>
              <a:t>experiment playfully</a:t>
            </a:r>
            <a:endParaRPr kumimoji="0" sz="2200" b="1"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457200" marR="0" lvl="0" indent="-368300" algn="l" defTabSz="914400" rtl="0" eaLnBrk="1" fontAlgn="auto" latinLnBrk="0" hangingPunct="1">
              <a:lnSpc>
                <a:spcPct val="100000"/>
              </a:lnSpc>
              <a:spcBef>
                <a:spcPts val="0"/>
              </a:spcBef>
              <a:spcAft>
                <a:spcPts val="0"/>
              </a:spcAft>
              <a:buClr>
                <a:srgbClr val="111111"/>
              </a:buClr>
              <a:buSzPts val="2200"/>
              <a:buFont typeface="Rockwell"/>
              <a:buChar char="●"/>
              <a:tabLst/>
              <a:defRPr/>
            </a:pP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A time where to work on </a:t>
            </a:r>
            <a:r>
              <a:rPr kumimoji="0" lang="nl-BE" sz="2200" b="1" i="0" u="none" strike="noStrike" kern="1200" cap="none" spc="0" normalizeH="0" baseline="0" noProof="0" dirty="0">
                <a:ln>
                  <a:noFill/>
                </a:ln>
                <a:solidFill>
                  <a:srgbClr val="111111"/>
                </a:solidFill>
                <a:effectLst/>
                <a:uLnTx/>
                <a:uFillTx/>
                <a:latin typeface="Rockwell"/>
                <a:ea typeface="Rockwell"/>
                <a:cs typeface="Rockwell"/>
                <a:sym typeface="Rockwell"/>
              </a:rPr>
              <a:t>relationships, emotions, and skills</a:t>
            </a:r>
            <a:endParaRPr kumimoji="0"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457200" marR="0" lvl="0" indent="-368300" algn="l" defTabSz="914400" rtl="0" eaLnBrk="1" fontAlgn="auto" latinLnBrk="0" hangingPunct="1">
              <a:lnSpc>
                <a:spcPct val="100000"/>
              </a:lnSpc>
              <a:spcBef>
                <a:spcPts val="0"/>
              </a:spcBef>
              <a:spcAft>
                <a:spcPts val="0"/>
              </a:spcAft>
              <a:buClr>
                <a:srgbClr val="111111"/>
              </a:buClr>
              <a:buSzPts val="2200"/>
              <a:buFont typeface="Rockwell"/>
              <a:buChar char="●"/>
              <a:tabLst/>
              <a:defRPr/>
            </a:pP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A moment of </a:t>
            </a:r>
            <a:r>
              <a:rPr kumimoji="0" lang="nl-BE" sz="2200" b="1" i="0" u="none" strike="noStrike" kern="1200" cap="none" spc="0" normalizeH="0" baseline="0" noProof="0" dirty="0">
                <a:ln>
                  <a:noFill/>
                </a:ln>
                <a:solidFill>
                  <a:srgbClr val="111111"/>
                </a:solidFill>
                <a:effectLst/>
                <a:uLnTx/>
                <a:uFillTx/>
                <a:latin typeface="Rockwell"/>
                <a:ea typeface="Rockwell"/>
                <a:cs typeface="Rockwell"/>
                <a:sym typeface="Rockwell"/>
              </a:rPr>
              <a:t>capacity building</a:t>
            </a: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 where each participant was driven by interest </a:t>
            </a:r>
            <a:endParaRPr kumimoji="0"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457200" marR="0" lvl="0" indent="-368300" algn="l" defTabSz="914400" rtl="0" eaLnBrk="1" fontAlgn="auto" latinLnBrk="0" hangingPunct="1">
              <a:lnSpc>
                <a:spcPct val="100000"/>
              </a:lnSpc>
              <a:spcBef>
                <a:spcPts val="0"/>
              </a:spcBef>
              <a:spcAft>
                <a:spcPts val="0"/>
              </a:spcAft>
              <a:buClr>
                <a:srgbClr val="111111"/>
              </a:buClr>
              <a:buSzPts val="2200"/>
              <a:buFont typeface="Rockwell"/>
              <a:buChar char="●"/>
              <a:tabLst/>
              <a:defRPr/>
            </a:pP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A source of </a:t>
            </a:r>
            <a:r>
              <a:rPr kumimoji="0" lang="nl-BE" sz="2200" b="1" i="0" u="none" strike="noStrike" kern="1200" cap="none" spc="0" normalizeH="0" baseline="0" noProof="0" dirty="0">
                <a:ln>
                  <a:noFill/>
                </a:ln>
                <a:solidFill>
                  <a:srgbClr val="111111"/>
                </a:solidFill>
                <a:effectLst/>
                <a:uLnTx/>
                <a:uFillTx/>
                <a:latin typeface="Rockwell"/>
                <a:ea typeface="Rockwell"/>
                <a:cs typeface="Rockwell"/>
                <a:sym typeface="Rockwell"/>
              </a:rPr>
              <a:t>psycho-physical well-being </a:t>
            </a:r>
            <a:endParaRPr kumimoji="0"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457200" marR="0" lvl="0" indent="-368300" algn="l" defTabSz="914400" rtl="0" eaLnBrk="1" fontAlgn="auto" latinLnBrk="0" hangingPunct="1">
              <a:lnSpc>
                <a:spcPct val="100000"/>
              </a:lnSpc>
              <a:spcBef>
                <a:spcPts val="0"/>
              </a:spcBef>
              <a:spcAft>
                <a:spcPts val="0"/>
              </a:spcAft>
              <a:buClr>
                <a:srgbClr val="111111"/>
              </a:buClr>
              <a:buSzPts val="2200"/>
              <a:buFont typeface="Rockwell"/>
              <a:buChar char="●"/>
              <a:tabLst/>
              <a:defRPr/>
            </a:pP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Provides a habit to </a:t>
            </a:r>
            <a:r>
              <a:rPr kumimoji="0" lang="nl-BE" sz="2200" b="1" i="0" u="none" strike="noStrike" kern="1200" cap="none" spc="0" normalizeH="0" baseline="0" noProof="0" dirty="0">
                <a:ln>
                  <a:noFill/>
                </a:ln>
                <a:solidFill>
                  <a:srgbClr val="111111"/>
                </a:solidFill>
                <a:effectLst/>
                <a:uLnTx/>
                <a:uFillTx/>
                <a:latin typeface="Rockwell"/>
                <a:ea typeface="Rockwell"/>
                <a:cs typeface="Rockwell"/>
                <a:sym typeface="Rockwell"/>
              </a:rPr>
              <a:t>discipline </a:t>
            </a: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in daily life</a:t>
            </a:r>
            <a:endParaRPr kumimoji="0"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dirty="0">
              <a:ln>
                <a:noFill/>
              </a:ln>
              <a:solidFill>
                <a:srgbClr val="111111"/>
              </a:solidFill>
              <a:effectLst/>
              <a:uLnTx/>
              <a:uFillTx/>
              <a:latin typeface="Rockwell"/>
              <a:ea typeface="Rockwell"/>
              <a:cs typeface="Rockwell"/>
              <a:sym typeface="Rockwe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5"/>
          <p:cNvSpPr txBox="1"/>
          <p:nvPr/>
        </p:nvSpPr>
        <p:spPr>
          <a:xfrm>
            <a:off x="7060704" y="1455042"/>
            <a:ext cx="4171588" cy="101562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nl-BE" sz="2000" b="0" i="0" u="none" strike="noStrike" kern="1200" cap="none" spc="0" normalizeH="0" baseline="0" noProof="0" dirty="0">
                <a:ln>
                  <a:noFill/>
                </a:ln>
                <a:solidFill>
                  <a:srgbClr val="111111"/>
                </a:solidFill>
                <a:effectLst/>
                <a:uLnTx/>
                <a:uFillTx/>
                <a:latin typeface="Rockwell"/>
                <a:ea typeface="Rockwell"/>
                <a:cs typeface="Rockwell"/>
                <a:sym typeface="Rockwell"/>
              </a:rPr>
              <a:t>Teenagers from the under 21 Thai Boxing group, training together in Sempre Avanti Club Bologna </a:t>
            </a:r>
            <a:endParaRPr kumimoji="0" sz="1600" b="0" i="0" u="none" strike="noStrike" kern="1200" cap="none" spc="0" normalizeH="0" baseline="0" noProof="0" dirty="0">
              <a:ln>
                <a:noFill/>
              </a:ln>
              <a:solidFill>
                <a:srgbClr val="000000"/>
              </a:solidFill>
              <a:effectLst/>
              <a:uLnTx/>
              <a:uFillTx/>
              <a:latin typeface="Arial"/>
              <a:ea typeface="Arial"/>
              <a:cs typeface="Arial"/>
              <a:sym typeface="Arial"/>
            </a:endParaRPr>
          </a:p>
        </p:txBody>
      </p:sp>
      <p:pic>
        <p:nvPicPr>
          <p:cNvPr id="82" name="Google Shape;82;p5"/>
          <p:cNvPicPr preferRelativeResize="0"/>
          <p:nvPr/>
        </p:nvPicPr>
        <p:blipFill rotWithShape="1">
          <a:blip r:embed="rId3">
            <a:alphaModFix/>
          </a:blip>
          <a:srcRect/>
          <a:stretch/>
        </p:blipFill>
        <p:spPr>
          <a:xfrm>
            <a:off x="0" y="0"/>
            <a:ext cx="6074739"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5113D-A353-2D7C-7D8E-41C03690FEE5}"/>
              </a:ext>
            </a:extLst>
          </p:cNvPr>
          <p:cNvSpPr>
            <a:spLocks noGrp="1"/>
          </p:cNvSpPr>
          <p:nvPr>
            <p:ph type="ctrTitle"/>
          </p:nvPr>
        </p:nvSpPr>
        <p:spPr>
          <a:xfrm>
            <a:off x="1524000" y="2036763"/>
            <a:ext cx="9144000" cy="2387600"/>
          </a:xfrm>
        </p:spPr>
        <p:txBody>
          <a:bodyPr>
            <a:normAutofit/>
          </a:bodyPr>
          <a:lstStyle/>
          <a:p>
            <a:r>
              <a:rPr lang="nl-BE" sz="8000" dirty="0"/>
              <a:t>Why are we</a:t>
            </a:r>
            <a:br>
              <a:rPr lang="nl-BE" sz="8000" dirty="0"/>
            </a:br>
            <a:r>
              <a:rPr lang="nl-BE" sz="8000" dirty="0"/>
              <a:t>using sport?</a:t>
            </a:r>
          </a:p>
        </p:txBody>
      </p:sp>
    </p:spTree>
    <p:extLst>
      <p:ext uri="{BB962C8B-B14F-4D97-AF65-F5344CB8AC3E}">
        <p14:creationId xmlns:p14="http://schemas.microsoft.com/office/powerpoint/2010/main" val="24343312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6"/>
          <p:cNvSpPr txBox="1">
            <a:spLocks noGrp="1"/>
          </p:cNvSpPr>
          <p:nvPr>
            <p:ph type="ctrTitle"/>
          </p:nvPr>
        </p:nvSpPr>
        <p:spPr>
          <a:xfrm>
            <a:off x="1524000" y="20367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8000"/>
              <a:buFont typeface="Twentieth Century"/>
              <a:buNone/>
            </a:pPr>
            <a:r>
              <a:rPr lang="nl-BE" sz="8000" dirty="0"/>
              <a:t>How are we </a:t>
            </a:r>
            <a:br>
              <a:rPr lang="nl-BE" sz="8000" dirty="0"/>
            </a:br>
            <a:r>
              <a:rPr lang="nl-BE" sz="8000" dirty="0"/>
              <a:t>using sport?</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7"/>
          <p:cNvSpPr/>
          <p:nvPr/>
        </p:nvSpPr>
        <p:spPr>
          <a:xfrm>
            <a:off x="7218300" y="4077900"/>
            <a:ext cx="3720000" cy="23583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11111"/>
              </a:solidFill>
              <a:effectLst/>
              <a:uLnTx/>
              <a:uFillTx/>
              <a:latin typeface="Arial"/>
              <a:ea typeface="+mn-ea"/>
              <a:cs typeface="+mn-cs"/>
            </a:endParaRPr>
          </a:p>
        </p:txBody>
      </p:sp>
      <p:sp>
        <p:nvSpPr>
          <p:cNvPr id="93" name="Google Shape;93;p7"/>
          <p:cNvSpPr/>
          <p:nvPr/>
        </p:nvSpPr>
        <p:spPr>
          <a:xfrm>
            <a:off x="960375" y="4441775"/>
            <a:ext cx="3446100" cy="2179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11111"/>
              </a:solidFill>
              <a:effectLst/>
              <a:uLnTx/>
              <a:uFillTx/>
              <a:latin typeface="Arial"/>
              <a:ea typeface="+mn-ea"/>
              <a:cs typeface="+mn-cs"/>
            </a:endParaRPr>
          </a:p>
        </p:txBody>
      </p:sp>
      <p:sp>
        <p:nvSpPr>
          <p:cNvPr id="94" name="Google Shape;94;p7"/>
          <p:cNvSpPr/>
          <p:nvPr/>
        </p:nvSpPr>
        <p:spPr>
          <a:xfrm>
            <a:off x="7544525" y="1711125"/>
            <a:ext cx="3000000" cy="18906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11111"/>
              </a:solidFill>
              <a:effectLst/>
              <a:uLnTx/>
              <a:uFillTx/>
              <a:latin typeface="Arial"/>
              <a:ea typeface="+mn-ea"/>
              <a:cs typeface="+mn-cs"/>
            </a:endParaRPr>
          </a:p>
        </p:txBody>
      </p:sp>
      <p:sp>
        <p:nvSpPr>
          <p:cNvPr id="95" name="Google Shape;95;p7"/>
          <p:cNvSpPr/>
          <p:nvPr/>
        </p:nvSpPr>
        <p:spPr>
          <a:xfrm>
            <a:off x="1125900" y="1711125"/>
            <a:ext cx="2654400" cy="18906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11111"/>
              </a:solidFill>
              <a:effectLst/>
              <a:uLnTx/>
              <a:uFillTx/>
              <a:latin typeface="Arial"/>
              <a:ea typeface="+mn-ea"/>
              <a:cs typeface="+mn-cs"/>
            </a:endParaRPr>
          </a:p>
        </p:txBody>
      </p:sp>
      <p:sp>
        <p:nvSpPr>
          <p:cNvPr id="96" name="Google Shape;96;p7"/>
          <p:cNvSpPr txBox="1">
            <a:spLocks noGrp="1"/>
          </p:cNvSpPr>
          <p:nvPr>
            <p:ph type="title"/>
          </p:nvPr>
        </p:nvSpPr>
        <p:spPr>
          <a:xfrm>
            <a:off x="1873789" y="338029"/>
            <a:ext cx="9699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Twentieth Century"/>
              <a:buNone/>
            </a:pPr>
            <a:r>
              <a:rPr lang="nl-BE" sz="5700" dirty="0"/>
              <a:t>How are we using sport?</a:t>
            </a:r>
            <a:endParaRPr sz="5700" dirty="0"/>
          </a:p>
        </p:txBody>
      </p:sp>
      <p:pic>
        <p:nvPicPr>
          <p:cNvPr id="97" name="Google Shape;97;p7"/>
          <p:cNvPicPr preferRelativeResize="0"/>
          <p:nvPr/>
        </p:nvPicPr>
        <p:blipFill rotWithShape="1">
          <a:blip r:embed="rId3">
            <a:alphaModFix/>
          </a:blip>
          <a:srcRect/>
          <a:stretch/>
        </p:blipFill>
        <p:spPr>
          <a:xfrm>
            <a:off x="618550" y="532981"/>
            <a:ext cx="848474" cy="935662"/>
          </a:xfrm>
          <a:prstGeom prst="rect">
            <a:avLst/>
          </a:prstGeom>
          <a:noFill/>
          <a:ln>
            <a:noFill/>
          </a:ln>
        </p:spPr>
      </p:pic>
      <p:sp>
        <p:nvSpPr>
          <p:cNvPr id="98" name="Google Shape;98;p7"/>
          <p:cNvSpPr txBox="1"/>
          <p:nvPr/>
        </p:nvSpPr>
        <p:spPr>
          <a:xfrm>
            <a:off x="780300" y="2201650"/>
            <a:ext cx="3000000" cy="861900"/>
          </a:xfrm>
          <a:prstGeom prst="rect">
            <a:avLst/>
          </a:prstGeom>
          <a:noFill/>
          <a:ln>
            <a:noFill/>
          </a:ln>
        </p:spPr>
        <p:txBody>
          <a:bodyPr spcFirstLastPara="1" wrap="square" lIns="91425" tIns="91425" rIns="91425" bIns="91425" anchor="t" anchorCtr="0">
            <a:spAutoFit/>
          </a:bodyPr>
          <a:lstStyle/>
          <a:p>
            <a:pPr marL="457200" marR="0" lvl="0" indent="0" algn="ctr" defTabSz="914400" rtl="0" eaLnBrk="1" fontAlgn="auto" latinLnBrk="0" hangingPunct="1">
              <a:lnSpc>
                <a:spcPct val="100000"/>
              </a:lnSpc>
              <a:spcBef>
                <a:spcPts val="0"/>
              </a:spcBef>
              <a:spcAft>
                <a:spcPts val="0"/>
              </a:spcAft>
              <a:buClrTx/>
              <a:buSzTx/>
              <a:buFontTx/>
              <a:buNone/>
              <a:tabLst/>
              <a:defRPr/>
            </a:pP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3 times a week, for 10 months</a:t>
            </a:r>
            <a:endParaRPr kumimoji="0" sz="1800" b="0" i="0" u="none" strike="noStrike" kern="1200" cap="none" spc="0" normalizeH="0" baseline="0" noProof="0" dirty="0">
              <a:ln>
                <a:noFill/>
              </a:ln>
              <a:solidFill>
                <a:srgbClr val="111111"/>
              </a:solidFill>
              <a:effectLst/>
              <a:uLnTx/>
              <a:uFillTx/>
              <a:latin typeface="Arial"/>
              <a:ea typeface="+mn-ea"/>
              <a:cs typeface="+mn-cs"/>
            </a:endParaRPr>
          </a:p>
        </p:txBody>
      </p:sp>
      <p:sp>
        <p:nvSpPr>
          <p:cNvPr id="99" name="Google Shape;99;p7"/>
          <p:cNvSpPr txBox="1"/>
          <p:nvPr/>
        </p:nvSpPr>
        <p:spPr>
          <a:xfrm>
            <a:off x="6935330" y="2225475"/>
            <a:ext cx="3720000" cy="861900"/>
          </a:xfrm>
          <a:prstGeom prst="rect">
            <a:avLst/>
          </a:prstGeom>
          <a:noFill/>
          <a:ln>
            <a:noFill/>
          </a:ln>
        </p:spPr>
        <p:txBody>
          <a:bodyPr spcFirstLastPara="1" wrap="square" lIns="91425" tIns="91425" rIns="91425" bIns="91425" anchor="t" anchorCtr="0">
            <a:spAutoFit/>
          </a:bodyPr>
          <a:lstStyle/>
          <a:p>
            <a:pPr marL="457200" marR="0" lvl="0" indent="0" algn="ctr" defTabSz="914400" rtl="0" eaLnBrk="1" fontAlgn="auto" latinLnBrk="0" hangingPunct="1">
              <a:lnSpc>
                <a:spcPct val="100000"/>
              </a:lnSpc>
              <a:spcBef>
                <a:spcPts val="0"/>
              </a:spcBef>
              <a:spcAft>
                <a:spcPts val="0"/>
              </a:spcAft>
              <a:buClrTx/>
              <a:buSzTx/>
              <a:buFontTx/>
              <a:buNone/>
              <a:tabLst/>
              <a:defRPr/>
            </a:pP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2 different age groups (6-12 and 13-21)</a:t>
            </a:r>
            <a:endParaRPr kumimoji="0" sz="1800" b="0" i="0" u="none" strike="noStrike" kern="1200" cap="none" spc="0" normalizeH="0" baseline="0" noProof="0" dirty="0">
              <a:ln>
                <a:noFill/>
              </a:ln>
              <a:solidFill>
                <a:srgbClr val="111111"/>
              </a:solidFill>
              <a:effectLst/>
              <a:uLnTx/>
              <a:uFillTx/>
              <a:latin typeface="Arial"/>
              <a:ea typeface="+mn-ea"/>
              <a:cs typeface="+mn-cs"/>
            </a:endParaRPr>
          </a:p>
        </p:txBody>
      </p:sp>
      <p:sp>
        <p:nvSpPr>
          <p:cNvPr id="100" name="Google Shape;100;p7"/>
          <p:cNvSpPr txBox="1"/>
          <p:nvPr/>
        </p:nvSpPr>
        <p:spPr>
          <a:xfrm>
            <a:off x="496093" y="4730850"/>
            <a:ext cx="3873300" cy="1539300"/>
          </a:xfrm>
          <a:prstGeom prst="rect">
            <a:avLst/>
          </a:prstGeom>
          <a:noFill/>
          <a:ln>
            <a:noFill/>
          </a:ln>
        </p:spPr>
        <p:txBody>
          <a:bodyPr spcFirstLastPara="1" wrap="square" lIns="91425" tIns="91425" rIns="91425" bIns="91425" anchor="t" anchorCtr="0">
            <a:spAutoFit/>
          </a:bodyPr>
          <a:lstStyle/>
          <a:p>
            <a:pPr marL="457200" marR="0" lvl="0" indent="0" algn="ctr" defTabSz="914400" rtl="0" eaLnBrk="1" fontAlgn="auto" latinLnBrk="0" hangingPunct="1">
              <a:lnSpc>
                <a:spcPct val="100000"/>
              </a:lnSpc>
              <a:spcBef>
                <a:spcPts val="0"/>
              </a:spcBef>
              <a:spcAft>
                <a:spcPts val="0"/>
              </a:spcAft>
              <a:buClrTx/>
              <a:buSzTx/>
              <a:buFontTx/>
              <a:buNone/>
              <a:tabLst/>
              <a:defRPr/>
            </a:pP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50 young people, </a:t>
            </a:r>
          </a:p>
          <a:p>
            <a:pPr marL="457200" marR="0" lvl="0" indent="0" algn="ctr" defTabSz="914400" rtl="0" eaLnBrk="1" fontAlgn="auto" latinLnBrk="0" hangingPunct="1">
              <a:lnSpc>
                <a:spcPct val="100000"/>
              </a:lnSpc>
              <a:spcBef>
                <a:spcPts val="0"/>
              </a:spcBef>
              <a:spcAft>
                <a:spcPts val="0"/>
              </a:spcAft>
              <a:buClrTx/>
              <a:buSzTx/>
              <a:buFontTx/>
              <a:buNone/>
              <a:tabLst/>
              <a:defRPr/>
            </a:pP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25 from the Centre for Juvenile Justice and 25 enrolled by families</a:t>
            </a:r>
            <a:endParaRPr kumimoji="0" sz="1800" b="0" i="0" u="none" strike="noStrike" kern="1200" cap="none" spc="0" normalizeH="0" baseline="0" noProof="0" dirty="0">
              <a:ln>
                <a:noFill/>
              </a:ln>
              <a:solidFill>
                <a:srgbClr val="111111"/>
              </a:solidFill>
              <a:effectLst/>
              <a:uLnTx/>
              <a:uFillTx/>
              <a:latin typeface="Arial"/>
              <a:ea typeface="+mn-ea"/>
              <a:cs typeface="+mn-cs"/>
            </a:endParaRPr>
          </a:p>
        </p:txBody>
      </p:sp>
      <p:sp>
        <p:nvSpPr>
          <p:cNvPr id="101" name="Google Shape;101;p7"/>
          <p:cNvSpPr txBox="1"/>
          <p:nvPr/>
        </p:nvSpPr>
        <p:spPr>
          <a:xfrm>
            <a:off x="6935330" y="4592250"/>
            <a:ext cx="3720000" cy="1539300"/>
          </a:xfrm>
          <a:prstGeom prst="rect">
            <a:avLst/>
          </a:prstGeom>
          <a:noFill/>
          <a:ln>
            <a:noFill/>
          </a:ln>
        </p:spPr>
        <p:txBody>
          <a:bodyPr spcFirstLastPara="1" wrap="square" lIns="91425" tIns="91425" rIns="91425" bIns="91425" anchor="t" anchorCtr="0">
            <a:spAutoFit/>
          </a:bodyPr>
          <a:lstStyle/>
          <a:p>
            <a:pPr marL="457200" marR="0" lvl="0" indent="0" algn="ctr" defTabSz="914400" rtl="0" eaLnBrk="1" fontAlgn="auto" latinLnBrk="0" hangingPunct="1">
              <a:lnSpc>
                <a:spcPct val="100000"/>
              </a:lnSpc>
              <a:spcBef>
                <a:spcPts val="0"/>
              </a:spcBef>
              <a:spcAft>
                <a:spcPts val="0"/>
              </a:spcAft>
              <a:buClrTx/>
              <a:buSzTx/>
              <a:buFontTx/>
              <a:buNone/>
              <a:tabLst/>
              <a:defRPr/>
            </a:pP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led by two martial arts trainers with a socio-pedagogical background</a:t>
            </a:r>
            <a:endParaRPr kumimoji="0" sz="1800" b="0" i="0" u="none" strike="noStrike" kern="1200" cap="none" spc="0" normalizeH="0" baseline="0" noProof="0" dirty="0">
              <a:ln>
                <a:noFill/>
              </a:ln>
              <a:solidFill>
                <a:srgbClr val="111111"/>
              </a:solidFill>
              <a:effectLst/>
              <a:uLnTx/>
              <a:uFillTx/>
              <a:latin typeface="Arial"/>
              <a:ea typeface="+mn-ea"/>
              <a:cs typeface="+mn-cs"/>
            </a:endParaRPr>
          </a:p>
        </p:txBody>
      </p:sp>
      <p:sp>
        <p:nvSpPr>
          <p:cNvPr id="102" name="Google Shape;102;p7"/>
          <p:cNvSpPr txBox="1"/>
          <p:nvPr/>
        </p:nvSpPr>
        <p:spPr>
          <a:xfrm>
            <a:off x="3528262" y="3511120"/>
            <a:ext cx="4272600" cy="631200"/>
          </a:xfrm>
          <a:prstGeom prst="rect">
            <a:avLst/>
          </a:prstGeom>
          <a:noFill/>
          <a:ln>
            <a:noFill/>
          </a:ln>
        </p:spPr>
        <p:txBody>
          <a:bodyPr spcFirstLastPara="1" wrap="square" lIns="91425" tIns="91425" rIns="91425" bIns="91425" anchor="t" anchorCtr="0">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nl-BE" sz="2900" b="1" i="0" u="none" strike="noStrike" kern="1200" cap="none" spc="0" normalizeH="0" baseline="0" noProof="0" dirty="0">
                <a:ln>
                  <a:noFill/>
                </a:ln>
                <a:solidFill>
                  <a:srgbClr val="111111"/>
                </a:solidFill>
                <a:effectLst/>
                <a:uLnTx/>
                <a:uFillTx/>
                <a:latin typeface="Rockwell"/>
                <a:ea typeface="Rockwell"/>
                <a:cs typeface="Rockwell"/>
                <a:sym typeface="Rockwell"/>
              </a:rPr>
              <a:t>Thai Boxing lessons</a:t>
            </a:r>
            <a:endParaRPr kumimoji="0" sz="2100" b="1" i="0" u="none" strike="noStrike" kern="1200" cap="none" spc="0" normalizeH="0" baseline="0" noProof="0" dirty="0">
              <a:ln>
                <a:noFill/>
              </a:ln>
              <a:solidFill>
                <a:srgbClr val="111111"/>
              </a:solidFill>
              <a:effectLst/>
              <a:uLnTx/>
              <a:uFillTx/>
              <a:latin typeface="Arial"/>
              <a:ea typeface="+mn-ea"/>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8"/>
          <p:cNvSpPr txBox="1">
            <a:spLocks noGrp="1"/>
          </p:cNvSpPr>
          <p:nvPr>
            <p:ph type="title"/>
          </p:nvPr>
        </p:nvSpPr>
        <p:spPr>
          <a:xfrm>
            <a:off x="1873789" y="423616"/>
            <a:ext cx="9699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Twentieth Century"/>
              <a:buNone/>
            </a:pPr>
            <a:r>
              <a:rPr lang="nl-BE" sz="5700" dirty="0"/>
              <a:t>How are we using sport?</a:t>
            </a:r>
            <a:endParaRPr sz="5700" dirty="0"/>
          </a:p>
        </p:txBody>
      </p:sp>
      <p:pic>
        <p:nvPicPr>
          <p:cNvPr id="108" name="Google Shape;108;p8"/>
          <p:cNvPicPr preferRelativeResize="0"/>
          <p:nvPr/>
        </p:nvPicPr>
        <p:blipFill rotWithShape="1">
          <a:blip r:embed="rId3">
            <a:alphaModFix/>
          </a:blip>
          <a:srcRect/>
          <a:stretch/>
        </p:blipFill>
        <p:spPr>
          <a:xfrm>
            <a:off x="618550" y="532981"/>
            <a:ext cx="848473" cy="935663"/>
          </a:xfrm>
          <a:prstGeom prst="rect">
            <a:avLst/>
          </a:prstGeom>
          <a:noFill/>
          <a:ln>
            <a:noFill/>
          </a:ln>
        </p:spPr>
      </p:pic>
      <p:sp>
        <p:nvSpPr>
          <p:cNvPr id="109" name="Google Shape;109;p8"/>
          <p:cNvSpPr txBox="1"/>
          <p:nvPr/>
        </p:nvSpPr>
        <p:spPr>
          <a:xfrm>
            <a:off x="618550" y="1601084"/>
            <a:ext cx="10765200" cy="4833300"/>
          </a:xfrm>
          <a:prstGeom prst="rect">
            <a:avLst/>
          </a:prstGeom>
          <a:noFill/>
          <a:ln>
            <a:noFill/>
          </a:ln>
        </p:spPr>
        <p:txBody>
          <a:bodyPr spcFirstLastPara="1" wrap="square" lIns="91425" tIns="45700" rIns="91425" bIns="45700" anchor="t" anchorCtr="0">
            <a:spAutoFit/>
          </a:bodyPr>
          <a:lstStyle/>
          <a:p>
            <a:pPr marL="457200" marR="0" lvl="0" indent="-368300" algn="l" defTabSz="914400" rtl="0" eaLnBrk="1" fontAlgn="auto" latinLnBrk="0" hangingPunct="1">
              <a:lnSpc>
                <a:spcPct val="100000"/>
              </a:lnSpc>
              <a:spcBef>
                <a:spcPts val="0"/>
              </a:spcBef>
              <a:spcAft>
                <a:spcPts val="0"/>
              </a:spcAft>
              <a:buClr>
                <a:srgbClr val="111111"/>
              </a:buClr>
              <a:buSzPts val="2200"/>
              <a:buFont typeface="Rockwell"/>
              <a:buChar char="●"/>
              <a:tabLst/>
              <a:defRPr/>
            </a:pP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Creating an </a:t>
            </a:r>
            <a:r>
              <a:rPr kumimoji="0" lang="nl-BE" sz="2200" b="1" i="0" u="none" strike="noStrike" kern="1200" cap="none" spc="0" normalizeH="0" baseline="0" noProof="0" dirty="0">
                <a:ln>
                  <a:noFill/>
                </a:ln>
                <a:solidFill>
                  <a:srgbClr val="111111"/>
                </a:solidFill>
                <a:effectLst/>
                <a:uLnTx/>
                <a:uFillTx/>
                <a:latin typeface="Rockwell"/>
                <a:ea typeface="Rockwell"/>
                <a:cs typeface="Rockwell"/>
                <a:sym typeface="Rockwell"/>
              </a:rPr>
              <a:t>educational community.</a:t>
            </a:r>
            <a:endParaRPr kumimoji="0" sz="2200" b="1"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457200" marR="0" lvl="0" indent="-368300" algn="l" defTabSz="914400" rtl="0" eaLnBrk="1" fontAlgn="auto" latinLnBrk="0" hangingPunct="1">
              <a:lnSpc>
                <a:spcPct val="100000"/>
              </a:lnSpc>
              <a:spcBef>
                <a:spcPts val="0"/>
              </a:spcBef>
              <a:spcAft>
                <a:spcPts val="0"/>
              </a:spcAft>
              <a:buClr>
                <a:srgbClr val="111111"/>
              </a:buClr>
              <a:buSzPts val="2200"/>
              <a:buFont typeface="Rockwell"/>
              <a:buChar char="●"/>
              <a:tabLst/>
              <a:defRPr/>
            </a:pP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Each student received special attention to create a climate of </a:t>
            </a:r>
            <a:r>
              <a:rPr kumimoji="0" lang="nl-BE" sz="2200" b="1" i="0" u="none" strike="noStrike" kern="1200" cap="none" spc="0" normalizeH="0" baseline="0" noProof="0" dirty="0">
                <a:ln>
                  <a:noFill/>
                </a:ln>
                <a:solidFill>
                  <a:srgbClr val="111111"/>
                </a:solidFill>
                <a:effectLst/>
                <a:uLnTx/>
                <a:uFillTx/>
                <a:latin typeface="Rockwell"/>
                <a:ea typeface="Rockwell"/>
                <a:cs typeface="Rockwell"/>
                <a:sym typeface="Rockwell"/>
              </a:rPr>
              <a:t>trust</a:t>
            </a: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 Only with trust we can begin the process of growth and change. </a:t>
            </a:r>
            <a:endParaRPr kumimoji="0"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457200" marR="0" lvl="0" indent="-368300" algn="l" defTabSz="914400" rtl="0" eaLnBrk="1" fontAlgn="auto" latinLnBrk="0" hangingPunct="1">
              <a:lnSpc>
                <a:spcPct val="100000"/>
              </a:lnSpc>
              <a:spcBef>
                <a:spcPts val="0"/>
              </a:spcBef>
              <a:spcAft>
                <a:spcPts val="0"/>
              </a:spcAft>
              <a:buClr>
                <a:srgbClr val="111111"/>
              </a:buClr>
              <a:buSzPts val="2200"/>
              <a:buFont typeface="Rockwell"/>
              <a:buChar char="●"/>
              <a:tabLst/>
              <a:defRPr/>
            </a:pP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In each class we worked on building </a:t>
            </a:r>
            <a:r>
              <a:rPr kumimoji="0" lang="nl-BE" sz="2200" b="1" i="0" u="none" strike="noStrike" kern="1200" cap="none" spc="0" normalizeH="0" baseline="0" noProof="0" dirty="0">
                <a:ln>
                  <a:noFill/>
                </a:ln>
                <a:solidFill>
                  <a:srgbClr val="111111"/>
                </a:solidFill>
                <a:effectLst/>
                <a:uLnTx/>
                <a:uFillTx/>
                <a:latin typeface="Rockwell"/>
                <a:ea typeface="Rockwell"/>
                <a:cs typeface="Rockwell"/>
                <a:sym typeface="Rockwell"/>
              </a:rPr>
              <a:t>respect for the rules</a:t>
            </a: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a:t>
            </a:r>
            <a:endParaRPr kumimoji="0"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457200" marR="0" lvl="0" indent="-368300" algn="l" defTabSz="914400" rtl="0" eaLnBrk="1" fontAlgn="auto" latinLnBrk="0" hangingPunct="1">
              <a:lnSpc>
                <a:spcPct val="100000"/>
              </a:lnSpc>
              <a:spcBef>
                <a:spcPts val="0"/>
              </a:spcBef>
              <a:spcAft>
                <a:spcPts val="0"/>
              </a:spcAft>
              <a:buClr>
                <a:srgbClr val="111111"/>
              </a:buClr>
              <a:buSzPts val="2200"/>
              <a:buFont typeface="Rockwell"/>
              <a:buChar char="●"/>
              <a:tabLst/>
              <a:defRPr/>
            </a:pP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The approach always remained welcoming and </a:t>
            </a:r>
            <a:r>
              <a:rPr kumimoji="0" lang="nl-BE" sz="2200" b="1" i="0" u="none" strike="noStrike" kern="1200" cap="none" spc="0" normalizeH="0" baseline="0" noProof="0" dirty="0">
                <a:ln>
                  <a:noFill/>
                </a:ln>
                <a:solidFill>
                  <a:srgbClr val="111111"/>
                </a:solidFill>
                <a:effectLst/>
                <a:uLnTx/>
                <a:uFillTx/>
                <a:latin typeface="Rockwell"/>
                <a:ea typeface="Rockwell"/>
                <a:cs typeface="Rockwell"/>
                <a:sym typeface="Rockwell"/>
              </a:rPr>
              <a:t>non-judgmental</a:t>
            </a: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 considering the vulnerability of each participant, with the aim of avoiding losing the contact made. </a:t>
            </a:r>
            <a:endParaRPr kumimoji="0"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457200" marR="0" lvl="0" indent="-368300" algn="l" defTabSz="914400" rtl="0" eaLnBrk="1" fontAlgn="auto" latinLnBrk="0" hangingPunct="1">
              <a:lnSpc>
                <a:spcPct val="100000"/>
              </a:lnSpc>
              <a:spcBef>
                <a:spcPts val="0"/>
              </a:spcBef>
              <a:spcAft>
                <a:spcPts val="0"/>
              </a:spcAft>
              <a:buClr>
                <a:srgbClr val="111111"/>
              </a:buClr>
              <a:buSzPts val="2200"/>
              <a:buFont typeface="Rockwell"/>
              <a:buChar char="●"/>
              <a:tabLst/>
              <a:defRPr/>
            </a:pP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Working on the </a:t>
            </a:r>
            <a:r>
              <a:rPr kumimoji="0" lang="nl-BE" sz="2200" b="1" i="0" u="none" strike="noStrike" kern="1200" cap="none" spc="0" normalizeH="0" baseline="0" noProof="0" dirty="0">
                <a:ln>
                  <a:noFill/>
                </a:ln>
                <a:solidFill>
                  <a:srgbClr val="111111"/>
                </a:solidFill>
                <a:effectLst/>
                <a:uLnTx/>
                <a:uFillTx/>
                <a:latin typeface="Rockwell"/>
                <a:ea typeface="Rockwell"/>
                <a:cs typeface="Rockwell"/>
                <a:sym typeface="Rockwell"/>
              </a:rPr>
              <a:t>meaning and importance of one’s actions</a:t>
            </a: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 building/acquiring a new skill/competency, and emphasizing each step in the process of achieving a goal.</a:t>
            </a:r>
            <a:endParaRPr kumimoji="0" sz="18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9"/>
          <p:cNvSpPr txBox="1">
            <a:spLocks noGrp="1"/>
          </p:cNvSpPr>
          <p:nvPr>
            <p:ph type="ctrTitle"/>
          </p:nvPr>
        </p:nvSpPr>
        <p:spPr>
          <a:xfrm>
            <a:off x="1524000" y="20367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8000"/>
              <a:buFont typeface="Twentieth Century"/>
              <a:buNone/>
            </a:pPr>
            <a:r>
              <a:rPr lang="nl-BE" sz="8000" dirty="0"/>
              <a:t>What are our actual activities?</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0"/>
          <p:cNvSpPr txBox="1">
            <a:spLocks noGrp="1"/>
          </p:cNvSpPr>
          <p:nvPr>
            <p:ph type="title"/>
          </p:nvPr>
        </p:nvSpPr>
        <p:spPr>
          <a:xfrm>
            <a:off x="1873789" y="423616"/>
            <a:ext cx="969966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Twentieth Century"/>
              <a:buNone/>
            </a:pPr>
            <a:r>
              <a:rPr lang="nl-BE" sz="5400" dirty="0"/>
              <a:t>What are our actual activities?</a:t>
            </a:r>
            <a:endParaRPr sz="5400" dirty="0"/>
          </a:p>
        </p:txBody>
      </p:sp>
      <p:pic>
        <p:nvPicPr>
          <p:cNvPr id="120" name="Google Shape;120;p10"/>
          <p:cNvPicPr preferRelativeResize="0"/>
          <p:nvPr/>
        </p:nvPicPr>
        <p:blipFill rotWithShape="1">
          <a:blip r:embed="rId3">
            <a:alphaModFix/>
          </a:blip>
          <a:srcRect/>
          <a:stretch/>
        </p:blipFill>
        <p:spPr>
          <a:xfrm>
            <a:off x="618550" y="532981"/>
            <a:ext cx="848474" cy="935662"/>
          </a:xfrm>
          <a:prstGeom prst="rect">
            <a:avLst/>
          </a:prstGeom>
          <a:noFill/>
          <a:ln>
            <a:noFill/>
          </a:ln>
        </p:spPr>
      </p:pic>
      <p:sp>
        <p:nvSpPr>
          <p:cNvPr id="121" name="Google Shape;121;p10"/>
          <p:cNvSpPr txBox="1"/>
          <p:nvPr/>
        </p:nvSpPr>
        <p:spPr>
          <a:xfrm>
            <a:off x="692194" y="1968722"/>
            <a:ext cx="10799587" cy="3816389"/>
          </a:xfrm>
          <a:prstGeom prst="rect">
            <a:avLst/>
          </a:prstGeom>
          <a:noFill/>
          <a:ln>
            <a:noFill/>
          </a:ln>
        </p:spPr>
        <p:txBody>
          <a:bodyPr spcFirstLastPara="1" wrap="square" lIns="91425" tIns="45700" rIns="91425" bIns="45700" anchor="t" anchorCtr="0">
            <a:spAutoFit/>
          </a:bodyPr>
          <a:lstStyle/>
          <a:p>
            <a:pPr marL="457200" marR="0" lvl="0" indent="-368300" algn="l" defTabSz="914400" rtl="0" eaLnBrk="1" fontAlgn="auto" latinLnBrk="0" hangingPunct="1">
              <a:lnSpc>
                <a:spcPct val="100000"/>
              </a:lnSpc>
              <a:spcBef>
                <a:spcPts val="0"/>
              </a:spcBef>
              <a:spcAft>
                <a:spcPts val="0"/>
              </a:spcAft>
              <a:buClr>
                <a:srgbClr val="111111"/>
              </a:buClr>
              <a:buSzPts val="2200"/>
              <a:buFont typeface="Rockwell"/>
              <a:buChar char="●"/>
              <a:tabLst/>
              <a:defRPr/>
            </a:pPr>
            <a:r>
              <a:rPr kumimoji="0" lang="nl-BE" sz="2200" b="1" i="0" u="none" strike="noStrike" kern="1200" cap="none" spc="0" normalizeH="0" baseline="0" noProof="0" dirty="0">
                <a:ln>
                  <a:noFill/>
                </a:ln>
                <a:solidFill>
                  <a:srgbClr val="111111"/>
                </a:solidFill>
                <a:effectLst/>
                <a:uLnTx/>
                <a:uFillTx/>
                <a:latin typeface="Rockwell"/>
                <a:ea typeface="Rockwell"/>
                <a:cs typeface="Rockwell"/>
                <a:sym typeface="Rockwell"/>
              </a:rPr>
              <a:t>Spread </a:t>
            </a: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the results of this activity and sensitize institutions and </a:t>
            </a:r>
            <a:r>
              <a:rPr kumimoji="0" lang="nl-BE" sz="2200" b="1" i="0" u="none" strike="noStrike" kern="1200" cap="none" spc="0" normalizeH="0" baseline="0" noProof="0" dirty="0">
                <a:ln>
                  <a:noFill/>
                </a:ln>
                <a:solidFill>
                  <a:srgbClr val="111111"/>
                </a:solidFill>
                <a:effectLst/>
                <a:uLnTx/>
                <a:uFillTx/>
                <a:latin typeface="Rockwell"/>
                <a:ea typeface="Rockwell"/>
                <a:cs typeface="Rockwell"/>
                <a:sym typeface="Rockwell"/>
              </a:rPr>
              <a:t>public opinion </a:t>
            </a:r>
            <a:endParaRPr kumimoji="0"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457200" marR="0" lvl="0" indent="-368300" algn="l" defTabSz="914400" rtl="0" eaLnBrk="1" fontAlgn="auto" latinLnBrk="0" hangingPunct="1">
              <a:lnSpc>
                <a:spcPct val="100000"/>
              </a:lnSpc>
              <a:spcBef>
                <a:spcPts val="0"/>
              </a:spcBef>
              <a:spcAft>
                <a:spcPts val="0"/>
              </a:spcAft>
              <a:buClr>
                <a:srgbClr val="111111"/>
              </a:buClr>
              <a:buSzPts val="2200"/>
              <a:buFont typeface="Rockwell"/>
              <a:buChar char="●"/>
              <a:tabLst/>
              <a:defRPr/>
            </a:pPr>
            <a:r>
              <a:rPr kumimoji="0" lang="nl-BE" sz="2200" b="1" i="0" u="none" strike="noStrike" kern="1200" cap="none" spc="0" normalizeH="0" baseline="0" noProof="0" dirty="0">
                <a:ln>
                  <a:noFill/>
                </a:ln>
                <a:solidFill>
                  <a:srgbClr val="111111"/>
                </a:solidFill>
                <a:effectLst/>
                <a:uLnTx/>
                <a:uFillTx/>
                <a:latin typeface="Rockwell"/>
                <a:ea typeface="Rockwell"/>
                <a:cs typeface="Rockwell"/>
                <a:sym typeface="Rockwell"/>
              </a:rPr>
              <a:t>Strengthen the collaboration</a:t>
            </a: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 with local institutions and social services</a:t>
            </a:r>
            <a:endParaRPr kumimoji="0"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457200" marR="0" lvl="0" indent="-368300" algn="l" defTabSz="914400" rtl="0" eaLnBrk="1" fontAlgn="auto" latinLnBrk="0" hangingPunct="1">
              <a:lnSpc>
                <a:spcPct val="100000"/>
              </a:lnSpc>
              <a:spcBef>
                <a:spcPts val="0"/>
              </a:spcBef>
              <a:spcAft>
                <a:spcPts val="0"/>
              </a:spcAft>
              <a:buClr>
                <a:srgbClr val="111111"/>
              </a:buClr>
              <a:buSzPts val="2200"/>
              <a:buFont typeface="Rockwell"/>
              <a:buChar char="●"/>
              <a:tabLst/>
              <a:defRPr/>
            </a:pP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Find new </a:t>
            </a:r>
            <a:r>
              <a:rPr kumimoji="0" lang="nl-BE" sz="2200" b="1" i="0" u="none" strike="noStrike" kern="1200" cap="none" spc="0" normalizeH="0" baseline="0" noProof="0" dirty="0">
                <a:ln>
                  <a:noFill/>
                </a:ln>
                <a:solidFill>
                  <a:srgbClr val="111111"/>
                </a:solidFill>
                <a:effectLst/>
                <a:uLnTx/>
                <a:uFillTx/>
                <a:latin typeface="Rockwell"/>
                <a:ea typeface="Rockwell"/>
                <a:cs typeface="Rockwell"/>
                <a:sym typeface="Rockwell"/>
              </a:rPr>
              <a:t>funds </a:t>
            </a: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to bring on the activity</a:t>
            </a:r>
            <a:endParaRPr kumimoji="0"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457200" marR="0" lvl="0" indent="-368300" algn="l" defTabSz="914400" rtl="0" eaLnBrk="1" fontAlgn="auto" latinLnBrk="0" hangingPunct="1">
              <a:lnSpc>
                <a:spcPct val="100000"/>
              </a:lnSpc>
              <a:spcBef>
                <a:spcPts val="0"/>
              </a:spcBef>
              <a:spcAft>
                <a:spcPts val="0"/>
              </a:spcAft>
              <a:buClr>
                <a:srgbClr val="111111"/>
              </a:buClr>
              <a:buSzPts val="2200"/>
              <a:buFont typeface="Rockwell"/>
              <a:buChar char="●"/>
              <a:tabLst/>
              <a:defRPr/>
            </a:pP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Give </a:t>
            </a:r>
            <a:r>
              <a:rPr kumimoji="0" lang="nl-BE" sz="2200" b="1" i="0" u="none" strike="noStrike" kern="1200" cap="none" spc="0" normalizeH="0" baseline="0" noProof="0" dirty="0">
                <a:ln>
                  <a:noFill/>
                </a:ln>
                <a:solidFill>
                  <a:srgbClr val="111111"/>
                </a:solidFill>
                <a:effectLst/>
                <a:uLnTx/>
                <a:uFillTx/>
                <a:latin typeface="Rockwell"/>
                <a:ea typeface="Rockwell"/>
                <a:cs typeface="Rockwell"/>
                <a:sym typeface="Rockwell"/>
              </a:rPr>
              <a:t>continuity </a:t>
            </a: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to the activity with a new project involving mother prisoners and their children</a:t>
            </a:r>
            <a:endParaRPr kumimoji="0"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457200" marR="0" lvl="0" indent="-368300" algn="l" defTabSz="914400" rtl="0" eaLnBrk="1" fontAlgn="auto" latinLnBrk="0" hangingPunct="1">
              <a:lnSpc>
                <a:spcPct val="100000"/>
              </a:lnSpc>
              <a:spcBef>
                <a:spcPts val="0"/>
              </a:spcBef>
              <a:spcAft>
                <a:spcPts val="0"/>
              </a:spcAft>
              <a:buClr>
                <a:srgbClr val="111111"/>
              </a:buClr>
              <a:buSzPts val="2200"/>
              <a:buFont typeface="Rockwell"/>
              <a:buChar char="●"/>
              <a:tabLst/>
              <a:defRPr/>
            </a:pPr>
            <a:r>
              <a:rPr kumimoji="0" lang="nl-BE" sz="2200" b="1" i="0" u="none" strike="noStrike" kern="1200" cap="none" spc="0" normalizeH="0" baseline="0" noProof="0" dirty="0">
                <a:ln>
                  <a:noFill/>
                </a:ln>
                <a:solidFill>
                  <a:srgbClr val="111111"/>
                </a:solidFill>
                <a:effectLst/>
                <a:uLnTx/>
                <a:uFillTx/>
                <a:latin typeface="Rockwell"/>
                <a:ea typeface="Rockwell"/>
                <a:cs typeface="Rockwell"/>
                <a:sym typeface="Rockwell"/>
              </a:rPr>
              <a:t>Advocate </a:t>
            </a:r>
            <a:r>
              <a:rPr kumimoji="0" lang="nl-BE" sz="2200" b="0" i="0" u="none" strike="noStrike" kern="1200" cap="none" spc="0" normalizeH="0" baseline="0" noProof="0" dirty="0">
                <a:ln>
                  <a:noFill/>
                </a:ln>
                <a:solidFill>
                  <a:srgbClr val="111111"/>
                </a:solidFill>
                <a:effectLst/>
                <a:uLnTx/>
                <a:uFillTx/>
                <a:latin typeface="Rockwell"/>
                <a:ea typeface="Rockwell"/>
                <a:cs typeface="Rockwell"/>
                <a:sym typeface="Rockwell"/>
              </a:rPr>
              <a:t>to bring Thai Box inside prisons</a:t>
            </a:r>
            <a:endParaRPr kumimoji="0"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dirty="0">
              <a:ln>
                <a:noFill/>
              </a:ln>
              <a:solidFill>
                <a:srgbClr val="111111"/>
              </a:solidFill>
              <a:effectLst/>
              <a:uLnTx/>
              <a:uFillTx/>
              <a:latin typeface="Rockwell"/>
              <a:ea typeface="Rockwell"/>
              <a:cs typeface="Rockwell"/>
              <a:sym typeface="Rockwe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11" descr="Afbeelding met lucht, buiten, grond, schans&#10;&#10;Automatisch gegenereerde beschrijving"/>
          <p:cNvPicPr preferRelativeResize="0"/>
          <p:nvPr/>
        </p:nvPicPr>
        <p:blipFill rotWithShape="1">
          <a:blip r:embed="rId3">
            <a:alphaModFix/>
          </a:blip>
          <a:srcRect t="16379" b="16469"/>
          <a:stretch/>
        </p:blipFill>
        <p:spPr>
          <a:xfrm>
            <a:off x="20" y="1282"/>
            <a:ext cx="12191980" cy="6856718"/>
          </a:xfrm>
          <a:prstGeom prst="rect">
            <a:avLst/>
          </a:prstGeom>
          <a:noFill/>
          <a:ln>
            <a:noFill/>
          </a:ln>
        </p:spPr>
      </p:pic>
      <p:pic>
        <p:nvPicPr>
          <p:cNvPr id="127" name="Google Shape;127;p11"/>
          <p:cNvPicPr preferRelativeResize="0"/>
          <p:nvPr/>
        </p:nvPicPr>
        <p:blipFill rotWithShape="1">
          <a:blip r:embed="rId4">
            <a:alphaModFix/>
          </a:blip>
          <a:srcRect/>
          <a:stretch/>
        </p:blipFill>
        <p:spPr>
          <a:xfrm>
            <a:off x="8773149" y="3429000"/>
            <a:ext cx="3427717" cy="3427717"/>
          </a:xfrm>
          <a:prstGeom prst="rect">
            <a:avLst/>
          </a:prstGeom>
          <a:noFill/>
          <a:ln>
            <a:noFill/>
          </a:ln>
        </p:spPr>
      </p:pic>
      <p:pic>
        <p:nvPicPr>
          <p:cNvPr id="128" name="Google Shape;128;p11"/>
          <p:cNvPicPr preferRelativeResize="0"/>
          <p:nvPr/>
        </p:nvPicPr>
        <p:blipFill rotWithShape="1">
          <a:blip r:embed="rId5">
            <a:alphaModFix/>
          </a:blip>
          <a:srcRect/>
          <a:stretch/>
        </p:blipFill>
        <p:spPr>
          <a:xfrm>
            <a:off x="10475567" y="6170290"/>
            <a:ext cx="1598288" cy="45804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3505F17-A2A2-C674-4D90-AC29B2D94DB4}"/>
              </a:ext>
            </a:extLst>
          </p:cNvPr>
          <p:cNvPicPr>
            <a:picLocks noChangeAspect="1"/>
          </p:cNvPicPr>
          <p:nvPr/>
        </p:nvPicPr>
        <p:blipFill>
          <a:blip r:embed="rId2"/>
          <a:stretch>
            <a:fillRect/>
          </a:stretch>
        </p:blipFill>
        <p:spPr>
          <a:xfrm>
            <a:off x="7188200" y="1854200"/>
            <a:ext cx="5003800" cy="5003800"/>
          </a:xfrm>
          <a:prstGeom prst="rect">
            <a:avLst/>
          </a:prstGeom>
        </p:spPr>
      </p:pic>
      <p:sp>
        <p:nvSpPr>
          <p:cNvPr id="11" name="Tekstvak 10">
            <a:extLst>
              <a:ext uri="{FF2B5EF4-FFF2-40B4-BE49-F238E27FC236}">
                <a16:creationId xmlns:a16="http://schemas.microsoft.com/office/drawing/2014/main" id="{F64D0FE2-6D6F-713D-32F3-C9075829D729}"/>
              </a:ext>
            </a:extLst>
          </p:cNvPr>
          <p:cNvSpPr txBox="1"/>
          <p:nvPr/>
        </p:nvSpPr>
        <p:spPr>
          <a:xfrm>
            <a:off x="908262" y="579635"/>
            <a:ext cx="923647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8000" b="1" i="0" u="none" strike="noStrike" kern="1200" cap="none" spc="0" normalizeH="0" baseline="0" noProof="0" dirty="0">
                <a:ln>
                  <a:noFill/>
                </a:ln>
                <a:solidFill>
                  <a:srgbClr val="FF7736"/>
                </a:solidFill>
                <a:effectLst/>
                <a:uLnTx/>
                <a:uFillTx/>
                <a:latin typeface="Tw Cen MT" panose="020B0602020104020603"/>
                <a:ea typeface="+mn-ea"/>
                <a:cs typeface="+mn-cs"/>
              </a:rPr>
              <a:t>FC Emmen Inside</a:t>
            </a:r>
          </a:p>
        </p:txBody>
      </p:sp>
      <p:sp>
        <p:nvSpPr>
          <p:cNvPr id="13" name="Tekstvak 12">
            <a:extLst>
              <a:ext uri="{FF2B5EF4-FFF2-40B4-BE49-F238E27FC236}">
                <a16:creationId xmlns:a16="http://schemas.microsoft.com/office/drawing/2014/main" id="{C6DD9768-AECE-F847-87CC-D86A87FE917C}"/>
              </a:ext>
            </a:extLst>
          </p:cNvPr>
          <p:cNvSpPr txBox="1"/>
          <p:nvPr/>
        </p:nvSpPr>
        <p:spPr>
          <a:xfrm>
            <a:off x="908261" y="1976572"/>
            <a:ext cx="825332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4000" b="1" i="0" u="none" strike="noStrike" kern="1200" cap="none" spc="0" normalizeH="0" baseline="0" noProof="0" dirty="0">
                <a:ln>
                  <a:noFill/>
                </a:ln>
                <a:solidFill>
                  <a:srgbClr val="FFFFFF"/>
                </a:solidFill>
                <a:effectLst/>
                <a:uLnTx/>
                <a:uFillTx/>
                <a:latin typeface="Tw Cen MT" panose="020B0602020104020603"/>
                <a:ea typeface="+mn-ea"/>
                <a:cs typeface="+mn-cs"/>
              </a:rPr>
              <a:t>Veenhuizen Prison (Netherlands)</a:t>
            </a:r>
          </a:p>
        </p:txBody>
      </p:sp>
      <p:sp>
        <p:nvSpPr>
          <p:cNvPr id="2" name="TextBox 1">
            <a:extLst>
              <a:ext uri="{FF2B5EF4-FFF2-40B4-BE49-F238E27FC236}">
                <a16:creationId xmlns:a16="http://schemas.microsoft.com/office/drawing/2014/main" id="{ECEFE99F-233F-B1E4-8524-08B42948149B}"/>
              </a:ext>
            </a:extLst>
          </p:cNvPr>
          <p:cNvSpPr txBox="1"/>
          <p:nvPr/>
        </p:nvSpPr>
        <p:spPr>
          <a:xfrm>
            <a:off x="908248" y="3718616"/>
            <a:ext cx="7681960" cy="1827127"/>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l" defTabSz="914400" rtl="0" eaLnBrk="1" fontAlgn="auto" latinLnBrk="0" hangingPunct="1">
              <a:lnSpc>
                <a:spcPct val="150000"/>
              </a:lnSpc>
              <a:spcBef>
                <a:spcPts val="400"/>
              </a:spcBef>
              <a:spcAft>
                <a:spcPts val="660"/>
              </a:spcAft>
              <a:buClrTx/>
              <a:buSzTx/>
              <a:buFontTx/>
              <a:buNone/>
              <a:tabLst/>
              <a:defRPr/>
            </a:pPr>
            <a:r>
              <a:rPr kumimoji="0" lang="nl-NL" sz="3000" b="1" i="0" u="none" strike="noStrike" kern="1200" cap="none" spc="0" normalizeH="0" baseline="0" noProof="0" dirty="0">
                <a:ln>
                  <a:noFill/>
                </a:ln>
                <a:solidFill>
                  <a:srgbClr val="FFFFFF"/>
                </a:solidFill>
                <a:effectLst/>
                <a:uLnTx/>
                <a:uFillTx/>
                <a:latin typeface="Rockwell" panose="02060603020205020403"/>
                <a:ea typeface="+mn-ea"/>
                <a:cs typeface="+mn-cs"/>
              </a:rPr>
              <a:t>Bert Koops &amp; </a:t>
            </a:r>
            <a:r>
              <a:rPr kumimoji="0" lang="nl-NL" sz="3000" b="1" i="0" u="none" strike="noStrike" kern="1200" cap="none" spc="0" normalizeH="0" baseline="0" noProof="0" dirty="0" err="1">
                <a:ln>
                  <a:noFill/>
                </a:ln>
                <a:solidFill>
                  <a:srgbClr val="FFFFFF"/>
                </a:solidFill>
                <a:effectLst/>
                <a:uLnTx/>
                <a:uFillTx/>
                <a:latin typeface="Rockwell" panose="02060603020205020403"/>
                <a:ea typeface="+mn-ea"/>
                <a:cs typeface="+mn-cs"/>
              </a:rPr>
              <a:t>Gerko</a:t>
            </a:r>
            <a:r>
              <a:rPr kumimoji="0" lang="nl-NL" sz="3000" b="1" i="0" u="none" strike="noStrike" kern="1200" cap="none" spc="0" normalizeH="0" baseline="0" noProof="0" dirty="0">
                <a:ln>
                  <a:noFill/>
                </a:ln>
                <a:solidFill>
                  <a:srgbClr val="FFFFFF"/>
                </a:solidFill>
                <a:effectLst/>
                <a:uLnTx/>
                <a:uFillTx/>
                <a:latin typeface="Rockwell" panose="02060603020205020403"/>
                <a:ea typeface="+mn-ea"/>
                <a:cs typeface="+mn-cs"/>
              </a:rPr>
              <a:t> Brink</a:t>
            </a:r>
          </a:p>
          <a:p>
            <a:pPr marL="0" marR="0" lvl="0" indent="0" algn="l" defTabSz="914400" rtl="0" eaLnBrk="1" fontAlgn="auto" latinLnBrk="0" hangingPunct="1">
              <a:lnSpc>
                <a:spcPct val="150000"/>
              </a:lnSpc>
              <a:spcBef>
                <a:spcPts val="400"/>
              </a:spcBef>
              <a:spcAft>
                <a:spcPts val="1200"/>
              </a:spcAft>
              <a:buClrTx/>
              <a:buSzTx/>
              <a:buFontTx/>
              <a:buNone/>
              <a:tabLst/>
              <a:defRPr/>
            </a:pPr>
            <a:r>
              <a:rPr kumimoji="0" lang="en-GB" sz="2200" b="0" i="1" u="none" strike="noStrike" kern="1200" cap="none" spc="0" normalizeH="0" baseline="0" noProof="0" dirty="0" err="1">
                <a:ln>
                  <a:noFill/>
                </a:ln>
                <a:solidFill>
                  <a:srgbClr val="FFFFFF"/>
                </a:solidFill>
                <a:effectLst/>
                <a:uLnTx/>
                <a:uFillTx/>
                <a:latin typeface="Rockwell" panose="02060603020205020403"/>
                <a:ea typeface="+mn-ea"/>
                <a:cs typeface="+mn-cs"/>
              </a:rPr>
              <a:t>Dienst</a:t>
            </a:r>
            <a:r>
              <a:rPr kumimoji="0" lang="en-GB" sz="2200" b="0" i="1" u="none" strike="noStrike" kern="1200" cap="none" spc="0" normalizeH="0" baseline="0" noProof="0" dirty="0">
                <a:ln>
                  <a:noFill/>
                </a:ln>
                <a:solidFill>
                  <a:srgbClr val="FFFFFF"/>
                </a:solidFill>
                <a:effectLst/>
                <a:uLnTx/>
                <a:uFillTx/>
                <a:latin typeface="Rockwell" panose="02060603020205020403"/>
                <a:ea typeface="+mn-ea"/>
                <a:cs typeface="+mn-cs"/>
              </a:rPr>
              <a:t> </a:t>
            </a:r>
            <a:r>
              <a:rPr kumimoji="0" lang="en-GB" sz="2200" b="0" i="1" u="none" strike="noStrike" kern="1200" cap="none" spc="0" normalizeH="0" baseline="0" noProof="0" dirty="0" err="1">
                <a:ln>
                  <a:noFill/>
                </a:ln>
                <a:solidFill>
                  <a:srgbClr val="FFFFFF"/>
                </a:solidFill>
                <a:effectLst/>
                <a:uLnTx/>
                <a:uFillTx/>
                <a:latin typeface="Rockwell" panose="02060603020205020403"/>
                <a:ea typeface="+mn-ea"/>
                <a:cs typeface="+mn-cs"/>
              </a:rPr>
              <a:t>Justitiële</a:t>
            </a:r>
            <a:r>
              <a:rPr kumimoji="0" lang="en-GB" sz="2200" b="0" i="1" u="none" strike="noStrike" kern="1200" cap="none" spc="0" normalizeH="0" baseline="0" noProof="0" dirty="0">
                <a:ln>
                  <a:noFill/>
                </a:ln>
                <a:solidFill>
                  <a:srgbClr val="FFFFFF"/>
                </a:solidFill>
                <a:effectLst/>
                <a:uLnTx/>
                <a:uFillTx/>
                <a:latin typeface="Rockwell" panose="02060603020205020403"/>
                <a:ea typeface="+mn-ea"/>
                <a:cs typeface="+mn-cs"/>
              </a:rPr>
              <a:t> </a:t>
            </a:r>
            <a:r>
              <a:rPr kumimoji="0" lang="en-GB" sz="2200" b="0" i="1" u="none" strike="noStrike" kern="1200" cap="none" spc="0" normalizeH="0" baseline="0" noProof="0" dirty="0" err="1">
                <a:ln>
                  <a:noFill/>
                </a:ln>
                <a:solidFill>
                  <a:srgbClr val="FFFFFF"/>
                </a:solidFill>
                <a:effectLst/>
                <a:uLnTx/>
                <a:uFillTx/>
                <a:latin typeface="Rockwell" panose="02060603020205020403"/>
                <a:ea typeface="+mn-ea"/>
                <a:cs typeface="+mn-cs"/>
              </a:rPr>
              <a:t>Inrichtingen</a:t>
            </a:r>
            <a:r>
              <a:rPr kumimoji="0" lang="en-GB" sz="2200" b="0" i="1" u="none" strike="noStrike" kern="1200" cap="none" spc="0" normalizeH="0" baseline="0" noProof="0" dirty="0">
                <a:ln>
                  <a:noFill/>
                </a:ln>
                <a:solidFill>
                  <a:srgbClr val="FFFFFF"/>
                </a:solidFill>
                <a:effectLst/>
                <a:uLnTx/>
                <a:uFillTx/>
                <a:latin typeface="Rockwell" panose="02060603020205020403"/>
                <a:ea typeface="+mn-ea"/>
                <a:cs typeface="+mn-cs"/>
              </a:rPr>
              <a:t> </a:t>
            </a:r>
            <a:endParaRPr kumimoji="0" lang="en-US" sz="2200" b="0" i="1" u="none" strike="noStrike" kern="1200" cap="none" spc="0" normalizeH="0" baseline="0" noProof="0" dirty="0">
              <a:ln>
                <a:noFill/>
              </a:ln>
              <a:solidFill>
                <a:srgbClr val="FFFFFF"/>
              </a:solidFill>
              <a:effectLst/>
              <a:uLnTx/>
              <a:uFillTx/>
              <a:latin typeface="Rockwell" panose="02060603020205020403"/>
              <a:ea typeface="+mn-ea"/>
              <a:cs typeface="+mn-cs"/>
            </a:endParaRPr>
          </a:p>
        </p:txBody>
      </p:sp>
      <p:pic>
        <p:nvPicPr>
          <p:cNvPr id="3" name="Google Shape;47;p12">
            <a:extLst>
              <a:ext uri="{FF2B5EF4-FFF2-40B4-BE49-F238E27FC236}">
                <a16:creationId xmlns:a16="http://schemas.microsoft.com/office/drawing/2014/main" id="{CA1FFBD9-4446-06C6-ADAB-DADBD9417983}"/>
              </a:ext>
            </a:extLst>
          </p:cNvPr>
          <p:cNvPicPr preferRelativeResize="0"/>
          <p:nvPr/>
        </p:nvPicPr>
        <p:blipFill rotWithShape="1">
          <a:blip r:embed="rId3">
            <a:alphaModFix/>
          </a:blip>
          <a:srcRect/>
          <a:stretch/>
        </p:blipFill>
        <p:spPr>
          <a:xfrm>
            <a:off x="8942410" y="2240756"/>
            <a:ext cx="1495380" cy="1423030"/>
          </a:xfrm>
          <a:prstGeom prst="rect">
            <a:avLst/>
          </a:prstGeom>
          <a:noFill/>
          <a:ln>
            <a:noFill/>
          </a:ln>
        </p:spPr>
      </p:pic>
      <p:pic>
        <p:nvPicPr>
          <p:cNvPr id="4" name="Picture 3">
            <a:extLst>
              <a:ext uri="{FF2B5EF4-FFF2-40B4-BE49-F238E27FC236}">
                <a16:creationId xmlns:a16="http://schemas.microsoft.com/office/drawing/2014/main" id="{57404E6C-C233-0BA6-7DDB-086A074663A4}"/>
              </a:ext>
            </a:extLst>
          </p:cNvPr>
          <p:cNvPicPr>
            <a:picLocks noChangeAspect="1"/>
          </p:cNvPicPr>
          <p:nvPr/>
        </p:nvPicPr>
        <p:blipFill>
          <a:blip r:embed="rId4"/>
          <a:stretch>
            <a:fillRect/>
          </a:stretch>
        </p:blipFill>
        <p:spPr>
          <a:xfrm>
            <a:off x="9867900" y="5976813"/>
            <a:ext cx="2184399" cy="662111"/>
          </a:xfrm>
          <a:prstGeom prst="rect">
            <a:avLst/>
          </a:prstGeom>
        </p:spPr>
      </p:pic>
    </p:spTree>
    <p:extLst>
      <p:ext uri="{BB962C8B-B14F-4D97-AF65-F5344CB8AC3E}">
        <p14:creationId xmlns:p14="http://schemas.microsoft.com/office/powerpoint/2010/main" val="42252860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5113D-A353-2D7C-7D8E-41C03690FEE5}"/>
              </a:ext>
            </a:extLst>
          </p:cNvPr>
          <p:cNvSpPr>
            <a:spLocks noGrp="1"/>
          </p:cNvSpPr>
          <p:nvPr>
            <p:ph type="ctrTitle"/>
          </p:nvPr>
        </p:nvSpPr>
        <p:spPr>
          <a:xfrm>
            <a:off x="1524000" y="2036763"/>
            <a:ext cx="9144000" cy="2387600"/>
          </a:xfrm>
        </p:spPr>
        <p:txBody>
          <a:bodyPr>
            <a:normAutofit/>
          </a:bodyPr>
          <a:lstStyle/>
          <a:p>
            <a:r>
              <a:rPr lang="nl-BE" sz="8000" dirty="0"/>
              <a:t>Why are we</a:t>
            </a:r>
            <a:br>
              <a:rPr lang="nl-BE" sz="8000" dirty="0"/>
            </a:br>
            <a:r>
              <a:rPr lang="nl-BE" sz="8000" dirty="0"/>
              <a:t>using sport?</a:t>
            </a:r>
          </a:p>
        </p:txBody>
      </p:sp>
    </p:spTree>
    <p:extLst>
      <p:ext uri="{BB962C8B-B14F-4D97-AF65-F5344CB8AC3E}">
        <p14:creationId xmlns:p14="http://schemas.microsoft.com/office/powerpoint/2010/main" val="33356751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B99EB-83B6-C2B0-6138-257A6C03B4A3}"/>
              </a:ext>
            </a:extLst>
          </p:cNvPr>
          <p:cNvSpPr>
            <a:spLocks noGrp="1"/>
          </p:cNvSpPr>
          <p:nvPr>
            <p:ph type="title"/>
          </p:nvPr>
        </p:nvSpPr>
        <p:spPr>
          <a:xfrm>
            <a:off x="1873789" y="423616"/>
            <a:ext cx="9699661" cy="1325563"/>
          </a:xfrm>
        </p:spPr>
        <p:txBody>
          <a:bodyPr/>
          <a:lstStyle/>
          <a:p>
            <a:r>
              <a:rPr lang="nl-BE" dirty="0"/>
              <a:t>Why are we using sport?</a:t>
            </a:r>
          </a:p>
        </p:txBody>
      </p:sp>
      <p:pic>
        <p:nvPicPr>
          <p:cNvPr id="8" name="Afbeelding 7">
            <a:extLst>
              <a:ext uri="{FF2B5EF4-FFF2-40B4-BE49-F238E27FC236}">
                <a16:creationId xmlns:a16="http://schemas.microsoft.com/office/drawing/2014/main" id="{3E132E21-51A5-DDD5-C58F-F12209ECF23A}"/>
              </a:ext>
            </a:extLst>
          </p:cNvPr>
          <p:cNvPicPr>
            <a:picLocks noChangeAspect="1"/>
          </p:cNvPicPr>
          <p:nvPr/>
        </p:nvPicPr>
        <p:blipFill>
          <a:blip r:embed="rId2"/>
          <a:stretch>
            <a:fillRect/>
          </a:stretch>
        </p:blipFill>
        <p:spPr>
          <a:xfrm>
            <a:off x="618550" y="532981"/>
            <a:ext cx="848474" cy="935662"/>
          </a:xfrm>
          <a:prstGeom prst="rect">
            <a:avLst/>
          </a:prstGeom>
        </p:spPr>
      </p:pic>
      <p:sp>
        <p:nvSpPr>
          <p:cNvPr id="12" name="Tekstvak 11">
            <a:extLst>
              <a:ext uri="{FF2B5EF4-FFF2-40B4-BE49-F238E27FC236}">
                <a16:creationId xmlns:a16="http://schemas.microsoft.com/office/drawing/2014/main" id="{7727B043-8DBB-B164-8B7A-52FBB83E2AC4}"/>
              </a:ext>
            </a:extLst>
          </p:cNvPr>
          <p:cNvSpPr txBox="1"/>
          <p:nvPr/>
        </p:nvSpPr>
        <p:spPr>
          <a:xfrm>
            <a:off x="1873789" y="1749179"/>
            <a:ext cx="9509977" cy="38779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1111"/>
                </a:solidFill>
                <a:effectLst/>
                <a:uLnTx/>
                <a:uFillTx/>
                <a:latin typeface="Rockwell" panose="02060603020205020403"/>
                <a:ea typeface="+mn-ea"/>
                <a:cs typeface="+mn-cs"/>
              </a:rPr>
              <a:t>The goal is to let detainees work on the eleven core values ​​of FC Emmen and that after detention they can get a paid job through the network of sponsors/</a:t>
            </a:r>
            <a:r>
              <a:rPr kumimoji="0" lang="en-US" sz="2400" b="1" i="0" u="none" strike="noStrike" kern="1200" cap="none" spc="0" normalizeH="0" baseline="0" noProof="0" dirty="0" err="1">
                <a:ln>
                  <a:noFill/>
                </a:ln>
                <a:solidFill>
                  <a:srgbClr val="111111"/>
                </a:solidFill>
                <a:effectLst/>
                <a:uLnTx/>
                <a:uFillTx/>
                <a:latin typeface="Rockwell" panose="02060603020205020403"/>
                <a:ea typeface="+mn-ea"/>
                <a:cs typeface="+mn-cs"/>
              </a:rPr>
              <a:t>businessclub</a:t>
            </a:r>
            <a:r>
              <a:rPr kumimoji="0" lang="en-US" sz="2400" b="1" i="0" u="none" strike="noStrike" kern="1200" cap="none" spc="0" normalizeH="0" baseline="0" noProof="0" dirty="0">
                <a:ln>
                  <a:noFill/>
                </a:ln>
                <a:solidFill>
                  <a:srgbClr val="111111"/>
                </a:solidFill>
                <a:effectLst/>
                <a:uLnTx/>
                <a:uFillTx/>
                <a:latin typeface="Rockwell" panose="02060603020205020403"/>
                <a:ea typeface="+mn-ea"/>
                <a:cs typeface="+mn-cs"/>
              </a:rPr>
              <a:t> of FC Emmen.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1111"/>
                </a:solidFill>
                <a:effectLst/>
                <a:uLnTx/>
                <a:uFillTx/>
                <a:latin typeface="Rockwell" panose="02060603020205020403"/>
                <a:ea typeface="+mn-ea"/>
                <a:cs typeface="+mn-cs"/>
              </a:rPr>
              <a:t>Sport unites, sport activates, and sport brings people together!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111111"/>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6620493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2B701C1F-EC0F-5B26-CD5E-CB14FBD0F400}"/>
              </a:ext>
            </a:extLst>
          </p:cNvPr>
          <p:cNvSpPr txBox="1"/>
          <p:nvPr/>
        </p:nvSpPr>
        <p:spPr>
          <a:xfrm>
            <a:off x="7839181" y="1356188"/>
            <a:ext cx="3575408"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28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28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1111"/>
                </a:solidFill>
                <a:effectLst/>
                <a:uLnTx/>
                <a:uFillTx/>
                <a:latin typeface="Rockwell" panose="02060603020205020403"/>
                <a:ea typeface="+mn-ea"/>
                <a:cs typeface="+mn-cs"/>
              </a:rPr>
              <a:t>10 to 16 prisoners who want to work on their life and working skills and/or who are looking for a job after detention.</a:t>
            </a:r>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3" y="0"/>
            <a:ext cx="7582924" cy="6858000"/>
          </a:xfrm>
          <a:prstGeom prst="rect">
            <a:avLst/>
          </a:prstGeom>
        </p:spPr>
      </p:pic>
    </p:spTree>
    <p:extLst>
      <p:ext uri="{BB962C8B-B14F-4D97-AF65-F5344CB8AC3E}">
        <p14:creationId xmlns:p14="http://schemas.microsoft.com/office/powerpoint/2010/main" val="3625556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8AA80-3F48-F24E-9BA5-7294689BC846}"/>
              </a:ext>
            </a:extLst>
          </p:cNvPr>
          <p:cNvSpPr>
            <a:spLocks noGrp="1"/>
          </p:cNvSpPr>
          <p:nvPr>
            <p:ph type="title"/>
          </p:nvPr>
        </p:nvSpPr>
        <p:spPr/>
        <p:txBody>
          <a:bodyPr/>
          <a:lstStyle/>
          <a:p>
            <a:r>
              <a:rPr lang="en-US" dirty="0"/>
              <a:t>We lift people UP</a:t>
            </a:r>
          </a:p>
        </p:txBody>
      </p:sp>
      <p:pic>
        <p:nvPicPr>
          <p:cNvPr id="4" name="Content Placeholder 3">
            <a:extLst>
              <a:ext uri="{FF2B5EF4-FFF2-40B4-BE49-F238E27FC236}">
                <a16:creationId xmlns:a16="http://schemas.microsoft.com/office/drawing/2014/main" id="{B49F9368-67BB-914E-AEA8-64F8CC47EEC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09971" y="1600201"/>
            <a:ext cx="3372059" cy="4525963"/>
          </a:xfrm>
          <a:prstGeom prst="rect">
            <a:avLst/>
          </a:prstGeom>
        </p:spPr>
      </p:pic>
      <p:sp>
        <p:nvSpPr>
          <p:cNvPr id="3" name="TextBox 2">
            <a:extLst>
              <a:ext uri="{FF2B5EF4-FFF2-40B4-BE49-F238E27FC236}">
                <a16:creationId xmlns:a16="http://schemas.microsoft.com/office/drawing/2014/main" id="{FC9E1326-9219-A545-BE82-76DB226B6369}"/>
              </a:ext>
            </a:extLst>
          </p:cNvPr>
          <p:cNvSpPr txBox="1"/>
          <p:nvPr/>
        </p:nvSpPr>
        <p:spPr>
          <a:xfrm>
            <a:off x="2791327" y="4925835"/>
            <a:ext cx="39944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183884"/>
                </a:solidFill>
                <a:effectLst/>
                <a:uLnTx/>
                <a:uFillTx/>
                <a:latin typeface="Rockwell" panose="02060603020205020403"/>
                <a:ea typeface="+mn-ea"/>
                <a:cs typeface="+mn-cs"/>
              </a:rPr>
              <a:t>Our mission is to assist organizations and individuals in achieving professional and personal excellence.</a:t>
            </a:r>
            <a:endPar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5325693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5113D-A353-2D7C-7D8E-41C03690FEE5}"/>
              </a:ext>
            </a:extLst>
          </p:cNvPr>
          <p:cNvSpPr>
            <a:spLocks noGrp="1"/>
          </p:cNvSpPr>
          <p:nvPr>
            <p:ph type="ctrTitle"/>
          </p:nvPr>
        </p:nvSpPr>
        <p:spPr>
          <a:xfrm>
            <a:off x="1524000" y="2036763"/>
            <a:ext cx="9144000" cy="2387600"/>
          </a:xfrm>
        </p:spPr>
        <p:txBody>
          <a:bodyPr>
            <a:normAutofit/>
          </a:bodyPr>
          <a:lstStyle/>
          <a:p>
            <a:r>
              <a:rPr lang="nl-BE" sz="8000" dirty="0"/>
              <a:t>How are we </a:t>
            </a:r>
            <a:br>
              <a:rPr lang="nl-BE" sz="8000" dirty="0"/>
            </a:br>
            <a:r>
              <a:rPr lang="nl-BE" sz="8000" dirty="0"/>
              <a:t>using sport?</a:t>
            </a:r>
          </a:p>
        </p:txBody>
      </p:sp>
    </p:spTree>
    <p:extLst>
      <p:ext uri="{BB962C8B-B14F-4D97-AF65-F5344CB8AC3E}">
        <p14:creationId xmlns:p14="http://schemas.microsoft.com/office/powerpoint/2010/main" val="20027824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B99EB-83B6-C2B0-6138-257A6C03B4A3}"/>
              </a:ext>
            </a:extLst>
          </p:cNvPr>
          <p:cNvSpPr>
            <a:spLocks noGrp="1"/>
          </p:cNvSpPr>
          <p:nvPr>
            <p:ph type="title"/>
          </p:nvPr>
        </p:nvSpPr>
        <p:spPr>
          <a:xfrm>
            <a:off x="1873789" y="423616"/>
            <a:ext cx="9699661" cy="1325563"/>
          </a:xfrm>
        </p:spPr>
        <p:txBody>
          <a:bodyPr/>
          <a:lstStyle/>
          <a:p>
            <a:r>
              <a:rPr lang="nl-BE" dirty="0"/>
              <a:t>How are we using sport?</a:t>
            </a:r>
          </a:p>
        </p:txBody>
      </p:sp>
      <p:pic>
        <p:nvPicPr>
          <p:cNvPr id="8" name="Afbeelding 7">
            <a:extLst>
              <a:ext uri="{FF2B5EF4-FFF2-40B4-BE49-F238E27FC236}">
                <a16:creationId xmlns:a16="http://schemas.microsoft.com/office/drawing/2014/main" id="{3E132E21-51A5-DDD5-C58F-F12209ECF23A}"/>
              </a:ext>
            </a:extLst>
          </p:cNvPr>
          <p:cNvPicPr>
            <a:picLocks noChangeAspect="1"/>
          </p:cNvPicPr>
          <p:nvPr/>
        </p:nvPicPr>
        <p:blipFill>
          <a:blip r:embed="rId2"/>
          <a:stretch>
            <a:fillRect/>
          </a:stretch>
        </p:blipFill>
        <p:spPr>
          <a:xfrm>
            <a:off x="618550" y="532981"/>
            <a:ext cx="848474" cy="935662"/>
          </a:xfrm>
          <a:prstGeom prst="rect">
            <a:avLst/>
          </a:prstGeom>
        </p:spPr>
      </p:pic>
      <p:sp>
        <p:nvSpPr>
          <p:cNvPr id="12" name="Tekstvak 11">
            <a:extLst>
              <a:ext uri="{FF2B5EF4-FFF2-40B4-BE49-F238E27FC236}">
                <a16:creationId xmlns:a16="http://schemas.microsoft.com/office/drawing/2014/main" id="{7727B043-8DBB-B164-8B7A-52FBB83E2AC4}"/>
              </a:ext>
            </a:extLst>
          </p:cNvPr>
          <p:cNvSpPr txBox="1"/>
          <p:nvPr/>
        </p:nvSpPr>
        <p:spPr>
          <a:xfrm>
            <a:off x="1873789" y="1749179"/>
            <a:ext cx="9509977" cy="52322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1111"/>
                </a:solidFill>
                <a:effectLst/>
                <a:uLnTx/>
                <a:uFillTx/>
                <a:latin typeface="Rockwell" panose="02060603020205020403"/>
                <a:ea typeface="+mn-ea"/>
                <a:cs typeface="+mn-cs"/>
              </a:rPr>
              <a:t>8 weeks in the prison of </a:t>
            </a:r>
            <a:r>
              <a:rPr kumimoji="0" lang="en-US" sz="2000" b="1" i="0" u="none" strike="noStrike" kern="1200" cap="none" spc="0" normalizeH="0" baseline="0" noProof="0" dirty="0" err="1">
                <a:ln>
                  <a:noFill/>
                </a:ln>
                <a:solidFill>
                  <a:srgbClr val="111111"/>
                </a:solidFill>
                <a:effectLst/>
                <a:uLnTx/>
                <a:uFillTx/>
                <a:latin typeface="Rockwell" panose="02060603020205020403"/>
                <a:ea typeface="+mn-ea"/>
                <a:cs typeface="+mn-cs"/>
              </a:rPr>
              <a:t>Veenhuizen</a:t>
            </a:r>
            <a:r>
              <a:rPr kumimoji="0" lang="en-US" sz="2000" b="1" i="0" u="none" strike="noStrike" kern="1200" cap="none" spc="0" normalizeH="0" baseline="0" noProof="0" dirty="0">
                <a:ln>
                  <a:noFill/>
                </a:ln>
                <a:solidFill>
                  <a:srgbClr val="111111"/>
                </a:solidFill>
                <a:effectLst/>
                <a:uLnTx/>
                <a:uFillTx/>
                <a:latin typeface="Rockwell" panose="02060603020205020403"/>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1111"/>
                </a:solidFill>
                <a:effectLst/>
                <a:uLnTx/>
                <a:uFillTx/>
                <a:latin typeface="Rockwell" panose="02060603020205020403"/>
                <a:ea typeface="+mn-ea"/>
                <a:cs typeface="+mn-cs"/>
              </a:rPr>
              <a:t>2 times a week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1111"/>
                </a:solidFill>
                <a:effectLst/>
                <a:uLnTx/>
                <a:uFillTx/>
                <a:latin typeface="Rockwell" panose="02060603020205020403"/>
                <a:ea typeface="+mn-ea"/>
                <a:cs typeface="+mn-cs"/>
              </a:rPr>
              <a:t>Trainer of FC Emmen and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1111"/>
                </a:solidFill>
                <a:effectLst/>
                <a:uLnTx/>
                <a:uFillTx/>
                <a:latin typeface="Rockwell" panose="02060603020205020403"/>
                <a:ea typeface="+mn-ea"/>
                <a:cs typeface="+mn-cs"/>
              </a:rPr>
              <a:t>sports instructor of the prison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1111"/>
                </a:solidFill>
                <a:effectLst/>
                <a:uLnTx/>
                <a:uFillTx/>
                <a:latin typeface="Rockwell" panose="02060603020205020403"/>
                <a:ea typeface="+mn-ea"/>
                <a:cs typeface="+mn-cs"/>
              </a:rPr>
              <a:t>Working on the 11 values of FC Emmen: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1111"/>
                </a:solidFill>
                <a:effectLst/>
                <a:uLnTx/>
                <a:uFillTx/>
                <a:latin typeface="Rockwell" panose="02060603020205020403"/>
                <a:ea typeface="+mn-ea"/>
                <a:cs typeface="+mn-cs"/>
              </a:rPr>
              <a:t>- Respect               - Discipline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1111"/>
                </a:solidFill>
                <a:effectLst/>
                <a:uLnTx/>
                <a:uFillTx/>
                <a:latin typeface="Rockwell" panose="02060603020205020403"/>
                <a:ea typeface="+mn-ea"/>
                <a:cs typeface="+mn-cs"/>
              </a:rPr>
              <a:t>- Pro-active           - Ambitious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1111"/>
                </a:solidFill>
                <a:effectLst/>
                <a:uLnTx/>
                <a:uFillTx/>
                <a:latin typeface="Rockwell" panose="02060603020205020403"/>
                <a:ea typeface="+mn-ea"/>
                <a:cs typeface="+mn-cs"/>
              </a:rPr>
              <a:t>- Pleasure              - Role model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1111"/>
                </a:solidFill>
                <a:effectLst/>
                <a:uLnTx/>
                <a:uFillTx/>
                <a:latin typeface="Rockwell" panose="02060603020205020403"/>
                <a:ea typeface="+mn-ea"/>
                <a:cs typeface="+mn-cs"/>
              </a:rPr>
              <a:t>- To Trust               - Creative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1111"/>
                </a:solidFill>
                <a:effectLst/>
                <a:uLnTx/>
                <a:uFillTx/>
                <a:latin typeface="Rockwell" panose="02060603020205020403"/>
                <a:ea typeface="+mn-ea"/>
                <a:cs typeface="+mn-cs"/>
              </a:rPr>
              <a:t>- Initiative             - Professional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1111"/>
                </a:solidFill>
                <a:effectLst/>
                <a:uLnTx/>
                <a:uFillTx/>
                <a:latin typeface="Rockwell" panose="02060603020205020403"/>
                <a:ea typeface="+mn-ea"/>
                <a:cs typeface="+mn-cs"/>
              </a:rPr>
              <a:t>- Working Together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111111"/>
              </a:solidFill>
              <a:effectLst/>
              <a:uLnTx/>
              <a:uFillTx/>
              <a:latin typeface="Rockwell" panose="02060603020205020403"/>
              <a:ea typeface="+mn-ea"/>
              <a:cs typeface="+mn-cs"/>
            </a:endParaRPr>
          </a:p>
        </p:txBody>
      </p:sp>
      <p:pic>
        <p:nvPicPr>
          <p:cNvPr id="5" name="Afbeelding 4"/>
          <p:cNvPicPr>
            <a:picLocks noChangeAspect="1"/>
          </p:cNvPicPr>
          <p:nvPr/>
        </p:nvPicPr>
        <p:blipFill>
          <a:blip r:embed="rId3"/>
          <a:stretch>
            <a:fillRect/>
          </a:stretch>
        </p:blipFill>
        <p:spPr>
          <a:xfrm>
            <a:off x="7325853" y="1371600"/>
            <a:ext cx="4866147" cy="5486400"/>
          </a:xfrm>
          <a:prstGeom prst="rect">
            <a:avLst/>
          </a:prstGeom>
        </p:spPr>
      </p:pic>
    </p:spTree>
    <p:extLst>
      <p:ext uri="{BB962C8B-B14F-4D97-AF65-F5344CB8AC3E}">
        <p14:creationId xmlns:p14="http://schemas.microsoft.com/office/powerpoint/2010/main" val="21966239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B99EB-83B6-C2B0-6138-257A6C03B4A3}"/>
              </a:ext>
            </a:extLst>
          </p:cNvPr>
          <p:cNvSpPr>
            <a:spLocks noGrp="1"/>
          </p:cNvSpPr>
          <p:nvPr>
            <p:ph type="title"/>
          </p:nvPr>
        </p:nvSpPr>
        <p:spPr>
          <a:xfrm>
            <a:off x="1873789" y="423617"/>
            <a:ext cx="9699661" cy="1220546"/>
          </a:xfrm>
        </p:spPr>
        <p:txBody>
          <a:bodyPr/>
          <a:lstStyle/>
          <a:p>
            <a:r>
              <a:rPr lang="nl-BE" dirty="0"/>
              <a:t>How are we using sport?</a:t>
            </a:r>
          </a:p>
        </p:txBody>
      </p:sp>
      <p:pic>
        <p:nvPicPr>
          <p:cNvPr id="8" name="Afbeelding 7">
            <a:extLst>
              <a:ext uri="{FF2B5EF4-FFF2-40B4-BE49-F238E27FC236}">
                <a16:creationId xmlns:a16="http://schemas.microsoft.com/office/drawing/2014/main" id="{3E132E21-51A5-DDD5-C58F-F12209ECF23A}"/>
              </a:ext>
            </a:extLst>
          </p:cNvPr>
          <p:cNvPicPr>
            <a:picLocks noChangeAspect="1"/>
          </p:cNvPicPr>
          <p:nvPr/>
        </p:nvPicPr>
        <p:blipFill>
          <a:blip r:embed="rId2"/>
          <a:stretch>
            <a:fillRect/>
          </a:stretch>
        </p:blipFill>
        <p:spPr>
          <a:xfrm>
            <a:off x="618550" y="532981"/>
            <a:ext cx="848474" cy="935662"/>
          </a:xfrm>
          <a:prstGeom prst="rect">
            <a:avLst/>
          </a:prstGeom>
        </p:spPr>
      </p:pic>
      <p:sp>
        <p:nvSpPr>
          <p:cNvPr id="12" name="Tekstvak 11">
            <a:extLst>
              <a:ext uri="{FF2B5EF4-FFF2-40B4-BE49-F238E27FC236}">
                <a16:creationId xmlns:a16="http://schemas.microsoft.com/office/drawing/2014/main" id="{7727B043-8DBB-B164-8B7A-52FBB83E2AC4}"/>
              </a:ext>
            </a:extLst>
          </p:cNvPr>
          <p:cNvSpPr txBox="1"/>
          <p:nvPr/>
        </p:nvSpPr>
        <p:spPr>
          <a:xfrm>
            <a:off x="1873789" y="1749179"/>
            <a:ext cx="9509977"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1111"/>
                </a:solidFill>
                <a:effectLst/>
                <a:uLnTx/>
                <a:uFillTx/>
                <a:latin typeface="Rockwell" panose="02060603020205020403"/>
                <a:ea typeface="+mn-ea"/>
                <a:cs typeface="+mn-cs"/>
              </a:rPr>
              <a:t>All participants receive a clothing package of FC Emmen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1111"/>
                </a:solidFill>
                <a:effectLst/>
                <a:uLnTx/>
                <a:uFillTx/>
                <a:latin typeface="Rockwell" panose="02060603020205020403"/>
                <a:ea typeface="+mn-ea"/>
                <a:cs typeface="+mn-cs"/>
              </a:rPr>
              <a:t>Preparation for paid work to fill in CV, worksheet about their skills and intakes with potential employers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1111"/>
                </a:solidFill>
                <a:effectLst/>
                <a:uLnTx/>
                <a:uFillTx/>
                <a:latin typeface="Rockwell" panose="02060603020205020403"/>
                <a:ea typeface="+mn-ea"/>
                <a:cs typeface="+mn-cs"/>
              </a:rPr>
              <a:t>In week 9, they play a game against the business club and first contracts are signed for a paid job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1"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111111"/>
              </a:solidFill>
              <a:effectLst/>
              <a:uLnTx/>
              <a:uFillTx/>
              <a:latin typeface="Rockwell" panose="02060603020205020403"/>
              <a:ea typeface="+mn-ea"/>
              <a:cs typeface="+mn-cs"/>
            </a:endParaRPr>
          </a:p>
        </p:txBody>
      </p:sp>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3592" y="4026018"/>
            <a:ext cx="3548321" cy="2661240"/>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2189" y="4098575"/>
            <a:ext cx="3451577" cy="2588683"/>
          </a:xfrm>
          <a:prstGeom prst="rect">
            <a:avLst/>
          </a:prstGeom>
        </p:spPr>
      </p:pic>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954" y="4086874"/>
            <a:ext cx="3467178" cy="2600384"/>
          </a:xfrm>
          <a:prstGeom prst="rect">
            <a:avLst/>
          </a:prstGeom>
        </p:spPr>
      </p:pic>
    </p:spTree>
    <p:extLst>
      <p:ext uri="{BB962C8B-B14F-4D97-AF65-F5344CB8AC3E}">
        <p14:creationId xmlns:p14="http://schemas.microsoft.com/office/powerpoint/2010/main" val="64251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5113D-A353-2D7C-7D8E-41C03690FEE5}"/>
              </a:ext>
            </a:extLst>
          </p:cNvPr>
          <p:cNvSpPr>
            <a:spLocks noGrp="1"/>
          </p:cNvSpPr>
          <p:nvPr>
            <p:ph type="ctrTitle"/>
          </p:nvPr>
        </p:nvSpPr>
        <p:spPr>
          <a:xfrm>
            <a:off x="1524000" y="2036763"/>
            <a:ext cx="9144000" cy="2387600"/>
          </a:xfrm>
        </p:spPr>
        <p:txBody>
          <a:bodyPr>
            <a:normAutofit/>
          </a:bodyPr>
          <a:lstStyle/>
          <a:p>
            <a:r>
              <a:rPr lang="nl-BE" sz="8000" dirty="0"/>
              <a:t>What are our actual activities?</a:t>
            </a:r>
          </a:p>
        </p:txBody>
      </p:sp>
    </p:spTree>
    <p:extLst>
      <p:ext uri="{BB962C8B-B14F-4D97-AF65-F5344CB8AC3E}">
        <p14:creationId xmlns:p14="http://schemas.microsoft.com/office/powerpoint/2010/main" val="24766914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B99EB-83B6-C2B0-6138-257A6C03B4A3}"/>
              </a:ext>
            </a:extLst>
          </p:cNvPr>
          <p:cNvSpPr>
            <a:spLocks noGrp="1"/>
          </p:cNvSpPr>
          <p:nvPr>
            <p:ph type="title"/>
          </p:nvPr>
        </p:nvSpPr>
        <p:spPr>
          <a:xfrm>
            <a:off x="1873789" y="423616"/>
            <a:ext cx="9699661" cy="1325563"/>
          </a:xfrm>
        </p:spPr>
        <p:txBody>
          <a:bodyPr/>
          <a:lstStyle/>
          <a:p>
            <a:r>
              <a:rPr lang="nl-BE" dirty="0"/>
              <a:t>What are our actual activities?</a:t>
            </a:r>
          </a:p>
        </p:txBody>
      </p:sp>
      <p:pic>
        <p:nvPicPr>
          <p:cNvPr id="8" name="Afbeelding 7">
            <a:extLst>
              <a:ext uri="{FF2B5EF4-FFF2-40B4-BE49-F238E27FC236}">
                <a16:creationId xmlns:a16="http://schemas.microsoft.com/office/drawing/2014/main" id="{3E132E21-51A5-DDD5-C58F-F12209ECF23A}"/>
              </a:ext>
            </a:extLst>
          </p:cNvPr>
          <p:cNvPicPr>
            <a:picLocks noChangeAspect="1"/>
          </p:cNvPicPr>
          <p:nvPr/>
        </p:nvPicPr>
        <p:blipFill>
          <a:blip r:embed="rId2"/>
          <a:stretch>
            <a:fillRect/>
          </a:stretch>
        </p:blipFill>
        <p:spPr>
          <a:xfrm>
            <a:off x="618550" y="532981"/>
            <a:ext cx="848474" cy="935662"/>
          </a:xfrm>
          <a:prstGeom prst="rect">
            <a:avLst/>
          </a:prstGeom>
        </p:spPr>
      </p:pic>
      <p:sp>
        <p:nvSpPr>
          <p:cNvPr id="12" name="Tekstvak 11">
            <a:extLst>
              <a:ext uri="{FF2B5EF4-FFF2-40B4-BE49-F238E27FC236}">
                <a16:creationId xmlns:a16="http://schemas.microsoft.com/office/drawing/2014/main" id="{7727B043-8DBB-B164-8B7A-52FBB83E2AC4}"/>
              </a:ext>
            </a:extLst>
          </p:cNvPr>
          <p:cNvSpPr txBox="1"/>
          <p:nvPr/>
        </p:nvSpPr>
        <p:spPr>
          <a:xfrm>
            <a:off x="1873789" y="1749179"/>
            <a:ext cx="9509977" cy="4616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2400" b="1"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1111"/>
                </a:solidFill>
                <a:effectLst/>
                <a:uLnTx/>
                <a:uFillTx/>
                <a:latin typeface="Rockwell" panose="02060603020205020403"/>
                <a:ea typeface="+mn-ea"/>
                <a:cs typeface="+mn-cs"/>
              </a:rPr>
              <a:t>2 projects a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1111"/>
                </a:solidFill>
                <a:effectLst/>
                <a:uLnTx/>
                <a:uFillTx/>
                <a:latin typeface="Rockwell" panose="02060603020205020403"/>
                <a:ea typeface="+mn-ea"/>
                <a:cs typeface="+mn-cs"/>
              </a:rPr>
              <a:t>4 projects total with 38 prisoners who obtained a certificate and 19 prisoners who obtained a paid job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1111"/>
                </a:solidFill>
                <a:effectLst/>
                <a:uLnTx/>
                <a:uFillTx/>
                <a:latin typeface="Rockwell" panose="02060603020205020403"/>
                <a:ea typeface="+mn-ea"/>
                <a:cs typeface="+mn-cs"/>
              </a:rPr>
              <a:t>Be an example for other football clubs and prisons in Holland: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111111"/>
                </a:solidFill>
                <a:effectLst/>
                <a:uLnTx/>
                <a:uFillTx/>
                <a:latin typeface="Rockwell" panose="02060603020205020403"/>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800" b="1"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111111"/>
                </a:solidFill>
                <a:effectLst/>
                <a:uLnTx/>
                <a:uFillTx/>
                <a:latin typeface="Rockwell" panose="02060603020205020403"/>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111111"/>
              </a:solidFill>
              <a:effectLst/>
              <a:uLnTx/>
              <a:uFillTx/>
              <a:latin typeface="Rockwell" panose="02060603020205020403"/>
              <a:ea typeface="+mn-ea"/>
              <a:cs typeface="+mn-cs"/>
            </a:endParaRPr>
          </a:p>
        </p:txBody>
      </p:sp>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02" y="4783015"/>
            <a:ext cx="1472759" cy="1376743"/>
          </a:xfrm>
          <a:prstGeom prst="rect">
            <a:avLst/>
          </a:prstGeom>
        </p:spPr>
      </p:pic>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7500" y="4648223"/>
            <a:ext cx="1646325" cy="1646325"/>
          </a:xfrm>
          <a:prstGeom prst="rect">
            <a:avLst/>
          </a:prstGeom>
        </p:spPr>
      </p:pic>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7978" y="4528604"/>
            <a:ext cx="1958759" cy="1765944"/>
          </a:xfrm>
          <a:prstGeom prst="rect">
            <a:avLst/>
          </a:prstGeom>
        </p:spPr>
      </p:pic>
      <p:pic>
        <p:nvPicPr>
          <p:cNvPr id="9" name="Afbeelding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1378" y="4887312"/>
            <a:ext cx="1485900" cy="1581325"/>
          </a:xfrm>
          <a:prstGeom prst="rect">
            <a:avLst/>
          </a:prstGeom>
        </p:spPr>
      </p:pic>
      <p:pic>
        <p:nvPicPr>
          <p:cNvPr id="10" name="Afbeelding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01688" y="4821378"/>
            <a:ext cx="1194105" cy="1647865"/>
          </a:xfrm>
          <a:prstGeom prst="rect">
            <a:avLst/>
          </a:prstGeom>
        </p:spPr>
      </p:pic>
      <p:pic>
        <p:nvPicPr>
          <p:cNvPr id="11" name="Afbeelding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2448" y="4783015"/>
            <a:ext cx="1694940" cy="1813586"/>
          </a:xfrm>
          <a:prstGeom prst="rect">
            <a:avLst/>
          </a:prstGeom>
        </p:spPr>
      </p:pic>
      <p:pic>
        <p:nvPicPr>
          <p:cNvPr id="13" name="Afbeelding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98184" y="733179"/>
            <a:ext cx="2032000" cy="2032000"/>
          </a:xfrm>
          <a:prstGeom prst="rect">
            <a:avLst/>
          </a:prstGeom>
        </p:spPr>
      </p:pic>
      <p:pic>
        <p:nvPicPr>
          <p:cNvPr id="14" name="Afbeelding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41571" y="4856628"/>
            <a:ext cx="1629290" cy="1470398"/>
          </a:xfrm>
          <a:prstGeom prst="rect">
            <a:avLst/>
          </a:prstGeom>
        </p:spPr>
      </p:pic>
    </p:spTree>
    <p:extLst>
      <p:ext uri="{BB962C8B-B14F-4D97-AF65-F5344CB8AC3E}">
        <p14:creationId xmlns:p14="http://schemas.microsoft.com/office/powerpoint/2010/main" val="34721385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B99EB-83B6-C2B0-6138-257A6C03B4A3}"/>
              </a:ext>
            </a:extLst>
          </p:cNvPr>
          <p:cNvSpPr>
            <a:spLocks noGrp="1"/>
          </p:cNvSpPr>
          <p:nvPr>
            <p:ph type="title"/>
          </p:nvPr>
        </p:nvSpPr>
        <p:spPr>
          <a:xfrm>
            <a:off x="1873789" y="423616"/>
            <a:ext cx="9699661" cy="1325563"/>
          </a:xfrm>
        </p:spPr>
        <p:txBody>
          <a:bodyPr/>
          <a:lstStyle/>
          <a:p>
            <a:r>
              <a:rPr lang="nl-BE" dirty="0"/>
              <a:t>What are our actual activities?</a:t>
            </a:r>
          </a:p>
        </p:txBody>
      </p:sp>
      <p:pic>
        <p:nvPicPr>
          <p:cNvPr id="8" name="Afbeelding 7">
            <a:extLst>
              <a:ext uri="{FF2B5EF4-FFF2-40B4-BE49-F238E27FC236}">
                <a16:creationId xmlns:a16="http://schemas.microsoft.com/office/drawing/2014/main" id="{3E132E21-51A5-DDD5-C58F-F12209ECF23A}"/>
              </a:ext>
            </a:extLst>
          </p:cNvPr>
          <p:cNvPicPr>
            <a:picLocks noChangeAspect="1"/>
          </p:cNvPicPr>
          <p:nvPr/>
        </p:nvPicPr>
        <p:blipFill>
          <a:blip r:embed="rId2"/>
          <a:stretch>
            <a:fillRect/>
          </a:stretch>
        </p:blipFill>
        <p:spPr>
          <a:xfrm>
            <a:off x="618550" y="532981"/>
            <a:ext cx="848474" cy="935662"/>
          </a:xfrm>
          <a:prstGeom prst="rect">
            <a:avLst/>
          </a:prstGeom>
        </p:spPr>
      </p:pic>
      <p:sp>
        <p:nvSpPr>
          <p:cNvPr id="12" name="Tekstvak 11">
            <a:extLst>
              <a:ext uri="{FF2B5EF4-FFF2-40B4-BE49-F238E27FC236}">
                <a16:creationId xmlns:a16="http://schemas.microsoft.com/office/drawing/2014/main" id="{7727B043-8DBB-B164-8B7A-52FBB83E2AC4}"/>
              </a:ext>
            </a:extLst>
          </p:cNvPr>
          <p:cNvSpPr txBox="1"/>
          <p:nvPr/>
        </p:nvSpPr>
        <p:spPr>
          <a:xfrm>
            <a:off x="1873789" y="1749179"/>
            <a:ext cx="9509977" cy="35702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1111"/>
                </a:solidFill>
                <a:effectLst/>
                <a:uLnTx/>
                <a:uFillTx/>
                <a:latin typeface="Rockwell" panose="02060603020205020403"/>
                <a:ea typeface="+mn-ea"/>
                <a:cs typeface="+mn-cs"/>
              </a:rPr>
              <a:t>Be an example for other football clubs and prisons in Europe by starting the new Erasmus+ project ‘Football Works’ on 1 January 2023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800" b="1"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111111"/>
                </a:solidFill>
                <a:effectLst/>
                <a:uLnTx/>
                <a:uFillTx/>
                <a:latin typeface="Rockwell" panose="02060603020205020403"/>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800" b="1"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111111"/>
                </a:solidFill>
                <a:effectLst/>
                <a:uLnTx/>
                <a:uFillTx/>
                <a:latin typeface="Rockwell" panose="02060603020205020403"/>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111111"/>
              </a:solidFill>
              <a:effectLst/>
              <a:uLnTx/>
              <a:uFillTx/>
              <a:latin typeface="Rockwell" panose="02060603020205020403"/>
              <a:ea typeface="+mn-ea"/>
              <a:cs typeface="+mn-cs"/>
            </a:endParaRPr>
          </a:p>
        </p:txBody>
      </p:sp>
      <p:pic>
        <p:nvPicPr>
          <p:cNvPr id="2050" name="Picture 2" descr="EFDN News - Full Football Works Festival Programme Announc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257" y="3056900"/>
            <a:ext cx="3641006" cy="3641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4248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lucht, buiten, grond, schans&#10;&#10;Automatisch gegenereerde beschrijving">
            <a:extLst>
              <a:ext uri="{FF2B5EF4-FFF2-40B4-BE49-F238E27FC236}">
                <a16:creationId xmlns:a16="http://schemas.microsoft.com/office/drawing/2014/main" id="{29FEAF4B-513A-F7A3-2483-BCA7B6C95AA7}"/>
              </a:ext>
            </a:extLst>
          </p:cNvPr>
          <p:cNvPicPr>
            <a:picLocks noChangeAspect="1"/>
          </p:cNvPicPr>
          <p:nvPr/>
        </p:nvPicPr>
        <p:blipFill rotWithShape="1">
          <a:blip r:embed="rId2"/>
          <a:srcRect t="16379" b="16469"/>
          <a:stretch/>
        </p:blipFill>
        <p:spPr>
          <a:xfrm>
            <a:off x="20" y="1282"/>
            <a:ext cx="12191980" cy="6856718"/>
          </a:xfrm>
          <a:prstGeom prst="rect">
            <a:avLst/>
          </a:prstGeom>
        </p:spPr>
      </p:pic>
      <p:pic>
        <p:nvPicPr>
          <p:cNvPr id="5" name="Afbeelding 4">
            <a:extLst>
              <a:ext uri="{FF2B5EF4-FFF2-40B4-BE49-F238E27FC236}">
                <a16:creationId xmlns:a16="http://schemas.microsoft.com/office/drawing/2014/main" id="{D630FC81-4C08-8652-EA29-7BCDF32C3DDE}"/>
              </a:ext>
            </a:extLst>
          </p:cNvPr>
          <p:cNvPicPr>
            <a:picLocks noChangeAspect="1"/>
          </p:cNvPicPr>
          <p:nvPr/>
        </p:nvPicPr>
        <p:blipFill>
          <a:blip r:embed="rId3"/>
          <a:stretch>
            <a:fillRect/>
          </a:stretch>
        </p:blipFill>
        <p:spPr>
          <a:xfrm>
            <a:off x="8773149" y="3429000"/>
            <a:ext cx="3427717" cy="3427717"/>
          </a:xfrm>
          <a:prstGeom prst="rect">
            <a:avLst/>
          </a:prstGeom>
        </p:spPr>
      </p:pic>
      <p:pic>
        <p:nvPicPr>
          <p:cNvPr id="6" name="Afbeelding 5">
            <a:extLst>
              <a:ext uri="{FF2B5EF4-FFF2-40B4-BE49-F238E27FC236}">
                <a16:creationId xmlns:a16="http://schemas.microsoft.com/office/drawing/2014/main" id="{88BAFE03-84EF-B5F2-40ED-0674EA404A29}"/>
              </a:ext>
            </a:extLst>
          </p:cNvPr>
          <p:cNvPicPr>
            <a:picLocks noChangeAspect="1"/>
          </p:cNvPicPr>
          <p:nvPr/>
        </p:nvPicPr>
        <p:blipFill>
          <a:blip r:embed="rId4"/>
          <a:stretch>
            <a:fillRect/>
          </a:stretch>
        </p:blipFill>
        <p:spPr>
          <a:xfrm>
            <a:off x="10475567" y="6170290"/>
            <a:ext cx="1598288" cy="458046"/>
          </a:xfrm>
          <a:prstGeom prst="rect">
            <a:avLst/>
          </a:prstGeom>
        </p:spPr>
      </p:pic>
    </p:spTree>
    <p:extLst>
      <p:ext uri="{BB962C8B-B14F-4D97-AF65-F5344CB8AC3E}">
        <p14:creationId xmlns:p14="http://schemas.microsoft.com/office/powerpoint/2010/main" val="41992697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3505F17-A2A2-C674-4D90-AC29B2D94DB4}"/>
              </a:ext>
            </a:extLst>
          </p:cNvPr>
          <p:cNvPicPr>
            <a:picLocks noChangeAspect="1"/>
          </p:cNvPicPr>
          <p:nvPr/>
        </p:nvPicPr>
        <p:blipFill>
          <a:blip r:embed="rId2"/>
          <a:stretch>
            <a:fillRect/>
          </a:stretch>
        </p:blipFill>
        <p:spPr>
          <a:xfrm>
            <a:off x="7188200" y="1854200"/>
            <a:ext cx="5003800" cy="5003800"/>
          </a:xfrm>
          <a:prstGeom prst="rect">
            <a:avLst/>
          </a:prstGeom>
        </p:spPr>
      </p:pic>
      <p:sp>
        <p:nvSpPr>
          <p:cNvPr id="11" name="Tekstvak 10">
            <a:extLst>
              <a:ext uri="{FF2B5EF4-FFF2-40B4-BE49-F238E27FC236}">
                <a16:creationId xmlns:a16="http://schemas.microsoft.com/office/drawing/2014/main" id="{F64D0FE2-6D6F-713D-32F3-C9075829D729}"/>
              </a:ext>
            </a:extLst>
          </p:cNvPr>
          <p:cNvSpPr txBox="1"/>
          <p:nvPr/>
        </p:nvSpPr>
        <p:spPr>
          <a:xfrm>
            <a:off x="1060662" y="1704788"/>
            <a:ext cx="923647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7736"/>
                </a:solidFill>
                <a:effectLst/>
                <a:uLnTx/>
                <a:uFillTx/>
                <a:latin typeface="Tw Cen MT" panose="020B0602020104020603"/>
                <a:ea typeface="+mn-ea"/>
                <a:cs typeface="+mn-cs"/>
              </a:rPr>
              <a:t>Going</a:t>
            </a:r>
            <a:r>
              <a:rPr kumimoji="0" lang="nl-BE" sz="8000" b="1" i="0" u="none" strike="noStrike" kern="1200" cap="none" spc="0" normalizeH="0" baseline="0" noProof="0" dirty="0">
                <a:ln>
                  <a:noFill/>
                </a:ln>
                <a:solidFill>
                  <a:srgbClr val="FF7736"/>
                </a:solidFill>
                <a:effectLst/>
                <a:uLnTx/>
                <a:uFillTx/>
                <a:latin typeface="Tw Cen MT" panose="020B0602020104020603"/>
                <a:ea typeface="+mn-ea"/>
                <a:cs typeface="+mn-cs"/>
              </a:rPr>
              <a:t> For Goals</a:t>
            </a:r>
          </a:p>
        </p:txBody>
      </p:sp>
      <p:sp>
        <p:nvSpPr>
          <p:cNvPr id="13" name="Tekstvak 12">
            <a:extLst>
              <a:ext uri="{FF2B5EF4-FFF2-40B4-BE49-F238E27FC236}">
                <a16:creationId xmlns:a16="http://schemas.microsoft.com/office/drawing/2014/main" id="{C6DD9768-AECE-F847-87CC-D86A87FE917C}"/>
              </a:ext>
            </a:extLst>
          </p:cNvPr>
          <p:cNvSpPr txBox="1"/>
          <p:nvPr/>
        </p:nvSpPr>
        <p:spPr>
          <a:xfrm>
            <a:off x="1104967" y="1300763"/>
            <a:ext cx="6097712" cy="70788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4000" b="1" i="0" u="none" strike="noStrike" kern="1200" cap="none" spc="0" normalizeH="0" baseline="0" noProof="0" dirty="0">
                <a:ln>
                  <a:noFill/>
                </a:ln>
                <a:solidFill>
                  <a:srgbClr val="FFFFFF"/>
                </a:solidFill>
                <a:effectLst/>
                <a:uLnTx/>
                <a:uFillTx/>
                <a:latin typeface="Tw Cen MT" panose="020B0602020104020603"/>
                <a:ea typeface="+mn-ea"/>
                <a:cs typeface="+mn-cs"/>
              </a:rPr>
              <a:t>Beveren Prison (Belgium)</a:t>
            </a:r>
          </a:p>
        </p:txBody>
      </p:sp>
      <p:sp>
        <p:nvSpPr>
          <p:cNvPr id="2" name="Tekstvak 1">
            <a:extLst>
              <a:ext uri="{FF2B5EF4-FFF2-40B4-BE49-F238E27FC236}">
                <a16:creationId xmlns:a16="http://schemas.microsoft.com/office/drawing/2014/main" id="{12185F4B-036E-9DA4-1E26-515225159D4F}"/>
              </a:ext>
            </a:extLst>
          </p:cNvPr>
          <p:cNvSpPr txBox="1"/>
          <p:nvPr/>
        </p:nvSpPr>
        <p:spPr>
          <a:xfrm>
            <a:off x="1060662" y="218555"/>
            <a:ext cx="923647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8000" b="1" i="0" u="none" strike="noStrike" kern="1200" cap="none" spc="0" normalizeH="0" baseline="0" noProof="0" dirty="0">
                <a:ln>
                  <a:noFill/>
                </a:ln>
                <a:solidFill>
                  <a:srgbClr val="FF7736"/>
                </a:solidFill>
                <a:effectLst/>
                <a:uLnTx/>
                <a:uFillTx/>
                <a:latin typeface="Tw Cen MT" panose="020B0602020104020603"/>
                <a:ea typeface="+mn-ea"/>
                <a:cs typeface="+mn-cs"/>
              </a:rPr>
              <a:t>Start </a:t>
            </a:r>
            <a:r>
              <a:rPr kumimoji="0" lang="nl-BE" sz="8000" b="1" i="0" u="none" strike="noStrike" kern="1200" cap="none" spc="0" normalizeH="0" baseline="0" noProof="0" dirty="0" err="1">
                <a:ln>
                  <a:noFill/>
                </a:ln>
                <a:solidFill>
                  <a:srgbClr val="FF7736"/>
                </a:solidFill>
                <a:effectLst/>
                <a:uLnTx/>
                <a:uFillTx/>
                <a:latin typeface="Tw Cen MT" panose="020B0602020104020603"/>
                <a:ea typeface="+mn-ea"/>
                <a:cs typeface="+mn-cs"/>
              </a:rPr>
              <a:t>To</a:t>
            </a:r>
            <a:r>
              <a:rPr kumimoji="0" lang="nl-BE" sz="8000" b="1" i="0" u="none" strike="noStrike" kern="1200" cap="none" spc="0" normalizeH="0" baseline="0" noProof="0" dirty="0">
                <a:ln>
                  <a:noFill/>
                </a:ln>
                <a:solidFill>
                  <a:srgbClr val="FF7736"/>
                </a:solidFill>
                <a:effectLst/>
                <a:uLnTx/>
                <a:uFillTx/>
                <a:latin typeface="Tw Cen MT" panose="020B0602020104020603"/>
                <a:ea typeface="+mn-ea"/>
                <a:cs typeface="+mn-cs"/>
              </a:rPr>
              <a:t> Coach</a:t>
            </a:r>
          </a:p>
        </p:txBody>
      </p:sp>
      <p:sp>
        <p:nvSpPr>
          <p:cNvPr id="4" name="Tekstvak 3">
            <a:extLst>
              <a:ext uri="{FF2B5EF4-FFF2-40B4-BE49-F238E27FC236}">
                <a16:creationId xmlns:a16="http://schemas.microsoft.com/office/drawing/2014/main" id="{B0431D44-7E2D-E952-4399-8B434163D63D}"/>
              </a:ext>
            </a:extLst>
          </p:cNvPr>
          <p:cNvSpPr txBox="1"/>
          <p:nvPr/>
        </p:nvSpPr>
        <p:spPr>
          <a:xfrm>
            <a:off x="1104967" y="2812026"/>
            <a:ext cx="6097712" cy="70788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4000" b="1" i="0" u="none" strike="noStrike" kern="1200" cap="none" spc="0" normalizeH="0" baseline="0" noProof="0" dirty="0">
                <a:ln>
                  <a:noFill/>
                </a:ln>
                <a:solidFill>
                  <a:srgbClr val="FFFFFF"/>
                </a:solidFill>
                <a:effectLst/>
                <a:uLnTx/>
                <a:uFillTx/>
                <a:latin typeface="Tw Cen MT" panose="020B0602020104020603"/>
                <a:ea typeface="+mn-ea"/>
                <a:cs typeface="+mn-cs"/>
              </a:rPr>
              <a:t>Hasselt Prison (Belgium)</a:t>
            </a:r>
          </a:p>
        </p:txBody>
      </p:sp>
      <p:sp>
        <p:nvSpPr>
          <p:cNvPr id="3" name="TextBox 2">
            <a:extLst>
              <a:ext uri="{FF2B5EF4-FFF2-40B4-BE49-F238E27FC236}">
                <a16:creationId xmlns:a16="http://schemas.microsoft.com/office/drawing/2014/main" id="{BAEAECDB-3C28-FEC6-99F7-11FEE34F9B26}"/>
              </a:ext>
            </a:extLst>
          </p:cNvPr>
          <p:cNvSpPr txBox="1"/>
          <p:nvPr/>
        </p:nvSpPr>
        <p:spPr>
          <a:xfrm>
            <a:off x="908248" y="3718616"/>
            <a:ext cx="7681960" cy="1827127"/>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l" defTabSz="914400" rtl="0" eaLnBrk="1" fontAlgn="auto" latinLnBrk="0" hangingPunct="1">
              <a:lnSpc>
                <a:spcPct val="150000"/>
              </a:lnSpc>
              <a:spcBef>
                <a:spcPts val="400"/>
              </a:spcBef>
              <a:spcAft>
                <a:spcPts val="660"/>
              </a:spcAft>
              <a:buClrTx/>
              <a:buSzTx/>
              <a:buFontTx/>
              <a:buNone/>
              <a:tabLst/>
              <a:defRPr/>
            </a:pPr>
            <a:r>
              <a:rPr kumimoji="0" lang="nl-NL" sz="2800" b="1" i="0" u="none" strike="noStrike" kern="1200" cap="none" spc="0" normalizeH="0" baseline="0" noProof="0" dirty="0">
                <a:ln>
                  <a:noFill/>
                </a:ln>
                <a:solidFill>
                  <a:srgbClr val="FFFFFF"/>
                </a:solidFill>
                <a:effectLst/>
                <a:uLnTx/>
                <a:uFillTx/>
                <a:latin typeface="Rockwell" panose="02060603020205020403"/>
                <a:ea typeface="+mn-ea"/>
                <a:cs typeface="+mn-cs"/>
              </a:rPr>
              <a:t>Gino </a:t>
            </a:r>
            <a:r>
              <a:rPr kumimoji="0" lang="nl-NL" sz="2800" b="1" i="0" u="none" strike="noStrike" kern="1200" cap="none" spc="0" normalizeH="0" baseline="0" noProof="0" dirty="0" err="1">
                <a:ln>
                  <a:noFill/>
                </a:ln>
                <a:solidFill>
                  <a:srgbClr val="FFFFFF"/>
                </a:solidFill>
                <a:effectLst/>
                <a:uLnTx/>
                <a:uFillTx/>
                <a:latin typeface="Rockwell" panose="02060603020205020403"/>
                <a:ea typeface="+mn-ea"/>
                <a:cs typeface="+mn-cs"/>
              </a:rPr>
              <a:t>Campenaerts</a:t>
            </a:r>
            <a:r>
              <a:rPr kumimoji="0" lang="nl-NL" sz="2800" b="1" i="0" u="none" strike="noStrike" kern="1200" cap="none" spc="0" normalizeH="0" baseline="0" noProof="0" dirty="0">
                <a:ln>
                  <a:noFill/>
                </a:ln>
                <a:solidFill>
                  <a:srgbClr val="FFFFFF"/>
                </a:solidFill>
                <a:effectLst/>
                <a:uLnTx/>
                <a:uFillTx/>
                <a:latin typeface="Rockwell" panose="02060603020205020403"/>
                <a:ea typeface="+mn-ea"/>
                <a:cs typeface="+mn-cs"/>
              </a:rPr>
              <a:t> &amp; Nele </a:t>
            </a:r>
            <a:r>
              <a:rPr kumimoji="0" lang="nl-NL" sz="2800" b="1" i="0" u="none" strike="noStrike" kern="1200" cap="none" spc="0" normalizeH="0" baseline="0" noProof="0" dirty="0" err="1">
                <a:ln>
                  <a:noFill/>
                </a:ln>
                <a:solidFill>
                  <a:srgbClr val="FFFFFF"/>
                </a:solidFill>
                <a:effectLst/>
                <a:uLnTx/>
                <a:uFillTx/>
                <a:latin typeface="Rockwell" panose="02060603020205020403"/>
                <a:ea typeface="+mn-ea"/>
                <a:cs typeface="+mn-cs"/>
              </a:rPr>
              <a:t>Vanderstraeten</a:t>
            </a:r>
            <a:endParaRPr kumimoji="0" lang="nl-NL" sz="2800" b="1" i="0" u="none" strike="noStrike" kern="1200" cap="none" spc="0" normalizeH="0" baseline="0" noProof="0" dirty="0">
              <a:ln>
                <a:noFill/>
              </a:ln>
              <a:solidFill>
                <a:srgbClr val="FFFFFF"/>
              </a:solidFill>
              <a:effectLst/>
              <a:uLnTx/>
              <a:uFillTx/>
              <a:latin typeface="Rockwell" panose="02060603020205020403"/>
              <a:ea typeface="+mn-ea"/>
              <a:cs typeface="+mn-cs"/>
            </a:endParaRPr>
          </a:p>
          <a:p>
            <a:pPr marL="0" marR="0" lvl="0" indent="0" algn="l" defTabSz="914400" rtl="0" eaLnBrk="1" fontAlgn="auto" latinLnBrk="0" hangingPunct="1">
              <a:lnSpc>
                <a:spcPct val="150000"/>
              </a:lnSpc>
              <a:spcBef>
                <a:spcPts val="400"/>
              </a:spcBef>
              <a:spcAft>
                <a:spcPts val="1200"/>
              </a:spcAft>
              <a:buClrTx/>
              <a:buSzTx/>
              <a:buFontTx/>
              <a:buNone/>
              <a:tabLst/>
              <a:defRPr/>
            </a:pPr>
            <a:r>
              <a:rPr kumimoji="0" lang="en-GB" sz="2200" b="0" i="1" u="none" strike="noStrike" kern="1200" cap="none" spc="0" normalizeH="0" baseline="0" noProof="0" dirty="0">
                <a:ln>
                  <a:noFill/>
                </a:ln>
                <a:solidFill>
                  <a:srgbClr val="FFFFFF"/>
                </a:solidFill>
                <a:effectLst/>
                <a:uLnTx/>
                <a:uFillTx/>
                <a:latin typeface="Rockwell" panose="02060603020205020403"/>
                <a:ea typeface="+mn-ea"/>
                <a:cs typeface="+mn-cs"/>
              </a:rPr>
              <a:t>De Rode </a:t>
            </a:r>
            <a:r>
              <a:rPr kumimoji="0" lang="en-GB" sz="2200" b="0" i="1" u="none" strike="noStrike" kern="1200" cap="none" spc="0" normalizeH="0" baseline="0" noProof="0" dirty="0" err="1">
                <a:ln>
                  <a:noFill/>
                </a:ln>
                <a:solidFill>
                  <a:srgbClr val="FFFFFF"/>
                </a:solidFill>
                <a:effectLst/>
                <a:uLnTx/>
                <a:uFillTx/>
                <a:latin typeface="Rockwell" panose="02060603020205020403"/>
                <a:ea typeface="+mn-ea"/>
                <a:cs typeface="+mn-cs"/>
              </a:rPr>
              <a:t>Antraciet</a:t>
            </a:r>
            <a:endParaRPr kumimoji="0" lang="en-US" sz="2200" b="0" i="1" u="none" strike="noStrike" kern="1200" cap="none" spc="0" normalizeH="0" baseline="0" noProof="0" dirty="0">
              <a:ln>
                <a:noFill/>
              </a:ln>
              <a:solidFill>
                <a:srgbClr val="FFFFFF"/>
              </a:solidFill>
              <a:effectLst/>
              <a:uLnTx/>
              <a:uFillTx/>
              <a:latin typeface="Rockwell" panose="02060603020205020403"/>
              <a:ea typeface="+mn-ea"/>
              <a:cs typeface="+mn-cs"/>
            </a:endParaRPr>
          </a:p>
        </p:txBody>
      </p:sp>
      <p:pic>
        <p:nvPicPr>
          <p:cNvPr id="6" name="Google Shape;47;p12">
            <a:extLst>
              <a:ext uri="{FF2B5EF4-FFF2-40B4-BE49-F238E27FC236}">
                <a16:creationId xmlns:a16="http://schemas.microsoft.com/office/drawing/2014/main" id="{9EB5F39E-C7E5-99A8-67B6-4F9BDDC5DF95}"/>
              </a:ext>
            </a:extLst>
          </p:cNvPr>
          <p:cNvPicPr preferRelativeResize="0"/>
          <p:nvPr/>
        </p:nvPicPr>
        <p:blipFill rotWithShape="1">
          <a:blip r:embed="rId3">
            <a:alphaModFix/>
          </a:blip>
          <a:srcRect/>
          <a:stretch/>
        </p:blipFill>
        <p:spPr>
          <a:xfrm>
            <a:off x="8942410" y="2240756"/>
            <a:ext cx="1495380" cy="1423030"/>
          </a:xfrm>
          <a:prstGeom prst="rect">
            <a:avLst/>
          </a:prstGeom>
          <a:noFill/>
          <a:ln>
            <a:noFill/>
          </a:ln>
        </p:spPr>
      </p:pic>
      <p:pic>
        <p:nvPicPr>
          <p:cNvPr id="7" name="Picture 6">
            <a:extLst>
              <a:ext uri="{FF2B5EF4-FFF2-40B4-BE49-F238E27FC236}">
                <a16:creationId xmlns:a16="http://schemas.microsoft.com/office/drawing/2014/main" id="{4EC6D568-8B09-03B6-5B51-CF6AA6884097}"/>
              </a:ext>
            </a:extLst>
          </p:cNvPr>
          <p:cNvPicPr>
            <a:picLocks noChangeAspect="1"/>
          </p:cNvPicPr>
          <p:nvPr/>
        </p:nvPicPr>
        <p:blipFill>
          <a:blip r:embed="rId4"/>
          <a:stretch>
            <a:fillRect/>
          </a:stretch>
        </p:blipFill>
        <p:spPr>
          <a:xfrm>
            <a:off x="9867900" y="5976813"/>
            <a:ext cx="2184399" cy="662111"/>
          </a:xfrm>
          <a:prstGeom prst="rect">
            <a:avLst/>
          </a:prstGeom>
        </p:spPr>
      </p:pic>
    </p:spTree>
    <p:extLst>
      <p:ext uri="{BB962C8B-B14F-4D97-AF65-F5344CB8AC3E}">
        <p14:creationId xmlns:p14="http://schemas.microsoft.com/office/powerpoint/2010/main" val="16096612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5113D-A353-2D7C-7D8E-41C03690FEE5}"/>
              </a:ext>
            </a:extLst>
          </p:cNvPr>
          <p:cNvSpPr>
            <a:spLocks noGrp="1"/>
          </p:cNvSpPr>
          <p:nvPr>
            <p:ph type="ctrTitle"/>
          </p:nvPr>
        </p:nvSpPr>
        <p:spPr>
          <a:xfrm>
            <a:off x="1524000" y="2036763"/>
            <a:ext cx="9144000" cy="2387600"/>
          </a:xfrm>
        </p:spPr>
        <p:txBody>
          <a:bodyPr>
            <a:normAutofit/>
          </a:bodyPr>
          <a:lstStyle/>
          <a:p>
            <a:r>
              <a:rPr lang="nl-BE" sz="8000" dirty="0"/>
              <a:t>Why are we</a:t>
            </a:r>
            <a:br>
              <a:rPr lang="nl-BE" sz="8000" dirty="0"/>
            </a:br>
            <a:r>
              <a:rPr lang="nl-BE" sz="8000" dirty="0"/>
              <a:t>using sport?</a:t>
            </a:r>
          </a:p>
        </p:txBody>
      </p:sp>
    </p:spTree>
    <p:extLst>
      <p:ext uri="{BB962C8B-B14F-4D97-AF65-F5344CB8AC3E}">
        <p14:creationId xmlns:p14="http://schemas.microsoft.com/office/powerpoint/2010/main" val="39646062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B99EB-83B6-C2B0-6138-257A6C03B4A3}"/>
              </a:ext>
            </a:extLst>
          </p:cNvPr>
          <p:cNvSpPr>
            <a:spLocks noGrp="1"/>
          </p:cNvSpPr>
          <p:nvPr>
            <p:ph type="title"/>
          </p:nvPr>
        </p:nvSpPr>
        <p:spPr>
          <a:xfrm>
            <a:off x="1873789" y="423616"/>
            <a:ext cx="9699661" cy="1325563"/>
          </a:xfrm>
        </p:spPr>
        <p:txBody>
          <a:bodyPr/>
          <a:lstStyle/>
          <a:p>
            <a:r>
              <a:rPr lang="nl-BE" dirty="0"/>
              <a:t>Why are we using sport?</a:t>
            </a:r>
          </a:p>
        </p:txBody>
      </p:sp>
      <p:pic>
        <p:nvPicPr>
          <p:cNvPr id="8" name="Afbeelding 7">
            <a:extLst>
              <a:ext uri="{FF2B5EF4-FFF2-40B4-BE49-F238E27FC236}">
                <a16:creationId xmlns:a16="http://schemas.microsoft.com/office/drawing/2014/main" id="{3E132E21-51A5-DDD5-C58F-F12209ECF23A}"/>
              </a:ext>
            </a:extLst>
          </p:cNvPr>
          <p:cNvPicPr>
            <a:picLocks noChangeAspect="1"/>
          </p:cNvPicPr>
          <p:nvPr/>
        </p:nvPicPr>
        <p:blipFill>
          <a:blip r:embed="rId2"/>
          <a:stretch>
            <a:fillRect/>
          </a:stretch>
        </p:blipFill>
        <p:spPr>
          <a:xfrm>
            <a:off x="618550" y="532981"/>
            <a:ext cx="848474" cy="935662"/>
          </a:xfrm>
          <a:prstGeom prst="rect">
            <a:avLst/>
          </a:prstGeom>
        </p:spPr>
      </p:pic>
      <p:sp>
        <p:nvSpPr>
          <p:cNvPr id="12" name="Tekstvak 11">
            <a:extLst>
              <a:ext uri="{FF2B5EF4-FFF2-40B4-BE49-F238E27FC236}">
                <a16:creationId xmlns:a16="http://schemas.microsoft.com/office/drawing/2014/main" id="{7727B043-8DBB-B164-8B7A-52FBB83E2AC4}"/>
              </a:ext>
            </a:extLst>
          </p:cNvPr>
          <p:cNvSpPr txBox="1"/>
          <p:nvPr/>
        </p:nvSpPr>
        <p:spPr>
          <a:xfrm>
            <a:off x="1873789" y="1749179"/>
            <a:ext cx="9509977" cy="313932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t>We believe that football clubs and sports associations in a whole can make an important difference within a socially inclusive narrative and the individual development of the participant.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t>By developing sport programs with a social impact and a connection with society or the ‘outside world’, prisoners will find the mental oxygen to restore faith in themselves and in others. They can work on a positive self-image and a valuable identity perception, for example by developing their talents or strengthening their relationships with others. </a:t>
            </a:r>
            <a:endParaRPr kumimoji="0" lang="nl-BE" sz="1800" b="0" i="0" u="none" strike="noStrike" kern="1200" cap="none" spc="0" normalizeH="0" baseline="0" noProof="0" dirty="0">
              <a:ln>
                <a:noFill/>
              </a:ln>
              <a:solidFill>
                <a:srgbClr val="111111"/>
              </a:solidFill>
              <a:effectLst/>
              <a:uLnTx/>
              <a:uFillTx/>
              <a:latin typeface="Rockwell" panose="02060603020205020403"/>
              <a:ea typeface="+mn-ea"/>
              <a:cs typeface="+mn-cs"/>
            </a:endParaRPr>
          </a:p>
        </p:txBody>
      </p:sp>
      <p:sp>
        <p:nvSpPr>
          <p:cNvPr id="3" name="Tekstvak 2">
            <a:extLst>
              <a:ext uri="{FF2B5EF4-FFF2-40B4-BE49-F238E27FC236}">
                <a16:creationId xmlns:a16="http://schemas.microsoft.com/office/drawing/2014/main" id="{21903395-046D-5527-4077-720F74737F3F}"/>
              </a:ext>
            </a:extLst>
          </p:cNvPr>
          <p:cNvSpPr txBox="1"/>
          <p:nvPr/>
        </p:nvSpPr>
        <p:spPr>
          <a:xfrm>
            <a:off x="1873789" y="1625912"/>
            <a:ext cx="92364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1" i="0" u="none" strike="noStrike" kern="1200" cap="none" spc="0" normalizeH="0" baseline="0" noProof="0" dirty="0">
                <a:ln>
                  <a:noFill/>
                </a:ln>
                <a:solidFill>
                  <a:srgbClr val="FF7736"/>
                </a:solidFill>
                <a:effectLst/>
                <a:uLnTx/>
                <a:uFillTx/>
                <a:latin typeface="Tw Cen MT" panose="020B0602020104020603"/>
                <a:ea typeface="+mn-ea"/>
                <a:cs typeface="+mn-cs"/>
              </a:rPr>
              <a:t>Start </a:t>
            </a:r>
            <a:r>
              <a:rPr kumimoji="0" lang="nl-BE" sz="3600" b="1" i="0" u="none" strike="noStrike" kern="1200" cap="none" spc="0" normalizeH="0" baseline="0" noProof="0" dirty="0" err="1">
                <a:ln>
                  <a:noFill/>
                </a:ln>
                <a:solidFill>
                  <a:srgbClr val="FF7736"/>
                </a:solidFill>
                <a:effectLst/>
                <a:uLnTx/>
                <a:uFillTx/>
                <a:latin typeface="Tw Cen MT" panose="020B0602020104020603"/>
                <a:ea typeface="+mn-ea"/>
                <a:cs typeface="+mn-cs"/>
              </a:rPr>
              <a:t>To</a:t>
            </a:r>
            <a:r>
              <a:rPr kumimoji="0" lang="nl-BE" sz="3600" b="1" i="0" u="none" strike="noStrike" kern="1200" cap="none" spc="0" normalizeH="0" baseline="0" noProof="0" dirty="0">
                <a:ln>
                  <a:noFill/>
                </a:ln>
                <a:solidFill>
                  <a:srgbClr val="FF7736"/>
                </a:solidFill>
                <a:effectLst/>
                <a:uLnTx/>
                <a:uFillTx/>
                <a:latin typeface="Tw Cen MT" panose="020B0602020104020603"/>
                <a:ea typeface="+mn-ea"/>
                <a:cs typeface="+mn-cs"/>
              </a:rPr>
              <a:t> Coach</a:t>
            </a:r>
          </a:p>
        </p:txBody>
      </p:sp>
    </p:spTree>
    <p:extLst>
      <p:ext uri="{BB962C8B-B14F-4D97-AF65-F5344CB8AC3E}">
        <p14:creationId xmlns:p14="http://schemas.microsoft.com/office/powerpoint/2010/main" val="2245497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4CD9220-33F8-5198-618A-F197461F3620}"/>
              </a:ext>
            </a:extLst>
          </p:cNvPr>
          <p:cNvSpPr>
            <a:spLocks noGrp="1"/>
          </p:cNvSpPr>
          <p:nvPr>
            <p:ph type="title"/>
          </p:nvPr>
        </p:nvSpPr>
        <p:spPr>
          <a:xfrm>
            <a:off x="838200" y="643467"/>
            <a:ext cx="2951205" cy="5571066"/>
          </a:xfrm>
        </p:spPr>
        <p:txBody>
          <a:bodyPr>
            <a:normAutofit/>
          </a:bodyPr>
          <a:lstStyle/>
          <a:p>
            <a:r>
              <a:rPr lang="en-BG" b="1">
                <a:solidFill>
                  <a:srgbClr val="FFFFFF"/>
                </a:solidFill>
                <a:latin typeface="Rockwell" panose="02060603020205020403" pitchFamily="18" charset="77"/>
              </a:rPr>
              <a:t>Our goals are to: </a:t>
            </a:r>
          </a:p>
        </p:txBody>
      </p:sp>
      <p:graphicFrame>
        <p:nvGraphicFramePr>
          <p:cNvPr id="8" name="Content Placeholder 2">
            <a:extLst>
              <a:ext uri="{FF2B5EF4-FFF2-40B4-BE49-F238E27FC236}">
                <a16:creationId xmlns:a16="http://schemas.microsoft.com/office/drawing/2014/main" id="{861EE0AD-FAE7-1C2D-2907-010D229CB2C7}"/>
              </a:ext>
            </a:extLst>
          </p:cNvPr>
          <p:cNvGraphicFramePr>
            <a:graphicFrameLocks noGrp="1"/>
          </p:cNvGraphicFramePr>
          <p:nvPr>
            <p:ph idx="1"/>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90306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B99EB-83B6-C2B0-6138-257A6C03B4A3}"/>
              </a:ext>
            </a:extLst>
          </p:cNvPr>
          <p:cNvSpPr>
            <a:spLocks noGrp="1"/>
          </p:cNvSpPr>
          <p:nvPr>
            <p:ph type="title"/>
          </p:nvPr>
        </p:nvSpPr>
        <p:spPr>
          <a:xfrm>
            <a:off x="1873789" y="208113"/>
            <a:ext cx="9699661" cy="1325563"/>
          </a:xfrm>
        </p:spPr>
        <p:txBody>
          <a:bodyPr/>
          <a:lstStyle/>
          <a:p>
            <a:r>
              <a:rPr lang="nl-BE" dirty="0"/>
              <a:t>Why are we using sport?</a:t>
            </a:r>
          </a:p>
        </p:txBody>
      </p:sp>
      <p:pic>
        <p:nvPicPr>
          <p:cNvPr id="8" name="Afbeelding 7">
            <a:extLst>
              <a:ext uri="{FF2B5EF4-FFF2-40B4-BE49-F238E27FC236}">
                <a16:creationId xmlns:a16="http://schemas.microsoft.com/office/drawing/2014/main" id="{3E132E21-51A5-DDD5-C58F-F12209ECF23A}"/>
              </a:ext>
            </a:extLst>
          </p:cNvPr>
          <p:cNvPicPr>
            <a:picLocks noChangeAspect="1"/>
          </p:cNvPicPr>
          <p:nvPr/>
        </p:nvPicPr>
        <p:blipFill>
          <a:blip r:embed="rId2"/>
          <a:stretch>
            <a:fillRect/>
          </a:stretch>
        </p:blipFill>
        <p:spPr>
          <a:xfrm>
            <a:off x="618550" y="532981"/>
            <a:ext cx="848474" cy="935662"/>
          </a:xfrm>
          <a:prstGeom prst="rect">
            <a:avLst/>
          </a:prstGeom>
        </p:spPr>
      </p:pic>
      <p:sp>
        <p:nvSpPr>
          <p:cNvPr id="12" name="Tekstvak 11">
            <a:extLst>
              <a:ext uri="{FF2B5EF4-FFF2-40B4-BE49-F238E27FC236}">
                <a16:creationId xmlns:a16="http://schemas.microsoft.com/office/drawing/2014/main" id="{7727B043-8DBB-B164-8B7A-52FBB83E2AC4}"/>
              </a:ext>
            </a:extLst>
          </p:cNvPr>
          <p:cNvSpPr txBox="1"/>
          <p:nvPr/>
        </p:nvSpPr>
        <p:spPr>
          <a:xfrm>
            <a:off x="1873789" y="1749179"/>
            <a:ext cx="9509977" cy="480131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t>Sport is a universal language. </a:t>
            </a:r>
            <a:b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br>
            <a: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t>As a physical activity, sport deals with cultural and linguistic differences. Sport - as a physical outlet - provides relaxation, has a positive impact on mental and physical health, contributes to the well-being and self-development of the participants.</a:t>
            </a:r>
            <a:b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br>
            <a: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t>Sport brings people together and gives the participants the opportunity to be part of a team. It creates a sense of belonging and helps them to practice their social skills. It is a lever of social inclusion.</a:t>
            </a:r>
            <a:b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br>
            <a:b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br>
            <a: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t>In the program ‘Going For Goals’, the target group are prisoners below the age of thirty who are on remand or are short-term offenders. This target group slips through the cracks of the aid network, they do not make it through the waiting lists for their </a:t>
            </a:r>
            <a:r>
              <a:rPr kumimoji="0" lang="en-US" sz="1800" b="0" i="0" u="none" strike="noStrike" kern="1200" cap="none" spc="0" normalizeH="0" baseline="0" noProof="0">
                <a:ln>
                  <a:noFill/>
                </a:ln>
                <a:solidFill>
                  <a:srgbClr val="111111"/>
                </a:solidFill>
                <a:effectLst/>
                <a:uLnTx/>
                <a:uFillTx/>
                <a:latin typeface="Rockwell" panose="02060603020205020403"/>
                <a:ea typeface="+mn-ea"/>
                <a:cs typeface="+mn-cs"/>
              </a:rPr>
              <a:t>assistance.</a:t>
            </a:r>
            <a:b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br>
            <a: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t>But </a:t>
            </a:r>
            <a:r>
              <a:rPr kumimoji="0" lang="en-GB" sz="1800" b="0" i="0" u="none" strike="noStrike" kern="1200" cap="none" spc="0" normalizeH="0" baseline="0" noProof="0" dirty="0">
                <a:ln>
                  <a:noFill/>
                </a:ln>
                <a:solidFill>
                  <a:srgbClr val="111111"/>
                </a:solidFill>
                <a:effectLst/>
                <a:uLnTx/>
                <a:uFillTx/>
                <a:latin typeface="Rockwell" panose="02060603020205020403"/>
                <a:ea typeface="+mn-ea"/>
                <a:cs typeface="+mn-cs"/>
              </a:rPr>
              <a:t>two out three prisoners at Hasselt are participating in sports. It shows how important sports are to our target group. Sports are something where they can find themselves and like-minded people. It is a way for us to reach and connect to them.</a:t>
            </a:r>
            <a:br>
              <a:rPr kumimoji="0" lang="en-GB" sz="1800" b="0" i="0" u="none" strike="noStrike" kern="1200" cap="none" spc="0" normalizeH="0" baseline="0" noProof="0" dirty="0">
                <a:ln>
                  <a:noFill/>
                </a:ln>
                <a:solidFill>
                  <a:srgbClr val="111111"/>
                </a:solidFill>
                <a:effectLst/>
                <a:uLnTx/>
                <a:uFillTx/>
                <a:latin typeface="Rockwell" panose="02060603020205020403"/>
                <a:ea typeface="+mn-ea"/>
                <a:cs typeface="+mn-cs"/>
              </a:rPr>
            </a:br>
            <a:endParaRPr kumimoji="0" lang="en-US" sz="1800" b="0" i="0" u="none" strike="noStrike" kern="1200" cap="none" spc="0" normalizeH="0" baseline="0" noProof="0" dirty="0">
              <a:ln>
                <a:noFill/>
              </a:ln>
              <a:solidFill>
                <a:srgbClr val="FF0000"/>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t>We also believe that for successful reintegration, all life domains, must be addressed.</a:t>
            </a:r>
          </a:p>
        </p:txBody>
      </p:sp>
      <p:sp>
        <p:nvSpPr>
          <p:cNvPr id="3" name="Tekstvak 2">
            <a:extLst>
              <a:ext uri="{FF2B5EF4-FFF2-40B4-BE49-F238E27FC236}">
                <a16:creationId xmlns:a16="http://schemas.microsoft.com/office/drawing/2014/main" id="{21903395-046D-5527-4077-720F74737F3F}"/>
              </a:ext>
            </a:extLst>
          </p:cNvPr>
          <p:cNvSpPr txBox="1"/>
          <p:nvPr/>
        </p:nvSpPr>
        <p:spPr>
          <a:xfrm>
            <a:off x="1873789" y="1145477"/>
            <a:ext cx="92364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7736"/>
                </a:solidFill>
                <a:effectLst/>
                <a:uLnTx/>
                <a:uFillTx/>
                <a:latin typeface="Tw Cen MT" panose="020B0602020104020603"/>
                <a:ea typeface="+mn-ea"/>
                <a:cs typeface="+mn-cs"/>
              </a:rPr>
              <a:t>Going</a:t>
            </a:r>
            <a:r>
              <a:rPr kumimoji="0" lang="nl-BE" sz="3600" b="1" i="0" u="none" strike="noStrike" kern="1200" cap="none" spc="0" normalizeH="0" baseline="0" noProof="0" dirty="0">
                <a:ln>
                  <a:noFill/>
                </a:ln>
                <a:solidFill>
                  <a:srgbClr val="FF7736"/>
                </a:solidFill>
                <a:effectLst/>
                <a:uLnTx/>
                <a:uFillTx/>
                <a:latin typeface="Tw Cen MT" panose="020B0602020104020603"/>
                <a:ea typeface="+mn-ea"/>
                <a:cs typeface="+mn-cs"/>
              </a:rPr>
              <a:t> For Goals</a:t>
            </a:r>
          </a:p>
        </p:txBody>
      </p:sp>
    </p:spTree>
    <p:extLst>
      <p:ext uri="{BB962C8B-B14F-4D97-AF65-F5344CB8AC3E}">
        <p14:creationId xmlns:p14="http://schemas.microsoft.com/office/powerpoint/2010/main" val="20632170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innen, muur, vloer, kamer&#10;&#10;Automatisch gegenereerde beschrijving">
            <a:extLst>
              <a:ext uri="{FF2B5EF4-FFF2-40B4-BE49-F238E27FC236}">
                <a16:creationId xmlns:a16="http://schemas.microsoft.com/office/drawing/2014/main" id="{0314646C-F99F-DAE6-200A-0D1FFBBFF487}"/>
              </a:ext>
            </a:extLst>
          </p:cNvPr>
          <p:cNvPicPr>
            <a:picLocks noChangeAspect="1"/>
          </p:cNvPicPr>
          <p:nvPr/>
        </p:nvPicPr>
        <p:blipFill>
          <a:blip r:embed="rId2"/>
          <a:stretch>
            <a:fillRect/>
          </a:stretch>
        </p:blipFill>
        <p:spPr>
          <a:xfrm>
            <a:off x="0" y="0"/>
            <a:ext cx="6858000" cy="6858000"/>
          </a:xfrm>
          <a:prstGeom prst="rect">
            <a:avLst/>
          </a:prstGeom>
        </p:spPr>
      </p:pic>
      <p:sp>
        <p:nvSpPr>
          <p:cNvPr id="4" name="Tekstvak 3">
            <a:extLst>
              <a:ext uri="{FF2B5EF4-FFF2-40B4-BE49-F238E27FC236}">
                <a16:creationId xmlns:a16="http://schemas.microsoft.com/office/drawing/2014/main" id="{2B701C1F-EC0F-5B26-CD5E-CB14FBD0F400}"/>
              </a:ext>
            </a:extLst>
          </p:cNvPr>
          <p:cNvSpPr txBox="1"/>
          <p:nvPr/>
        </p:nvSpPr>
        <p:spPr>
          <a:xfrm>
            <a:off x="7839181" y="1356188"/>
            <a:ext cx="35754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srgbClr val="111111"/>
                </a:solidFill>
                <a:effectLst/>
                <a:uLnTx/>
                <a:uFillTx/>
                <a:latin typeface="Rockwell" panose="02060603020205020403"/>
                <a:ea typeface="+mn-ea"/>
                <a:cs typeface="+mn-cs"/>
              </a:rPr>
              <a:t>Start </a:t>
            </a:r>
            <a:r>
              <a:rPr kumimoji="0" lang="nl-BE" sz="1800" b="0" i="0" u="none" strike="noStrike" kern="1200" cap="none" spc="0" normalizeH="0" baseline="0" noProof="0" dirty="0" err="1">
                <a:ln>
                  <a:noFill/>
                </a:ln>
                <a:solidFill>
                  <a:srgbClr val="111111"/>
                </a:solidFill>
                <a:effectLst/>
                <a:uLnTx/>
                <a:uFillTx/>
                <a:latin typeface="Rockwell" panose="02060603020205020403"/>
                <a:ea typeface="+mn-ea"/>
                <a:cs typeface="+mn-cs"/>
              </a:rPr>
              <a:t>To</a:t>
            </a:r>
            <a:r>
              <a:rPr kumimoji="0" lang="nl-BE" sz="1800" b="0" i="0" u="none" strike="noStrike" kern="1200" cap="none" spc="0" normalizeH="0" baseline="0" noProof="0" dirty="0">
                <a:ln>
                  <a:noFill/>
                </a:ln>
                <a:solidFill>
                  <a:srgbClr val="111111"/>
                </a:solidFill>
                <a:effectLst/>
                <a:uLnTx/>
                <a:uFillTx/>
                <a:latin typeface="Rockwell" panose="02060603020205020403"/>
                <a:ea typeface="+mn-ea"/>
                <a:cs typeface="+mn-cs"/>
              </a:rPr>
              <a:t> Coach workshop – Beveren Prison </a:t>
            </a:r>
          </a:p>
        </p:txBody>
      </p:sp>
    </p:spTree>
    <p:extLst>
      <p:ext uri="{BB962C8B-B14F-4D97-AF65-F5344CB8AC3E}">
        <p14:creationId xmlns:p14="http://schemas.microsoft.com/office/powerpoint/2010/main" val="36449431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5113D-A353-2D7C-7D8E-41C03690FEE5}"/>
              </a:ext>
            </a:extLst>
          </p:cNvPr>
          <p:cNvSpPr>
            <a:spLocks noGrp="1"/>
          </p:cNvSpPr>
          <p:nvPr>
            <p:ph type="ctrTitle"/>
          </p:nvPr>
        </p:nvSpPr>
        <p:spPr>
          <a:xfrm>
            <a:off x="1524000" y="2036763"/>
            <a:ext cx="9144000" cy="2387600"/>
          </a:xfrm>
        </p:spPr>
        <p:txBody>
          <a:bodyPr>
            <a:normAutofit/>
          </a:bodyPr>
          <a:lstStyle/>
          <a:p>
            <a:r>
              <a:rPr lang="nl-BE" sz="8000" dirty="0"/>
              <a:t>How are we </a:t>
            </a:r>
            <a:br>
              <a:rPr lang="nl-BE" sz="8000" dirty="0"/>
            </a:br>
            <a:r>
              <a:rPr lang="nl-BE" sz="8000" dirty="0"/>
              <a:t>using sport?</a:t>
            </a:r>
          </a:p>
        </p:txBody>
      </p:sp>
    </p:spTree>
    <p:extLst>
      <p:ext uri="{BB962C8B-B14F-4D97-AF65-F5344CB8AC3E}">
        <p14:creationId xmlns:p14="http://schemas.microsoft.com/office/powerpoint/2010/main" val="13777615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B99EB-83B6-C2B0-6138-257A6C03B4A3}"/>
              </a:ext>
            </a:extLst>
          </p:cNvPr>
          <p:cNvSpPr>
            <a:spLocks noGrp="1"/>
          </p:cNvSpPr>
          <p:nvPr>
            <p:ph type="title"/>
          </p:nvPr>
        </p:nvSpPr>
        <p:spPr>
          <a:xfrm>
            <a:off x="1873789" y="423616"/>
            <a:ext cx="9699661" cy="1325563"/>
          </a:xfrm>
        </p:spPr>
        <p:txBody>
          <a:bodyPr/>
          <a:lstStyle/>
          <a:p>
            <a:r>
              <a:rPr lang="nl-BE" dirty="0"/>
              <a:t>How are we using sport?</a:t>
            </a:r>
          </a:p>
        </p:txBody>
      </p:sp>
      <p:pic>
        <p:nvPicPr>
          <p:cNvPr id="8" name="Afbeelding 7">
            <a:extLst>
              <a:ext uri="{FF2B5EF4-FFF2-40B4-BE49-F238E27FC236}">
                <a16:creationId xmlns:a16="http://schemas.microsoft.com/office/drawing/2014/main" id="{3E132E21-51A5-DDD5-C58F-F12209ECF23A}"/>
              </a:ext>
            </a:extLst>
          </p:cNvPr>
          <p:cNvPicPr>
            <a:picLocks noChangeAspect="1"/>
          </p:cNvPicPr>
          <p:nvPr/>
        </p:nvPicPr>
        <p:blipFill>
          <a:blip r:embed="rId2"/>
          <a:stretch>
            <a:fillRect/>
          </a:stretch>
        </p:blipFill>
        <p:spPr>
          <a:xfrm>
            <a:off x="618550" y="532981"/>
            <a:ext cx="848474" cy="935662"/>
          </a:xfrm>
          <a:prstGeom prst="rect">
            <a:avLst/>
          </a:prstGeom>
        </p:spPr>
      </p:pic>
      <p:sp>
        <p:nvSpPr>
          <p:cNvPr id="12" name="Tekstvak 11">
            <a:extLst>
              <a:ext uri="{FF2B5EF4-FFF2-40B4-BE49-F238E27FC236}">
                <a16:creationId xmlns:a16="http://schemas.microsoft.com/office/drawing/2014/main" id="{7727B043-8DBB-B164-8B7A-52FBB83E2AC4}"/>
              </a:ext>
            </a:extLst>
          </p:cNvPr>
          <p:cNvSpPr txBox="1"/>
          <p:nvPr/>
        </p:nvSpPr>
        <p:spPr>
          <a:xfrm>
            <a:off x="1341011" y="2072344"/>
            <a:ext cx="10353006" cy="498598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dirty="0">
                <a:ln>
                  <a:noFill/>
                </a:ln>
                <a:solidFill>
                  <a:srgbClr val="111111"/>
                </a:solidFill>
                <a:effectLst/>
                <a:uLnTx/>
                <a:uFillTx/>
                <a:latin typeface="Rockwell" panose="02060603020205020403"/>
                <a:ea typeface="+mn-lt"/>
                <a:cs typeface="+mn-lt"/>
              </a:rPr>
              <a:t>Cooperation with the VUB, </a:t>
            </a:r>
            <a:r>
              <a:rPr kumimoji="0" lang="en-GB" sz="1800" b="0" i="0" u="none" strike="noStrike" kern="1200" cap="none" spc="0" normalizeH="0" baseline="0" noProof="0" dirty="0" err="1">
                <a:ln>
                  <a:noFill/>
                </a:ln>
                <a:solidFill>
                  <a:srgbClr val="111111"/>
                </a:solidFill>
                <a:effectLst/>
                <a:uLnTx/>
                <a:uFillTx/>
                <a:latin typeface="Rockwell" panose="02060603020205020403"/>
                <a:ea typeface="+mn-lt"/>
                <a:cs typeface="+mn-lt"/>
              </a:rPr>
              <a:t>Voetbal</a:t>
            </a:r>
            <a:r>
              <a:rPr kumimoji="0" lang="en-GB" sz="1800" b="0" i="0" u="none" strike="noStrike" kern="1200" cap="none" spc="0" normalizeH="0" baseline="0" noProof="0" dirty="0">
                <a:ln>
                  <a:noFill/>
                </a:ln>
                <a:solidFill>
                  <a:srgbClr val="111111"/>
                </a:solidFill>
                <a:effectLst/>
                <a:uLnTx/>
                <a:uFillTx/>
                <a:latin typeface="Rockwell" panose="02060603020205020403"/>
                <a:ea typeface="+mn-lt"/>
                <a:cs typeface="+mn-lt"/>
              </a:rPr>
              <a:t> </a:t>
            </a:r>
            <a:r>
              <a:rPr kumimoji="0" lang="en-GB" sz="1800" b="0" i="0" u="none" strike="noStrike" kern="1200" cap="none" spc="0" normalizeH="0" baseline="0" noProof="0" dirty="0" err="1">
                <a:ln>
                  <a:noFill/>
                </a:ln>
                <a:solidFill>
                  <a:srgbClr val="111111"/>
                </a:solidFill>
                <a:effectLst/>
                <a:uLnTx/>
                <a:uFillTx/>
                <a:latin typeface="Rockwell" panose="02060603020205020403"/>
                <a:ea typeface="+mn-lt"/>
                <a:cs typeface="+mn-lt"/>
              </a:rPr>
              <a:t>Vlaanderen</a:t>
            </a:r>
            <a:r>
              <a:rPr kumimoji="0" lang="en-GB" sz="1800" b="0" i="0" u="none" strike="noStrike" kern="1200" cap="none" spc="0" normalizeH="0" baseline="0" noProof="0" dirty="0">
                <a:ln>
                  <a:noFill/>
                </a:ln>
                <a:solidFill>
                  <a:srgbClr val="111111"/>
                </a:solidFill>
                <a:effectLst/>
                <a:uLnTx/>
                <a:uFillTx/>
                <a:latin typeface="Rockwell" panose="02060603020205020403"/>
                <a:ea typeface="+mn-lt"/>
                <a:cs typeface="+mn-lt"/>
              </a:rPr>
              <a:t> and participating clubs.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dirty="0">
                <a:ln>
                  <a:noFill/>
                </a:ln>
                <a:solidFill>
                  <a:srgbClr val="111111"/>
                </a:solidFill>
                <a:effectLst/>
                <a:uLnTx/>
                <a:uFillTx/>
                <a:latin typeface="Rockwell" panose="02060603020205020403"/>
                <a:ea typeface="+mn-ea"/>
                <a:cs typeface="+mn-cs"/>
              </a:rPr>
              <a:t>Involving the clubs early in the project (within the prison walls).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dirty="0">
                <a:ln>
                  <a:noFill/>
                </a:ln>
                <a:solidFill>
                  <a:srgbClr val="111111"/>
                </a:solidFill>
                <a:effectLst/>
                <a:uLnTx/>
                <a:uFillTx/>
                <a:latin typeface="Rockwell" panose="02060603020205020403"/>
                <a:ea typeface="+mn-lt"/>
                <a:cs typeface="+mn-lt"/>
              </a:rPr>
              <a:t>"coaching project“.</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dirty="0">
                <a:ln>
                  <a:noFill/>
                </a:ln>
                <a:solidFill>
                  <a:srgbClr val="111111"/>
                </a:solidFill>
                <a:effectLst/>
                <a:uLnTx/>
                <a:uFillTx/>
                <a:latin typeface="Rockwell" panose="02060603020205020403"/>
                <a:ea typeface="+mn-lt"/>
                <a:cs typeface="+mn-lt"/>
              </a:rPr>
              <a:t>Preparing prisoners for their reintegration into society by developing social skills.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dirty="0">
                <a:ln>
                  <a:noFill/>
                </a:ln>
                <a:solidFill>
                  <a:srgbClr val="111111"/>
                </a:solidFill>
                <a:effectLst/>
                <a:uLnTx/>
                <a:uFillTx/>
                <a:latin typeface="Rockwell" panose="02060603020205020403"/>
                <a:ea typeface="+mn-lt"/>
                <a:cs typeface="+mn-lt"/>
              </a:rPr>
              <a:t>Becoming a UEFA youth football coach.</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dirty="0">
                <a:ln>
                  <a:noFill/>
                </a:ln>
                <a:solidFill>
                  <a:srgbClr val="111111"/>
                </a:solidFill>
                <a:effectLst/>
                <a:uLnTx/>
                <a:uFillTx/>
                <a:latin typeface="Rockwell" panose="02060603020205020403"/>
                <a:ea typeface="+mn-lt"/>
                <a:cs typeface="+mn-lt"/>
              </a:rPr>
              <a:t>Certificate.</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dirty="0">
                <a:ln>
                  <a:noFill/>
                </a:ln>
                <a:solidFill>
                  <a:srgbClr val="111111"/>
                </a:solidFill>
                <a:effectLst/>
                <a:uLnTx/>
                <a:uFillTx/>
                <a:latin typeface="Rockwell" panose="02060603020205020403"/>
                <a:ea typeface="+mn-lt"/>
                <a:cs typeface="+mn-lt"/>
              </a:rPr>
              <a:t>Putting the acquired knowledge into practice within the operation of a team outside the prison walls.</a:t>
            </a:r>
          </a:p>
          <a:p>
            <a:pPr marL="80010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dirty="0">
                <a:ln>
                  <a:noFill/>
                </a:ln>
                <a:solidFill>
                  <a:srgbClr val="111111"/>
                </a:solidFill>
                <a:effectLst/>
                <a:uLnTx/>
                <a:uFillTx/>
                <a:latin typeface="Rockwell" panose="02060603020205020403"/>
                <a:ea typeface="+mn-lt"/>
                <a:cs typeface="+mn-lt"/>
              </a:rPr>
              <a:t>An internship within the participating clubs.</a:t>
            </a:r>
          </a:p>
          <a:p>
            <a:pPr marL="80010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dirty="0">
                <a:ln>
                  <a:noFill/>
                </a:ln>
                <a:solidFill>
                  <a:srgbClr val="111111"/>
                </a:solidFill>
                <a:effectLst/>
                <a:uLnTx/>
                <a:uFillTx/>
                <a:latin typeface="Rockwell" panose="02060603020205020403"/>
                <a:ea typeface="+mn-lt"/>
                <a:cs typeface="+mn-lt"/>
              </a:rPr>
              <a:t>A full-fledged trainer within the participating clubs.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dirty="0">
                <a:ln>
                  <a:noFill/>
                </a:ln>
                <a:solidFill>
                  <a:srgbClr val="111111"/>
                </a:solidFill>
                <a:effectLst/>
                <a:uLnTx/>
                <a:uFillTx/>
                <a:latin typeface="Rockwell" panose="02060603020205020403"/>
                <a:ea typeface="+mn-lt"/>
                <a:cs typeface="+mn-lt"/>
              </a:rPr>
              <a:t>Follow-up program, start up (social and practical).</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endParaRPr kumimoji="0" lang="nl-BE" sz="2000" b="0" i="0" u="none" strike="noStrike" kern="1200" cap="none" spc="0" normalizeH="0" baseline="0" noProof="0" dirty="0">
              <a:ln>
                <a:noFill/>
              </a:ln>
              <a:solidFill>
                <a:srgbClr val="111111"/>
              </a:solidFill>
              <a:effectLst/>
              <a:uLnTx/>
              <a:uFillTx/>
              <a:latin typeface="Rockwell" panose="02060603020205020403"/>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2000" b="0" i="0" u="none" strike="noStrike" kern="1200" cap="none" spc="0" normalizeH="0" baseline="0" noProof="0" dirty="0">
              <a:ln>
                <a:noFill/>
              </a:ln>
              <a:solidFill>
                <a:srgbClr val="111111"/>
              </a:solidFill>
              <a:effectLst/>
              <a:uLnTx/>
              <a:uFillTx/>
              <a:latin typeface="Rockwell" panose="02060603020205020403"/>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20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20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20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2000" b="0" i="0" u="none" strike="noStrike" kern="1200" cap="none" spc="0" normalizeH="0" baseline="0" noProof="0" dirty="0">
              <a:ln>
                <a:noFill/>
              </a:ln>
              <a:solidFill>
                <a:srgbClr val="111111"/>
              </a:solidFill>
              <a:effectLst/>
              <a:uLnTx/>
              <a:uFillTx/>
              <a:latin typeface="Rockwell" panose="02060603020205020403"/>
              <a:ea typeface="+mn-ea"/>
              <a:cs typeface="+mn-cs"/>
            </a:endParaRPr>
          </a:p>
        </p:txBody>
      </p:sp>
      <p:sp>
        <p:nvSpPr>
          <p:cNvPr id="3" name="Tekstvak 2">
            <a:extLst>
              <a:ext uri="{FF2B5EF4-FFF2-40B4-BE49-F238E27FC236}">
                <a16:creationId xmlns:a16="http://schemas.microsoft.com/office/drawing/2014/main" id="{8C5CAC63-0A78-98D4-FE9A-D24E3C94CD6E}"/>
              </a:ext>
            </a:extLst>
          </p:cNvPr>
          <p:cNvSpPr txBox="1"/>
          <p:nvPr/>
        </p:nvSpPr>
        <p:spPr>
          <a:xfrm>
            <a:off x="1873789" y="1426013"/>
            <a:ext cx="92364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1" i="0" u="none" strike="noStrike" kern="1200" cap="none" spc="0" normalizeH="0" baseline="0" noProof="0" dirty="0">
                <a:ln>
                  <a:noFill/>
                </a:ln>
                <a:solidFill>
                  <a:srgbClr val="FF7736"/>
                </a:solidFill>
                <a:effectLst/>
                <a:uLnTx/>
                <a:uFillTx/>
                <a:latin typeface="Tw Cen MT" panose="020B0602020104020603"/>
                <a:ea typeface="+mn-ea"/>
                <a:cs typeface="+mn-cs"/>
              </a:rPr>
              <a:t>Start </a:t>
            </a:r>
            <a:r>
              <a:rPr kumimoji="0" lang="nl-BE" sz="3600" b="1" i="0" u="none" strike="noStrike" kern="1200" cap="none" spc="0" normalizeH="0" baseline="0" noProof="0" dirty="0" err="1">
                <a:ln>
                  <a:noFill/>
                </a:ln>
                <a:solidFill>
                  <a:srgbClr val="FF7736"/>
                </a:solidFill>
                <a:effectLst/>
                <a:uLnTx/>
                <a:uFillTx/>
                <a:latin typeface="Tw Cen MT" panose="020B0602020104020603"/>
                <a:ea typeface="+mn-ea"/>
                <a:cs typeface="+mn-cs"/>
              </a:rPr>
              <a:t>To</a:t>
            </a:r>
            <a:r>
              <a:rPr kumimoji="0" lang="nl-BE" sz="3600" b="1" i="0" u="none" strike="noStrike" kern="1200" cap="none" spc="0" normalizeH="0" baseline="0" noProof="0" dirty="0">
                <a:ln>
                  <a:noFill/>
                </a:ln>
                <a:solidFill>
                  <a:srgbClr val="FF7736"/>
                </a:solidFill>
                <a:effectLst/>
                <a:uLnTx/>
                <a:uFillTx/>
                <a:latin typeface="Tw Cen MT" panose="020B0602020104020603"/>
                <a:ea typeface="+mn-ea"/>
                <a:cs typeface="+mn-cs"/>
              </a:rPr>
              <a:t> Coach</a:t>
            </a:r>
          </a:p>
        </p:txBody>
      </p:sp>
    </p:spTree>
    <p:extLst>
      <p:ext uri="{BB962C8B-B14F-4D97-AF65-F5344CB8AC3E}">
        <p14:creationId xmlns:p14="http://schemas.microsoft.com/office/powerpoint/2010/main" val="39268858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B99EB-83B6-C2B0-6138-257A6C03B4A3}"/>
              </a:ext>
            </a:extLst>
          </p:cNvPr>
          <p:cNvSpPr>
            <a:spLocks noGrp="1"/>
          </p:cNvSpPr>
          <p:nvPr>
            <p:ph type="title"/>
          </p:nvPr>
        </p:nvSpPr>
        <p:spPr>
          <a:xfrm>
            <a:off x="1873789" y="423616"/>
            <a:ext cx="9699661" cy="1325563"/>
          </a:xfrm>
        </p:spPr>
        <p:txBody>
          <a:bodyPr/>
          <a:lstStyle/>
          <a:p>
            <a:r>
              <a:rPr lang="nl-BE" dirty="0"/>
              <a:t>How are we using sport?</a:t>
            </a:r>
          </a:p>
        </p:txBody>
      </p:sp>
      <p:pic>
        <p:nvPicPr>
          <p:cNvPr id="8" name="Afbeelding 7">
            <a:extLst>
              <a:ext uri="{FF2B5EF4-FFF2-40B4-BE49-F238E27FC236}">
                <a16:creationId xmlns:a16="http://schemas.microsoft.com/office/drawing/2014/main" id="{3E132E21-51A5-DDD5-C58F-F12209ECF23A}"/>
              </a:ext>
            </a:extLst>
          </p:cNvPr>
          <p:cNvPicPr>
            <a:picLocks noChangeAspect="1"/>
          </p:cNvPicPr>
          <p:nvPr/>
        </p:nvPicPr>
        <p:blipFill>
          <a:blip r:embed="rId2"/>
          <a:stretch>
            <a:fillRect/>
          </a:stretch>
        </p:blipFill>
        <p:spPr>
          <a:xfrm>
            <a:off x="618550" y="532981"/>
            <a:ext cx="848474" cy="935662"/>
          </a:xfrm>
          <a:prstGeom prst="rect">
            <a:avLst/>
          </a:prstGeom>
        </p:spPr>
      </p:pic>
      <p:sp>
        <p:nvSpPr>
          <p:cNvPr id="12" name="Tekstvak 11">
            <a:extLst>
              <a:ext uri="{FF2B5EF4-FFF2-40B4-BE49-F238E27FC236}">
                <a16:creationId xmlns:a16="http://schemas.microsoft.com/office/drawing/2014/main" id="{7727B043-8DBB-B164-8B7A-52FBB83E2AC4}"/>
              </a:ext>
            </a:extLst>
          </p:cNvPr>
          <p:cNvSpPr txBox="1"/>
          <p:nvPr/>
        </p:nvSpPr>
        <p:spPr>
          <a:xfrm>
            <a:off x="1341011" y="2072344"/>
            <a:ext cx="9509977" cy="4278094"/>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11111"/>
                </a:solidFill>
                <a:effectLst/>
                <a:uLnTx/>
                <a:uFillTx/>
                <a:latin typeface="Rockwell" panose="02060603020205020403"/>
                <a:ea typeface="Calibri" panose="020F0502020204030204" pitchFamily="34" charset="0"/>
                <a:cs typeface="+mn-cs"/>
              </a:rPr>
              <a:t>Group sessions in a leisure atmosphere where we informally teach participants social skills, sporting skills and other competencies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11111"/>
                </a:solidFill>
                <a:effectLst/>
                <a:uLnTx/>
                <a:uFillTx/>
                <a:latin typeface="Rockwell" panose="02060603020205020403"/>
                <a:ea typeface="Calibri" panose="020F0502020204030204" pitchFamily="34" charset="0"/>
                <a:cs typeface="+mn-cs"/>
              </a:rPr>
              <a:t>We introduce participants to sports opportunities and support services during and after detention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11111"/>
                </a:solidFill>
                <a:effectLst/>
                <a:uLnTx/>
                <a:uFillTx/>
                <a:latin typeface="Rockwell" panose="02060603020205020403"/>
                <a:ea typeface="Calibri" panose="020F0502020204030204" pitchFamily="34" charset="0"/>
                <a:cs typeface="+mn-cs"/>
              </a:rPr>
              <a:t>Fully committed to engaging participants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11111"/>
                </a:solidFill>
                <a:effectLst/>
                <a:uLnTx/>
                <a:uFillTx/>
                <a:latin typeface="Rockwell" panose="02060603020205020403"/>
                <a:ea typeface="Calibri" panose="020F0502020204030204" pitchFamily="34" charset="0"/>
                <a:cs typeface="+mn-cs"/>
              </a:rPr>
              <a:t>We detect the needs of the participants in all life domains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11111"/>
                </a:solidFill>
                <a:effectLst/>
                <a:uLnTx/>
                <a:uFillTx/>
                <a:latin typeface="Rockwell" panose="02060603020205020403"/>
                <a:ea typeface="Calibri" panose="020F0502020204030204" pitchFamily="34" charset="0"/>
                <a:cs typeface="+mn-cs"/>
              </a:rPr>
              <a:t>Creating trust and safety within the group, towards the coach and the organizations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11111"/>
                </a:solidFill>
                <a:effectLst/>
                <a:uLnTx/>
                <a:uFillTx/>
                <a:latin typeface="Rockwell" panose="02060603020205020403"/>
                <a:ea typeface="Calibri" panose="020F0502020204030204" pitchFamily="34" charset="0"/>
                <a:cs typeface="+mn-cs"/>
              </a:rPr>
              <a:t>The assistance process is started during detention and can be continued after detention with the same coach and/or organization. </a:t>
            </a:r>
            <a: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t>Possibility for progression to an ICAN trajectory after detention: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t>An integral approach with a coach who takes on the role of 'route companion’ for 12 months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t>Bringing participants closer to work or daytime activities by removing barriers.</a:t>
            </a:r>
            <a:endParaRPr kumimoji="0" lang="en-GB" sz="1800" b="0" i="0" u="none" strike="noStrike" kern="1200" cap="none" spc="0" normalizeH="0" baseline="0" noProof="0" dirty="0">
              <a:ln>
                <a:noFill/>
              </a:ln>
              <a:solidFill>
                <a:srgbClr val="111111"/>
              </a:solidFill>
              <a:effectLst/>
              <a:uLnTx/>
              <a:uFillTx/>
              <a:latin typeface="Rockwell" panose="02060603020205020403"/>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11111"/>
                </a:solidFill>
                <a:effectLst/>
                <a:uLnTx/>
                <a:uFillTx/>
                <a:latin typeface="Rockwell" panose="02060603020205020403"/>
                <a:ea typeface="+mn-ea"/>
                <a:cs typeface="+mn-cs"/>
              </a:rPr>
              <a:t>Cooperation with </a:t>
            </a:r>
            <a:r>
              <a:rPr kumimoji="0" lang="en-GB" sz="1800" b="0" i="0" u="none" strike="noStrike" kern="1200" cap="none" spc="0" normalizeH="0" baseline="0" noProof="0" dirty="0" err="1">
                <a:ln>
                  <a:noFill/>
                </a:ln>
                <a:solidFill>
                  <a:srgbClr val="111111"/>
                </a:solidFill>
                <a:effectLst/>
                <a:uLnTx/>
                <a:uFillTx/>
                <a:latin typeface="Rockwell" panose="02060603020205020403"/>
                <a:ea typeface="+mn-ea"/>
                <a:cs typeface="+mn-cs"/>
              </a:rPr>
              <a:t>Arktos</a:t>
            </a:r>
            <a:r>
              <a:rPr kumimoji="0" lang="en-GB" sz="1800" b="0" i="0" u="none" strike="noStrike" kern="1200" cap="none" spc="0" normalizeH="0" baseline="0" noProof="0" dirty="0">
                <a:ln>
                  <a:noFill/>
                </a:ln>
                <a:solidFill>
                  <a:srgbClr val="111111"/>
                </a:solidFill>
                <a:effectLst/>
                <a:uLnTx/>
                <a:uFillTx/>
                <a:latin typeface="Rockwell" panose="02060603020205020403"/>
                <a:ea typeface="+mn-ea"/>
                <a:cs typeface="+mn-cs"/>
              </a:rPr>
              <a:t>, CAW Limburg, VDAB, Justice department</a:t>
            </a:r>
            <a:endParaRPr kumimoji="0" lang="nl-BE" sz="18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endParaRPr kumimoji="0" lang="nl-BE" sz="2000" b="0" i="0" u="none" strike="noStrike" kern="1200" cap="none" spc="0" normalizeH="0" baseline="0" noProof="0" dirty="0">
              <a:ln>
                <a:noFill/>
              </a:ln>
              <a:solidFill>
                <a:srgbClr val="111111"/>
              </a:solidFill>
              <a:effectLst/>
              <a:uLnTx/>
              <a:uFillTx/>
              <a:latin typeface="Rockwell" panose="02060603020205020403"/>
              <a:ea typeface="+mn-lt"/>
              <a:cs typeface="+mn-lt"/>
            </a:endParaRPr>
          </a:p>
        </p:txBody>
      </p:sp>
      <p:sp>
        <p:nvSpPr>
          <p:cNvPr id="3" name="Tekstvak 2">
            <a:extLst>
              <a:ext uri="{FF2B5EF4-FFF2-40B4-BE49-F238E27FC236}">
                <a16:creationId xmlns:a16="http://schemas.microsoft.com/office/drawing/2014/main" id="{8C5CAC63-0A78-98D4-FE9A-D24E3C94CD6E}"/>
              </a:ext>
            </a:extLst>
          </p:cNvPr>
          <p:cNvSpPr txBox="1"/>
          <p:nvPr/>
        </p:nvSpPr>
        <p:spPr>
          <a:xfrm>
            <a:off x="1873789" y="1426013"/>
            <a:ext cx="92364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1" i="0" u="none" strike="noStrike" kern="1200" cap="none" spc="0" normalizeH="0" baseline="0" noProof="0" dirty="0" err="1">
                <a:ln>
                  <a:noFill/>
                </a:ln>
                <a:solidFill>
                  <a:srgbClr val="FF7736"/>
                </a:solidFill>
                <a:effectLst/>
                <a:uLnTx/>
                <a:uFillTx/>
                <a:latin typeface="Tw Cen MT" panose="020B0602020104020603"/>
                <a:ea typeface="+mn-ea"/>
                <a:cs typeface="+mn-cs"/>
              </a:rPr>
              <a:t>Going</a:t>
            </a:r>
            <a:r>
              <a:rPr kumimoji="0" lang="nl-BE" sz="3600" b="1" i="0" u="none" strike="noStrike" kern="1200" cap="none" spc="0" normalizeH="0" baseline="0" noProof="0" dirty="0">
                <a:ln>
                  <a:noFill/>
                </a:ln>
                <a:solidFill>
                  <a:srgbClr val="FF7736"/>
                </a:solidFill>
                <a:effectLst/>
                <a:uLnTx/>
                <a:uFillTx/>
                <a:latin typeface="Tw Cen MT" panose="020B0602020104020603"/>
                <a:ea typeface="+mn-ea"/>
                <a:cs typeface="+mn-cs"/>
              </a:rPr>
              <a:t> For Goals</a:t>
            </a:r>
          </a:p>
        </p:txBody>
      </p:sp>
    </p:spTree>
    <p:extLst>
      <p:ext uri="{BB962C8B-B14F-4D97-AF65-F5344CB8AC3E}">
        <p14:creationId xmlns:p14="http://schemas.microsoft.com/office/powerpoint/2010/main" val="34713887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2B701C1F-EC0F-5B26-CD5E-CB14FBD0F400}"/>
              </a:ext>
            </a:extLst>
          </p:cNvPr>
          <p:cNvSpPr txBox="1"/>
          <p:nvPr/>
        </p:nvSpPr>
        <p:spPr>
          <a:xfrm>
            <a:off x="7839181" y="1356188"/>
            <a:ext cx="35754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err="1">
                <a:ln>
                  <a:noFill/>
                </a:ln>
                <a:solidFill>
                  <a:srgbClr val="111111"/>
                </a:solidFill>
                <a:effectLst/>
                <a:uLnTx/>
                <a:uFillTx/>
                <a:latin typeface="Rockwell" panose="02060603020205020403"/>
                <a:ea typeface="+mn-ea"/>
                <a:cs typeface="+mn-cs"/>
              </a:rPr>
              <a:t>Going</a:t>
            </a:r>
            <a:r>
              <a:rPr kumimoji="0" lang="nl-BE" sz="1800" b="0" i="0" u="none" strike="noStrike" kern="1200" cap="none" spc="0" normalizeH="0" baseline="0" noProof="0" dirty="0">
                <a:ln>
                  <a:noFill/>
                </a:ln>
                <a:solidFill>
                  <a:srgbClr val="111111"/>
                </a:solidFill>
                <a:effectLst/>
                <a:uLnTx/>
                <a:uFillTx/>
                <a:latin typeface="Rockwell" panose="02060603020205020403"/>
                <a:ea typeface="+mn-ea"/>
                <a:cs typeface="+mn-cs"/>
              </a:rPr>
              <a:t> For Goals workshop – Hasselt Prison </a:t>
            </a:r>
          </a:p>
        </p:txBody>
      </p:sp>
      <p:pic>
        <p:nvPicPr>
          <p:cNvPr id="5" name="Afbeelding 4" descr="Afbeelding met vloer&#10;&#10;Automatisch gegenereerde beschrijving">
            <a:extLst>
              <a:ext uri="{FF2B5EF4-FFF2-40B4-BE49-F238E27FC236}">
                <a16:creationId xmlns:a16="http://schemas.microsoft.com/office/drawing/2014/main" id="{87D5E308-B26D-BC17-5159-C07E294A54C4}"/>
              </a:ext>
            </a:extLst>
          </p:cNvPr>
          <p:cNvPicPr>
            <a:picLocks noChangeAspect="1"/>
          </p:cNvPicPr>
          <p:nvPr/>
        </p:nvPicPr>
        <p:blipFill rotWithShape="1">
          <a:blip r:embed="rId3"/>
          <a:srcRect l="-1" r="24228"/>
          <a:stretch/>
        </p:blipFill>
        <p:spPr>
          <a:xfrm>
            <a:off x="-131180" y="0"/>
            <a:ext cx="7133864" cy="6858000"/>
          </a:xfrm>
          <a:prstGeom prst="rect">
            <a:avLst/>
          </a:prstGeom>
        </p:spPr>
      </p:pic>
    </p:spTree>
    <p:extLst>
      <p:ext uri="{BB962C8B-B14F-4D97-AF65-F5344CB8AC3E}">
        <p14:creationId xmlns:p14="http://schemas.microsoft.com/office/powerpoint/2010/main" val="19055634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5113D-A353-2D7C-7D8E-41C03690FEE5}"/>
              </a:ext>
            </a:extLst>
          </p:cNvPr>
          <p:cNvSpPr>
            <a:spLocks noGrp="1"/>
          </p:cNvSpPr>
          <p:nvPr>
            <p:ph type="ctrTitle"/>
          </p:nvPr>
        </p:nvSpPr>
        <p:spPr>
          <a:xfrm>
            <a:off x="1524000" y="2036763"/>
            <a:ext cx="9144000" cy="2387600"/>
          </a:xfrm>
        </p:spPr>
        <p:txBody>
          <a:bodyPr>
            <a:normAutofit/>
          </a:bodyPr>
          <a:lstStyle/>
          <a:p>
            <a:r>
              <a:rPr lang="nl-BE" sz="8000" dirty="0"/>
              <a:t>What are our actual activities?</a:t>
            </a:r>
          </a:p>
        </p:txBody>
      </p:sp>
    </p:spTree>
    <p:extLst>
      <p:ext uri="{BB962C8B-B14F-4D97-AF65-F5344CB8AC3E}">
        <p14:creationId xmlns:p14="http://schemas.microsoft.com/office/powerpoint/2010/main" val="2985832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B99EB-83B6-C2B0-6138-257A6C03B4A3}"/>
              </a:ext>
            </a:extLst>
          </p:cNvPr>
          <p:cNvSpPr>
            <a:spLocks noGrp="1"/>
          </p:cNvSpPr>
          <p:nvPr>
            <p:ph type="title"/>
          </p:nvPr>
        </p:nvSpPr>
        <p:spPr>
          <a:xfrm>
            <a:off x="1873789" y="423616"/>
            <a:ext cx="9699661" cy="1325563"/>
          </a:xfrm>
        </p:spPr>
        <p:txBody>
          <a:bodyPr/>
          <a:lstStyle/>
          <a:p>
            <a:r>
              <a:rPr lang="nl-BE" dirty="0"/>
              <a:t>What are our actual activities?</a:t>
            </a:r>
          </a:p>
        </p:txBody>
      </p:sp>
      <p:pic>
        <p:nvPicPr>
          <p:cNvPr id="8" name="Afbeelding 7">
            <a:extLst>
              <a:ext uri="{FF2B5EF4-FFF2-40B4-BE49-F238E27FC236}">
                <a16:creationId xmlns:a16="http://schemas.microsoft.com/office/drawing/2014/main" id="{3E132E21-51A5-DDD5-C58F-F12209ECF23A}"/>
              </a:ext>
            </a:extLst>
          </p:cNvPr>
          <p:cNvPicPr>
            <a:picLocks noChangeAspect="1"/>
          </p:cNvPicPr>
          <p:nvPr/>
        </p:nvPicPr>
        <p:blipFill>
          <a:blip r:embed="rId2"/>
          <a:stretch>
            <a:fillRect/>
          </a:stretch>
        </p:blipFill>
        <p:spPr>
          <a:xfrm>
            <a:off x="618550" y="532981"/>
            <a:ext cx="848474" cy="935662"/>
          </a:xfrm>
          <a:prstGeom prst="rect">
            <a:avLst/>
          </a:prstGeom>
        </p:spPr>
      </p:pic>
      <p:sp>
        <p:nvSpPr>
          <p:cNvPr id="12" name="Tekstvak 11">
            <a:extLst>
              <a:ext uri="{FF2B5EF4-FFF2-40B4-BE49-F238E27FC236}">
                <a16:creationId xmlns:a16="http://schemas.microsoft.com/office/drawing/2014/main" id="{7727B043-8DBB-B164-8B7A-52FBB83E2AC4}"/>
              </a:ext>
            </a:extLst>
          </p:cNvPr>
          <p:cNvSpPr txBox="1"/>
          <p:nvPr/>
        </p:nvSpPr>
        <p:spPr>
          <a:xfrm>
            <a:off x="1873789" y="1881155"/>
            <a:ext cx="9509977" cy="5355312"/>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11111"/>
                </a:solidFill>
                <a:effectLst/>
                <a:uLnTx/>
                <a:uFillTx/>
                <a:latin typeface="Rockwell" panose="02060603020205020403"/>
                <a:ea typeface="+mn-lt"/>
                <a:cs typeface="+mn-lt"/>
              </a:rPr>
              <a:t>A practical and a theoretical course of 8 weeks.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11111"/>
                </a:solidFill>
                <a:effectLst/>
                <a:uLnTx/>
                <a:uFillTx/>
                <a:latin typeface="Rockwell" panose="02060603020205020403"/>
                <a:ea typeface="+mn-lt"/>
                <a:cs typeface="+mn-lt"/>
              </a:rPr>
              <a:t>2 trainers of </a:t>
            </a:r>
            <a:r>
              <a:rPr kumimoji="0" lang="en-GB" sz="1800" b="0" i="0" u="none" strike="noStrike" kern="1200" cap="none" spc="0" normalizeH="0" baseline="0" noProof="0" dirty="0" err="1">
                <a:ln>
                  <a:noFill/>
                </a:ln>
                <a:solidFill>
                  <a:srgbClr val="111111"/>
                </a:solidFill>
                <a:effectLst/>
                <a:uLnTx/>
                <a:uFillTx/>
                <a:latin typeface="Rockwell" panose="02060603020205020403"/>
                <a:ea typeface="+mn-lt"/>
                <a:cs typeface="+mn-lt"/>
              </a:rPr>
              <a:t>Voetbal</a:t>
            </a:r>
            <a:r>
              <a:rPr kumimoji="0" lang="en-GB" sz="1800" b="0" i="0" u="none" strike="noStrike" kern="1200" cap="none" spc="0" normalizeH="0" baseline="0" noProof="0" dirty="0">
                <a:ln>
                  <a:noFill/>
                </a:ln>
                <a:solidFill>
                  <a:srgbClr val="111111"/>
                </a:solidFill>
                <a:effectLst/>
                <a:uLnTx/>
                <a:uFillTx/>
                <a:latin typeface="Rockwell" panose="02060603020205020403"/>
                <a:ea typeface="+mn-lt"/>
                <a:cs typeface="+mn-lt"/>
              </a:rPr>
              <a:t> </a:t>
            </a:r>
            <a:r>
              <a:rPr kumimoji="0" lang="en-GB" sz="1800" b="0" i="0" u="none" strike="noStrike" kern="1200" cap="none" spc="0" normalizeH="0" baseline="0" noProof="0" dirty="0" err="1">
                <a:ln>
                  <a:noFill/>
                </a:ln>
                <a:solidFill>
                  <a:srgbClr val="111111"/>
                </a:solidFill>
                <a:effectLst/>
                <a:uLnTx/>
                <a:uFillTx/>
                <a:latin typeface="Rockwell" panose="02060603020205020403"/>
                <a:ea typeface="+mn-lt"/>
                <a:cs typeface="+mn-lt"/>
              </a:rPr>
              <a:t>Vlaanderen</a:t>
            </a:r>
            <a:r>
              <a:rPr kumimoji="0" lang="en-GB" sz="1800" b="0" i="0" u="none" strike="noStrike" kern="1200" cap="none" spc="0" normalizeH="0" baseline="0" noProof="0" dirty="0">
                <a:ln>
                  <a:noFill/>
                </a:ln>
                <a:solidFill>
                  <a:srgbClr val="111111"/>
                </a:solidFill>
                <a:effectLst/>
                <a:uLnTx/>
                <a:uFillTx/>
                <a:latin typeface="Rockwell" panose="02060603020205020403"/>
                <a:ea typeface="+mn-lt"/>
                <a:cs typeface="+mn-lt"/>
              </a:rPr>
              <a:t> in collaboration with mentors/trainers of the participating clubs.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11111"/>
                </a:solidFill>
                <a:effectLst/>
                <a:uLnTx/>
                <a:uFillTx/>
                <a:latin typeface="Rockwell" panose="02060603020205020403"/>
                <a:ea typeface="+mn-lt"/>
                <a:cs typeface="+mn-lt"/>
              </a:rPr>
              <a:t>Development of social skills on the pitch and beyond.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11111"/>
                </a:solidFill>
                <a:effectLst/>
                <a:uLnTx/>
                <a:uFillTx/>
                <a:latin typeface="Rockwell" panose="02060603020205020403"/>
                <a:ea typeface="+mn-lt"/>
                <a:cs typeface="+mn-lt"/>
              </a:rPr>
              <a:t>Mentor of the Rode </a:t>
            </a:r>
            <a:r>
              <a:rPr kumimoji="0" lang="en-GB" sz="1800" b="0" i="0" u="none" strike="noStrike" kern="1200" cap="none" spc="0" normalizeH="0" baseline="0" noProof="0" dirty="0" err="1">
                <a:ln>
                  <a:noFill/>
                </a:ln>
                <a:solidFill>
                  <a:srgbClr val="111111"/>
                </a:solidFill>
                <a:effectLst/>
                <a:uLnTx/>
                <a:uFillTx/>
                <a:latin typeface="Rockwell" panose="02060603020205020403"/>
                <a:ea typeface="+mn-lt"/>
                <a:cs typeface="+mn-lt"/>
              </a:rPr>
              <a:t>Antraciet</a:t>
            </a:r>
            <a:r>
              <a:rPr kumimoji="0" lang="en-GB" sz="1800" b="0" i="0" u="none" strike="noStrike" kern="1200" cap="none" spc="0" normalizeH="0" baseline="0" noProof="0" dirty="0">
                <a:ln>
                  <a:noFill/>
                </a:ln>
                <a:solidFill>
                  <a:srgbClr val="111111"/>
                </a:solidFill>
                <a:effectLst/>
                <a:uLnTx/>
                <a:uFillTx/>
                <a:latin typeface="Rockwell" panose="02060603020205020403"/>
                <a:ea typeface="+mn-lt"/>
                <a:cs typeface="+mn-lt"/>
              </a:rPr>
              <a:t> </a:t>
            </a:r>
            <a:r>
              <a:rPr kumimoji="0" lang="en-GB" sz="1800" b="0" i="0" u="none" strike="noStrike" kern="1200" cap="none" spc="0" normalizeH="0" baseline="0" noProof="0" dirty="0" err="1">
                <a:ln>
                  <a:noFill/>
                </a:ln>
                <a:solidFill>
                  <a:srgbClr val="111111"/>
                </a:solidFill>
                <a:effectLst/>
                <a:uLnTx/>
                <a:uFillTx/>
                <a:latin typeface="Rockwell" panose="02060603020205020403"/>
                <a:ea typeface="+mn-lt"/>
                <a:cs typeface="+mn-lt"/>
              </a:rPr>
              <a:t>vzw</a:t>
            </a:r>
            <a:r>
              <a:rPr kumimoji="0" lang="en-GB" sz="1800" b="0" i="0" u="none" strike="noStrike" kern="1200" cap="none" spc="0" normalizeH="0" baseline="0" noProof="0" dirty="0">
                <a:ln>
                  <a:noFill/>
                </a:ln>
                <a:solidFill>
                  <a:srgbClr val="111111"/>
                </a:solidFill>
                <a:effectLst/>
                <a:uLnTx/>
                <a:uFillTx/>
                <a:latin typeface="Rockwell" panose="02060603020205020403"/>
                <a:ea typeface="+mn-lt"/>
                <a:cs typeface="+mn-lt"/>
              </a:rPr>
              <a:t> for the social part of the course.</a:t>
            </a:r>
            <a:endParaRPr kumimoji="0" lang="en-GB" sz="18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11111"/>
                </a:solidFill>
                <a:effectLst/>
                <a:uLnTx/>
                <a:uFillTx/>
                <a:latin typeface="Rockwell" panose="02060603020205020403"/>
                <a:ea typeface="+mn-lt"/>
                <a:cs typeface="+mn-lt"/>
              </a:rPr>
              <a:t>16 participants joined the course and 16 finished the first part within the prison walls.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11111"/>
                </a:solidFill>
                <a:effectLst/>
                <a:uLnTx/>
                <a:uFillTx/>
                <a:latin typeface="Rockwell" panose="02060603020205020403"/>
                <a:ea typeface="+mn-lt"/>
                <a:cs typeface="+mn-lt"/>
              </a:rPr>
              <a:t>12 were allowed to start the second part.</a:t>
            </a:r>
            <a:endParaRPr kumimoji="0" lang="en-GB" sz="18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111111"/>
              </a:solidFill>
              <a:effectLst/>
              <a:uLnTx/>
              <a:uFillTx/>
              <a:latin typeface="Rockwell" panose="02060603020205020403"/>
              <a:ea typeface="+mn-lt"/>
              <a:cs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11111"/>
                </a:solidFill>
                <a:effectLst/>
                <a:uLnTx/>
                <a:uFillTx/>
                <a:latin typeface="Rockwell" panose="02060603020205020403"/>
                <a:ea typeface="+mn-lt"/>
                <a:cs typeface="+mn-lt"/>
              </a:rPr>
              <a:t>The second part consisted of an internship within the participating clubs. </a:t>
            </a:r>
            <a:endParaRPr kumimoji="0" lang="en-GB" sz="18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11111"/>
                </a:solidFill>
                <a:effectLst/>
                <a:uLnTx/>
                <a:uFillTx/>
                <a:latin typeface="Rockwell" panose="02060603020205020403"/>
                <a:ea typeface="+mn-lt"/>
                <a:cs typeface="+mn-lt"/>
              </a:rPr>
              <a:t>Up to 60 moments.</a:t>
            </a:r>
            <a:endParaRPr kumimoji="0" lang="en-GB" sz="18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11111"/>
                </a:solidFill>
                <a:effectLst/>
                <a:uLnTx/>
                <a:uFillTx/>
                <a:latin typeface="Rockwell" panose="02060603020205020403"/>
                <a:ea typeface="+mn-lt"/>
                <a:cs typeface="+mn-lt"/>
              </a:rPr>
              <a:t>9 participants started the second part outside the walls.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11111"/>
                </a:solidFill>
                <a:effectLst/>
                <a:uLnTx/>
                <a:uFillTx/>
                <a:latin typeface="Rockwell" panose="02060603020205020403"/>
                <a:ea typeface="+mn-lt"/>
                <a:cs typeface="+mn-lt"/>
              </a:rPr>
              <a:t>3 are still waiting for approval from the SURB (early release court) to start.</a:t>
            </a:r>
            <a:endParaRPr kumimoji="0" lang="en-GB" sz="18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11111"/>
                </a:solidFill>
                <a:effectLst/>
                <a:uLnTx/>
                <a:uFillTx/>
                <a:latin typeface="Rockwell" panose="02060603020205020403"/>
                <a:ea typeface="+mn-lt"/>
                <a:cs typeface="+mn-lt"/>
              </a:rPr>
              <a:t>Of the 9 participants, 4 started from prison using exit permissions and 5 from home during electronic surveillance. </a:t>
            </a:r>
            <a:endParaRPr kumimoji="0" lang="en-GB" sz="18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11111"/>
                </a:solidFill>
                <a:effectLst/>
                <a:uLnTx/>
                <a:uFillTx/>
                <a:latin typeface="Rockwell" panose="02060603020205020403"/>
                <a:ea typeface="+mn-lt"/>
                <a:cs typeface="+mn-lt"/>
              </a:rPr>
              <a:t>The internship consisted of a weekly training in which participants were able to train children (9 to 11).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11111"/>
                </a:solidFill>
                <a:effectLst/>
                <a:uLnTx/>
                <a:uFillTx/>
                <a:latin typeface="Rockwell" panose="02060603020205020403"/>
                <a:ea typeface="+mn-lt"/>
                <a:cs typeface="+mn-lt"/>
              </a:rPr>
              <a:t>The internships were not paid. </a:t>
            </a:r>
            <a:endParaRPr kumimoji="0" lang="en-GB" sz="18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111111"/>
              </a:solidFill>
              <a:effectLst/>
              <a:uLnTx/>
              <a:uFillTx/>
              <a:latin typeface="Rockwell" panose="02060603020205020403"/>
              <a:ea typeface="+mn-ea"/>
              <a:cs typeface="+mn-cs"/>
            </a:endParaRPr>
          </a:p>
        </p:txBody>
      </p:sp>
      <p:sp>
        <p:nvSpPr>
          <p:cNvPr id="5" name="Tekstvak 4">
            <a:extLst>
              <a:ext uri="{FF2B5EF4-FFF2-40B4-BE49-F238E27FC236}">
                <a16:creationId xmlns:a16="http://schemas.microsoft.com/office/drawing/2014/main" id="{EA0943DE-E5F7-F9DE-1822-EBE12FE53858}"/>
              </a:ext>
            </a:extLst>
          </p:cNvPr>
          <p:cNvSpPr txBox="1"/>
          <p:nvPr/>
        </p:nvSpPr>
        <p:spPr>
          <a:xfrm>
            <a:off x="1873789" y="1312892"/>
            <a:ext cx="92364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1" i="0" u="none" strike="noStrike" kern="1200" cap="none" spc="0" normalizeH="0" baseline="0" noProof="0" dirty="0">
                <a:ln>
                  <a:noFill/>
                </a:ln>
                <a:solidFill>
                  <a:srgbClr val="FF7736"/>
                </a:solidFill>
                <a:effectLst/>
                <a:uLnTx/>
                <a:uFillTx/>
                <a:latin typeface="Tw Cen MT" panose="020B0602020104020603"/>
                <a:ea typeface="+mn-ea"/>
                <a:cs typeface="+mn-cs"/>
              </a:rPr>
              <a:t>Start </a:t>
            </a:r>
            <a:r>
              <a:rPr kumimoji="0" lang="nl-BE" sz="3600" b="1" i="0" u="none" strike="noStrike" kern="1200" cap="none" spc="0" normalizeH="0" baseline="0" noProof="0" dirty="0" err="1">
                <a:ln>
                  <a:noFill/>
                </a:ln>
                <a:solidFill>
                  <a:srgbClr val="FF7736"/>
                </a:solidFill>
                <a:effectLst/>
                <a:uLnTx/>
                <a:uFillTx/>
                <a:latin typeface="Tw Cen MT" panose="020B0602020104020603"/>
                <a:ea typeface="+mn-ea"/>
                <a:cs typeface="+mn-cs"/>
              </a:rPr>
              <a:t>To</a:t>
            </a:r>
            <a:r>
              <a:rPr kumimoji="0" lang="nl-BE" sz="3600" b="1" i="0" u="none" strike="noStrike" kern="1200" cap="none" spc="0" normalizeH="0" baseline="0" noProof="0" dirty="0">
                <a:ln>
                  <a:noFill/>
                </a:ln>
                <a:solidFill>
                  <a:srgbClr val="FF7736"/>
                </a:solidFill>
                <a:effectLst/>
                <a:uLnTx/>
                <a:uFillTx/>
                <a:latin typeface="Tw Cen MT" panose="020B0602020104020603"/>
                <a:ea typeface="+mn-ea"/>
                <a:cs typeface="+mn-cs"/>
              </a:rPr>
              <a:t> Coach</a:t>
            </a:r>
          </a:p>
        </p:txBody>
      </p:sp>
    </p:spTree>
    <p:extLst>
      <p:ext uri="{BB962C8B-B14F-4D97-AF65-F5344CB8AC3E}">
        <p14:creationId xmlns:p14="http://schemas.microsoft.com/office/powerpoint/2010/main" val="21764928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B99EB-83B6-C2B0-6138-257A6C03B4A3}"/>
              </a:ext>
            </a:extLst>
          </p:cNvPr>
          <p:cNvSpPr>
            <a:spLocks noGrp="1"/>
          </p:cNvSpPr>
          <p:nvPr>
            <p:ph type="title"/>
          </p:nvPr>
        </p:nvSpPr>
        <p:spPr>
          <a:xfrm>
            <a:off x="1873789" y="423616"/>
            <a:ext cx="9699661" cy="1325563"/>
          </a:xfrm>
        </p:spPr>
        <p:txBody>
          <a:bodyPr/>
          <a:lstStyle/>
          <a:p>
            <a:r>
              <a:rPr lang="nl-BE" dirty="0"/>
              <a:t>What are our actual activities?</a:t>
            </a:r>
          </a:p>
        </p:txBody>
      </p:sp>
      <p:pic>
        <p:nvPicPr>
          <p:cNvPr id="8" name="Afbeelding 7">
            <a:extLst>
              <a:ext uri="{FF2B5EF4-FFF2-40B4-BE49-F238E27FC236}">
                <a16:creationId xmlns:a16="http://schemas.microsoft.com/office/drawing/2014/main" id="{3E132E21-51A5-DDD5-C58F-F12209ECF23A}"/>
              </a:ext>
            </a:extLst>
          </p:cNvPr>
          <p:cNvPicPr>
            <a:picLocks noChangeAspect="1"/>
          </p:cNvPicPr>
          <p:nvPr/>
        </p:nvPicPr>
        <p:blipFill>
          <a:blip r:embed="rId2"/>
          <a:stretch>
            <a:fillRect/>
          </a:stretch>
        </p:blipFill>
        <p:spPr>
          <a:xfrm>
            <a:off x="618550" y="532981"/>
            <a:ext cx="848474" cy="935662"/>
          </a:xfrm>
          <a:prstGeom prst="rect">
            <a:avLst/>
          </a:prstGeom>
        </p:spPr>
      </p:pic>
      <p:sp>
        <p:nvSpPr>
          <p:cNvPr id="12" name="Tekstvak 11">
            <a:extLst>
              <a:ext uri="{FF2B5EF4-FFF2-40B4-BE49-F238E27FC236}">
                <a16:creationId xmlns:a16="http://schemas.microsoft.com/office/drawing/2014/main" id="{7727B043-8DBB-B164-8B7A-52FBB83E2AC4}"/>
              </a:ext>
            </a:extLst>
          </p:cNvPr>
          <p:cNvSpPr txBox="1"/>
          <p:nvPr/>
        </p:nvSpPr>
        <p:spPr>
          <a:xfrm>
            <a:off x="1873789" y="1868069"/>
            <a:ext cx="9509977" cy="5078313"/>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t>Group Activities: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t>Weekly sport sessions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t>Weekly group sessions: a focus on informal learning and leisure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t>The content of the sport and group sessions are determined in a participant-driven manner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t>The participants will have the opportunity to take charge of the group or to provide their own training for the group</a:t>
            </a:r>
            <a:b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br>
            <a:endPar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t>Individual conversations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t>Approximately every 6 weeks there are individual follow-ups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t>Discussion of the project, their participation in the project, and their probationary needs</a:t>
            </a:r>
            <a:b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br>
            <a:endPar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t>A Going For Goals group meeting after detention: A sporting outlet and group support</a:t>
            </a:r>
            <a:br>
              <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rPr>
            </a:br>
            <a:endPar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111111"/>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111111"/>
              </a:solidFill>
              <a:effectLst/>
              <a:uLnTx/>
              <a:uFillTx/>
              <a:latin typeface="Rockwell" panose="02060603020205020403"/>
              <a:ea typeface="+mn-ea"/>
              <a:cs typeface="+mn-cs"/>
            </a:endParaRPr>
          </a:p>
        </p:txBody>
      </p:sp>
      <p:sp>
        <p:nvSpPr>
          <p:cNvPr id="5" name="Tekstvak 4">
            <a:extLst>
              <a:ext uri="{FF2B5EF4-FFF2-40B4-BE49-F238E27FC236}">
                <a16:creationId xmlns:a16="http://schemas.microsoft.com/office/drawing/2014/main" id="{EA0943DE-E5F7-F9DE-1822-EBE12FE53858}"/>
              </a:ext>
            </a:extLst>
          </p:cNvPr>
          <p:cNvSpPr txBox="1"/>
          <p:nvPr/>
        </p:nvSpPr>
        <p:spPr>
          <a:xfrm>
            <a:off x="1873789" y="1205575"/>
            <a:ext cx="923647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1" i="0" u="none" strike="noStrike" kern="1200" cap="none" spc="0" normalizeH="0" baseline="0" noProof="0" dirty="0" err="1">
                <a:ln>
                  <a:noFill/>
                </a:ln>
                <a:solidFill>
                  <a:srgbClr val="FF7736"/>
                </a:solidFill>
                <a:effectLst/>
                <a:uLnTx/>
                <a:uFillTx/>
                <a:latin typeface="Tw Cen MT" panose="020B0602020104020603"/>
                <a:ea typeface="+mn-ea"/>
                <a:cs typeface="+mn-cs"/>
              </a:rPr>
              <a:t>Going</a:t>
            </a:r>
            <a:r>
              <a:rPr kumimoji="0" lang="nl-BE" sz="3600" b="1" i="0" u="none" strike="noStrike" kern="1200" cap="none" spc="0" normalizeH="0" baseline="0" noProof="0" dirty="0">
                <a:ln>
                  <a:noFill/>
                </a:ln>
                <a:solidFill>
                  <a:srgbClr val="FF7736"/>
                </a:solidFill>
                <a:effectLst/>
                <a:uLnTx/>
                <a:uFillTx/>
                <a:latin typeface="Tw Cen MT" panose="020B0602020104020603"/>
                <a:ea typeface="+mn-ea"/>
                <a:cs typeface="+mn-cs"/>
              </a:rPr>
              <a:t> For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3600" b="1" i="0" u="none" strike="noStrike" kern="1200" cap="none" spc="0" normalizeH="0" baseline="0" noProof="0" dirty="0">
              <a:ln>
                <a:noFill/>
              </a:ln>
              <a:solidFill>
                <a:srgbClr val="FF7736"/>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877332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5113D-A353-2D7C-7D8E-41C03690FEE5}"/>
              </a:ext>
            </a:extLst>
          </p:cNvPr>
          <p:cNvSpPr>
            <a:spLocks noGrp="1"/>
          </p:cNvSpPr>
          <p:nvPr>
            <p:ph type="ctrTitle"/>
          </p:nvPr>
        </p:nvSpPr>
        <p:spPr>
          <a:xfrm>
            <a:off x="1524000" y="2036763"/>
            <a:ext cx="9144000" cy="2387600"/>
          </a:xfrm>
        </p:spPr>
        <p:txBody>
          <a:bodyPr>
            <a:normAutofit/>
          </a:bodyPr>
          <a:lstStyle/>
          <a:p>
            <a:r>
              <a:rPr lang="nl-BE" sz="8000" dirty="0"/>
              <a:t>How are we </a:t>
            </a:r>
            <a:br>
              <a:rPr lang="nl-BE" sz="8000" dirty="0"/>
            </a:br>
            <a:r>
              <a:rPr lang="nl-BE" sz="8000" dirty="0"/>
              <a:t>using sport?</a:t>
            </a:r>
          </a:p>
        </p:txBody>
      </p:sp>
    </p:spTree>
    <p:extLst>
      <p:ext uri="{BB962C8B-B14F-4D97-AF65-F5344CB8AC3E}">
        <p14:creationId xmlns:p14="http://schemas.microsoft.com/office/powerpoint/2010/main" val="2868107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214439" y="642938"/>
          <a:ext cx="10086974" cy="57702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17834041_1455540514476491_5452494616488545327_o.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52625" y="3771900"/>
            <a:ext cx="3809403" cy="2257424"/>
          </a:xfrm>
          <a:prstGeom prst="rect">
            <a:avLst/>
          </a:prstGeom>
        </p:spPr>
      </p:pic>
      <p:sp>
        <p:nvSpPr>
          <p:cNvPr id="3" name="TextBox 2">
            <a:extLst>
              <a:ext uri="{FF2B5EF4-FFF2-40B4-BE49-F238E27FC236}">
                <a16:creationId xmlns:a16="http://schemas.microsoft.com/office/drawing/2014/main" id="{796939AD-28BE-8724-B5CE-BC46F9AAD8B8}"/>
              </a:ext>
            </a:extLst>
          </p:cNvPr>
          <p:cNvSpPr txBox="1"/>
          <p:nvPr/>
        </p:nvSpPr>
        <p:spPr>
          <a:xfrm>
            <a:off x="8931618" y="642938"/>
            <a:ext cx="224313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G" sz="1800" b="0" i="0" u="none" strike="noStrike" kern="1200" cap="none" spc="0" normalizeH="0" baseline="0" noProof="0">
                <a:ln>
                  <a:noFill/>
                </a:ln>
                <a:solidFill>
                  <a:srgbClr val="111111"/>
                </a:solidFill>
                <a:effectLst/>
                <a:uLnTx/>
                <a:uFillTx/>
                <a:latin typeface="Rockwell" panose="02060603020205020403"/>
                <a:ea typeface="+mn-ea"/>
                <a:cs typeface="+mn-cs"/>
              </a:rPr>
              <a:t>Using </a:t>
            </a:r>
            <a:r>
              <a:rPr kumimoji="0" lang="nl-BE" sz="1800" b="0" i="0" u="none" strike="noStrike" kern="1200" cap="none" spc="0" normalizeH="0" baseline="0" noProof="0" dirty="0">
                <a:ln>
                  <a:noFill/>
                </a:ln>
                <a:solidFill>
                  <a:srgbClr val="111111"/>
                </a:solidFill>
                <a:effectLst/>
                <a:uLnTx/>
                <a:uFillTx/>
                <a:latin typeface="Rockwell" panose="02060603020205020403"/>
                <a:ea typeface="+mn-ea"/>
                <a:cs typeface="+mn-cs"/>
              </a:rPr>
              <a:t>s</a:t>
            </a:r>
            <a:r>
              <a:rPr kumimoji="0" lang="en-BG" sz="1800" b="0" i="0" u="none" strike="noStrike" kern="1200" cap="none" spc="0" normalizeH="0" baseline="0" noProof="0">
                <a:ln>
                  <a:noFill/>
                </a:ln>
                <a:solidFill>
                  <a:srgbClr val="111111"/>
                </a:solidFill>
                <a:effectLst/>
                <a:uLnTx/>
                <a:uFillTx/>
                <a:latin typeface="Rockwell" panose="02060603020205020403"/>
                <a:ea typeface="+mn-ea"/>
                <a:cs typeface="+mn-cs"/>
              </a:rPr>
              <a:t>port, </a:t>
            </a:r>
            <a:r>
              <a:rPr kumimoji="0" lang="nl-BE" sz="1800" b="0" i="0" u="none" strike="noStrike" kern="1200" cap="none" spc="0" normalizeH="0" baseline="0" noProof="0" dirty="0">
                <a:ln>
                  <a:noFill/>
                </a:ln>
                <a:solidFill>
                  <a:srgbClr val="111111"/>
                </a:solidFill>
                <a:effectLst/>
                <a:uLnTx/>
                <a:uFillTx/>
                <a:latin typeface="Rockwell" panose="02060603020205020403"/>
                <a:ea typeface="+mn-ea"/>
                <a:cs typeface="+mn-cs"/>
              </a:rPr>
              <a:t>a</a:t>
            </a:r>
            <a:r>
              <a:rPr kumimoji="0" lang="en-BG" sz="1800" b="0" i="0" u="none" strike="noStrike" kern="1200" cap="none" spc="0" normalizeH="0" baseline="0" noProof="0">
                <a:ln>
                  <a:noFill/>
                </a:ln>
                <a:solidFill>
                  <a:srgbClr val="111111"/>
                </a:solidFill>
                <a:effectLst/>
                <a:uLnTx/>
                <a:uFillTx/>
                <a:latin typeface="Rockwell" panose="02060603020205020403"/>
                <a:ea typeface="+mn-ea"/>
                <a:cs typeface="+mn-cs"/>
              </a:rPr>
              <a:t>rt </a:t>
            </a:r>
            <a:r>
              <a:rPr kumimoji="0" lang="en-BG" sz="1800" b="0" i="0" u="none" strike="noStrike" kern="1200" cap="none" spc="0" normalizeH="0" baseline="0" noProof="0" dirty="0">
                <a:ln>
                  <a:noFill/>
                </a:ln>
                <a:solidFill>
                  <a:srgbClr val="111111"/>
                </a:solidFill>
                <a:effectLst/>
                <a:uLnTx/>
                <a:uFillTx/>
                <a:latin typeface="Rockwell" panose="02060603020205020403"/>
                <a:ea typeface="+mn-ea"/>
                <a:cs typeface="+mn-cs"/>
              </a:rPr>
              <a:t>and other attractive and uninvasive tools</a:t>
            </a:r>
          </a:p>
        </p:txBody>
      </p:sp>
      <p:sp>
        <p:nvSpPr>
          <p:cNvPr id="6" name="Curved Left Arrow 5">
            <a:extLst>
              <a:ext uri="{FF2B5EF4-FFF2-40B4-BE49-F238E27FC236}">
                <a16:creationId xmlns:a16="http://schemas.microsoft.com/office/drawing/2014/main" id="{4B5BC0BF-FCB7-2F8F-F8F7-7BC981C66F23}"/>
              </a:ext>
            </a:extLst>
          </p:cNvPr>
          <p:cNvSpPr/>
          <p:nvPr/>
        </p:nvSpPr>
        <p:spPr>
          <a:xfrm>
            <a:off x="11301413" y="851178"/>
            <a:ext cx="731520" cy="121615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G" sz="1800" b="0" i="0" u="none" strike="noStrike" kern="1200" cap="none" spc="0" normalizeH="0" baseline="0" noProof="0">
              <a:ln>
                <a:noFill/>
              </a:ln>
              <a:solidFill>
                <a:srgbClr val="111111"/>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4089388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5113D-A353-2D7C-7D8E-41C03690FEE5}"/>
              </a:ext>
            </a:extLst>
          </p:cNvPr>
          <p:cNvSpPr>
            <a:spLocks noGrp="1"/>
          </p:cNvSpPr>
          <p:nvPr>
            <p:ph type="ctrTitle"/>
          </p:nvPr>
        </p:nvSpPr>
        <p:spPr>
          <a:xfrm>
            <a:off x="1524000" y="2036763"/>
            <a:ext cx="9144000" cy="2387600"/>
          </a:xfrm>
        </p:spPr>
        <p:txBody>
          <a:bodyPr>
            <a:normAutofit/>
          </a:bodyPr>
          <a:lstStyle/>
          <a:p>
            <a:r>
              <a:rPr lang="nl-BE" sz="8000" dirty="0"/>
              <a:t>What are our actual activities?</a:t>
            </a:r>
          </a:p>
        </p:txBody>
      </p:sp>
    </p:spTree>
    <p:extLst>
      <p:ext uri="{BB962C8B-B14F-4D97-AF65-F5344CB8AC3E}">
        <p14:creationId xmlns:p14="http://schemas.microsoft.com/office/powerpoint/2010/main" val="3128151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Afbeelding 2">
            <a:extLst>
              <a:ext uri="{FF2B5EF4-FFF2-40B4-BE49-F238E27FC236}">
                <a16:creationId xmlns:a16="http://schemas.microsoft.com/office/drawing/2014/main" id="{C794F0A7-4735-5FA5-76CB-E5B3189894E6}"/>
              </a:ext>
            </a:extLst>
          </p:cNvPr>
          <p:cNvPicPr>
            <a:picLocks noChangeAspect="1"/>
          </p:cNvPicPr>
          <p:nvPr/>
        </p:nvPicPr>
        <p:blipFill rotWithShape="1">
          <a:blip r:embed="rId3"/>
          <a:srcRect t="7073" r="13179" b="24958"/>
          <a:stretch/>
        </p:blipFill>
        <p:spPr>
          <a:xfrm>
            <a:off x="-3046" y="642938"/>
            <a:ext cx="10447209" cy="6215062"/>
          </a:xfrm>
          <a:prstGeom prst="rect">
            <a:avLst/>
          </a:prstGeom>
          <a:scene3d>
            <a:camera prst="perspectiveRelaxed">
              <a:rot lat="19800000" lon="1200000" rev="20820000"/>
            </a:camera>
            <a:lightRig rig="threePt" dir="t"/>
          </a:scene3d>
          <a:sp3d contourW="6350" prstMaterial="matte">
            <a:bevelT w="101600" h="101600"/>
            <a:contourClr>
              <a:srgbClr val="969696"/>
            </a:contourClr>
          </a:sp3d>
        </p:spPr>
      </p:pic>
      <p:sp>
        <p:nvSpPr>
          <p:cNvPr id="24" name="Rectangle 1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bg-BG" sz="5200" i="1" dirty="0">
                <a:solidFill>
                  <a:srgbClr val="FFFFFF"/>
                </a:solidFill>
              </a:rPr>
              <a:t>БАДМИНТОН</a:t>
            </a:r>
            <a:endParaRPr lang="en-US" sz="5200" i="1" dirty="0">
              <a:solidFill>
                <a:srgbClr val="FFFFFF"/>
              </a:solidFill>
            </a:endParaRPr>
          </a:p>
        </p:txBody>
      </p:sp>
    </p:spTree>
    <p:extLst>
      <p:ext uri="{BB962C8B-B14F-4D97-AF65-F5344CB8AC3E}">
        <p14:creationId xmlns:p14="http://schemas.microsoft.com/office/powerpoint/2010/main" val="173326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Kantoorthema">
  <a:themeElements>
    <a:clrScheme name="Aangepast 12">
      <a:dk1>
        <a:srgbClr val="111111"/>
      </a:dk1>
      <a:lt1>
        <a:srgbClr val="FFFFFF"/>
      </a:lt1>
      <a:dk2>
        <a:srgbClr val="497A5F"/>
      </a:dk2>
      <a:lt2>
        <a:srgbClr val="A0CDD0"/>
      </a:lt2>
      <a:accent1>
        <a:srgbClr val="1F9562"/>
      </a:accent1>
      <a:accent2>
        <a:srgbClr val="D67F2B"/>
      </a:accent2>
      <a:accent3>
        <a:srgbClr val="1F5776"/>
      </a:accent3>
      <a:accent4>
        <a:srgbClr val="DCDB22"/>
      </a:accent4>
      <a:accent5>
        <a:srgbClr val="DC911B"/>
      </a:accent5>
      <a:accent6>
        <a:srgbClr val="5B581B"/>
      </a:accent6>
      <a:hlink>
        <a:srgbClr val="D9D9D9"/>
      </a:hlink>
      <a:folHlink>
        <a:srgbClr val="5E4F45"/>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Kantoorthema">
  <a:themeElements>
    <a:clrScheme name="Aangepast 12">
      <a:dk1>
        <a:srgbClr val="111111"/>
      </a:dk1>
      <a:lt1>
        <a:srgbClr val="FFFFFF"/>
      </a:lt1>
      <a:dk2>
        <a:srgbClr val="497A5F"/>
      </a:dk2>
      <a:lt2>
        <a:srgbClr val="A0CDD0"/>
      </a:lt2>
      <a:accent1>
        <a:srgbClr val="1F9562"/>
      </a:accent1>
      <a:accent2>
        <a:srgbClr val="D67F2B"/>
      </a:accent2>
      <a:accent3>
        <a:srgbClr val="1F5776"/>
      </a:accent3>
      <a:accent4>
        <a:srgbClr val="DCDB22"/>
      </a:accent4>
      <a:accent5>
        <a:srgbClr val="DC911B"/>
      </a:accent5>
      <a:accent6>
        <a:srgbClr val="5B581B"/>
      </a:accent6>
      <a:hlink>
        <a:srgbClr val="D9D9D9"/>
      </a:hlink>
      <a:folHlink>
        <a:srgbClr val="5E4F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2918</Words>
  <Application>Microsoft Office PowerPoint</Application>
  <PresentationFormat>Breedbeeld</PresentationFormat>
  <Paragraphs>348</Paragraphs>
  <Slides>58</Slides>
  <Notes>18</Notes>
  <HiddenSlides>0</HiddenSlides>
  <MMClips>0</MMClips>
  <ScaleCrop>false</ScaleCrop>
  <HeadingPairs>
    <vt:vector size="6" baseType="variant">
      <vt:variant>
        <vt:lpstr>Gebruikte lettertypen</vt:lpstr>
      </vt:variant>
      <vt:variant>
        <vt:i4>9</vt:i4>
      </vt:variant>
      <vt:variant>
        <vt:lpstr>Thema</vt:lpstr>
      </vt:variant>
      <vt:variant>
        <vt:i4>3</vt:i4>
      </vt:variant>
      <vt:variant>
        <vt:lpstr>Diatitels</vt:lpstr>
      </vt:variant>
      <vt:variant>
        <vt:i4>58</vt:i4>
      </vt:variant>
    </vt:vector>
  </HeadingPairs>
  <TitlesOfParts>
    <vt:vector size="70" baseType="lpstr">
      <vt:lpstr>Arial</vt:lpstr>
      <vt:lpstr>Calibri</vt:lpstr>
      <vt:lpstr>Calibri Light</vt:lpstr>
      <vt:lpstr>PT Sans</vt:lpstr>
      <vt:lpstr>Rockwell</vt:lpstr>
      <vt:lpstr>Tahoma</vt:lpstr>
      <vt:lpstr>Times New Roman</vt:lpstr>
      <vt:lpstr>Tw Cen MT</vt:lpstr>
      <vt:lpstr>Twentieth Century</vt:lpstr>
      <vt:lpstr>1_Kantoorthema</vt:lpstr>
      <vt:lpstr>Office Theme</vt:lpstr>
      <vt:lpstr>2_Kantoorthema</vt:lpstr>
      <vt:lpstr>PowerPoint-presentatie</vt:lpstr>
      <vt:lpstr>PowerPoint-presentatie</vt:lpstr>
      <vt:lpstr>Why are we using sport?</vt:lpstr>
      <vt:lpstr>We lift people UP</vt:lpstr>
      <vt:lpstr>Our goals are to: </vt:lpstr>
      <vt:lpstr>How are we  using sport?</vt:lpstr>
      <vt:lpstr>PowerPoint-presentatie</vt:lpstr>
      <vt:lpstr>What are our actual activities?</vt:lpstr>
      <vt:lpstr>БАДМИНТОН</vt:lpstr>
      <vt:lpstr>PowerPoint-presentatie</vt:lpstr>
      <vt:lpstr>Activities with an educational approach: Education Through Sport (ETS) </vt:lpstr>
      <vt:lpstr>Outcomes</vt:lpstr>
      <vt:lpstr>UPSDA network activities and process:</vt:lpstr>
      <vt:lpstr>PowerPoint-presentatie</vt:lpstr>
      <vt:lpstr>PowerPoint-presentatie</vt:lpstr>
      <vt:lpstr>Why are we using sport?</vt:lpstr>
      <vt:lpstr>Why are we using sport?</vt:lpstr>
      <vt:lpstr>Why are we using sport?</vt:lpstr>
      <vt:lpstr>PowerPoint-presentatie</vt:lpstr>
      <vt:lpstr>How are we  using sport?</vt:lpstr>
      <vt:lpstr>How are we using sport?</vt:lpstr>
      <vt:lpstr>What are our actual activities?</vt:lpstr>
      <vt:lpstr>What are our actual activities?</vt:lpstr>
      <vt:lpstr>PowerPoint-presentatie</vt:lpstr>
      <vt:lpstr>PowerPoint-presentatie</vt:lpstr>
      <vt:lpstr>Why are we using sport?</vt:lpstr>
      <vt:lpstr>Why are we using sport?</vt:lpstr>
      <vt:lpstr>Why are we using sport?</vt:lpstr>
      <vt:lpstr>PowerPoint-presentatie</vt:lpstr>
      <vt:lpstr>How are we  using sport?</vt:lpstr>
      <vt:lpstr>How are we using sport?</vt:lpstr>
      <vt:lpstr>How are we using sport?</vt:lpstr>
      <vt:lpstr>What are our actual activities?</vt:lpstr>
      <vt:lpstr>What are our actual activities?</vt:lpstr>
      <vt:lpstr>PowerPoint-presentatie</vt:lpstr>
      <vt:lpstr>PowerPoint-presentatie</vt:lpstr>
      <vt:lpstr>Why are we using sport?</vt:lpstr>
      <vt:lpstr>Why are we using sport?</vt:lpstr>
      <vt:lpstr>PowerPoint-presentatie</vt:lpstr>
      <vt:lpstr>How are we  using sport?</vt:lpstr>
      <vt:lpstr>How are we using sport?</vt:lpstr>
      <vt:lpstr>How are we using sport?</vt:lpstr>
      <vt:lpstr>What are our actual activities?</vt:lpstr>
      <vt:lpstr>What are our actual activities?</vt:lpstr>
      <vt:lpstr>What are our actual activities?</vt:lpstr>
      <vt:lpstr>PowerPoint-presentatie</vt:lpstr>
      <vt:lpstr>PowerPoint-presentatie</vt:lpstr>
      <vt:lpstr>Why are we using sport?</vt:lpstr>
      <vt:lpstr>Why are we using sport?</vt:lpstr>
      <vt:lpstr>Why are we using sport?</vt:lpstr>
      <vt:lpstr>PowerPoint-presentatie</vt:lpstr>
      <vt:lpstr>How are we  using sport?</vt:lpstr>
      <vt:lpstr>How are we using sport?</vt:lpstr>
      <vt:lpstr>How are we using sport?</vt:lpstr>
      <vt:lpstr>PowerPoint-presentatie</vt:lpstr>
      <vt:lpstr>What are our actual activities?</vt:lpstr>
      <vt:lpstr>What are our actual activities?</vt:lpstr>
      <vt:lpstr>What are our actual activities?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Petra Geens</dc:creator>
  <cp:lastModifiedBy>Petra Geens</cp:lastModifiedBy>
  <cp:revision>1</cp:revision>
  <dcterms:created xsi:type="dcterms:W3CDTF">2022-12-22T09:41:51Z</dcterms:created>
  <dcterms:modified xsi:type="dcterms:W3CDTF">2022-12-22T09:42:42Z</dcterms:modified>
</cp:coreProperties>
</file>