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1720" r:id="rId2"/>
    <p:sldId id="1721" r:id="rId3"/>
    <p:sldId id="1722" r:id="rId4"/>
    <p:sldId id="357" r:id="rId5"/>
    <p:sldId id="363" r:id="rId6"/>
    <p:sldId id="337" r:id="rId7"/>
    <p:sldId id="364" r:id="rId8"/>
    <p:sldId id="1635" r:id="rId9"/>
    <p:sldId id="1636" r:id="rId10"/>
    <p:sldId id="1637" r:id="rId11"/>
    <p:sldId id="370" r:id="rId12"/>
    <p:sldId id="1640" r:id="rId13"/>
    <p:sldId id="368" r:id="rId14"/>
    <p:sldId id="371" r:id="rId15"/>
    <p:sldId id="373" r:id="rId16"/>
    <p:sldId id="367" r:id="rId17"/>
    <p:sldId id="1723" r:id="rId18"/>
    <p:sldId id="372" r:id="rId19"/>
    <p:sldId id="1622" r:id="rId20"/>
    <p:sldId id="374" r:id="rId21"/>
    <p:sldId id="1623" r:id="rId22"/>
    <p:sldId id="1610" r:id="rId23"/>
    <p:sldId id="1724" r:id="rId24"/>
    <p:sldId id="1633" r:id="rId25"/>
    <p:sldId id="1614" r:id="rId26"/>
    <p:sldId id="1725" r:id="rId27"/>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laurabayart\VUB\MASTERPROEF%20\gegevens%20deel2\Bevraging%20sport%20in%20prison%2011%20nov.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laurabayart\VUB\MASTERPROEF%20\gegevens%20deel2\Bevraging%20sport%20in%20prison%2011%20nov.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laurabayart\VUB\MASTERPROEF%20\gegevens%20deel2\Bevraging%20sport%20in%20prison%206%20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laurabayart\VUB\MASTERPROEF%20\gegevens%20deel2\Bevraging%20sport%20in%20prison%206%20n.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DC8-6440-B689-5AC8D15F266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DC8-6440-B689-5AC8D15F266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DC8-6440-B689-5AC8D15F2669}"/>
              </c:ext>
            </c:extLst>
          </c:dPt>
          <c:dLbls>
            <c:dLbl>
              <c:idx val="0"/>
              <c:layout>
                <c:manualLayout>
                  <c:x val="-2.1348862642169831E-2"/>
                  <c:y val="4.804644211140266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DC8-6440-B689-5AC8D15F2669}"/>
                </c:ext>
              </c:extLst>
            </c:dLbl>
            <c:dLbl>
              <c:idx val="1"/>
              <c:layout>
                <c:manualLayout>
                  <c:x val="-1.2165791776027996E-2"/>
                  <c:y val="1.9420749489647126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DC8-6440-B689-5AC8D15F2669}"/>
                </c:ext>
              </c:extLst>
            </c:dLbl>
            <c:dLbl>
              <c:idx val="2"/>
              <c:layout>
                <c:manualLayout>
                  <c:x val="2.1067366579177603E-3"/>
                  <c:y val="2.0692986293379994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DC8-6440-B689-5AC8D15F2669}"/>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nl-BE"/>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'desc.act. SPPF'!$AF$310:$AF$312</c:f>
              <c:strCache>
                <c:ptCount val="3"/>
                <c:pt idx="0">
                  <c:v>No</c:v>
                </c:pt>
                <c:pt idx="1">
                  <c:v>Yes</c:v>
                </c:pt>
                <c:pt idx="2">
                  <c:v>I don't know</c:v>
                </c:pt>
              </c:strCache>
            </c:strRef>
          </c:cat>
          <c:val>
            <c:numRef>
              <c:f>'desc.act. SPPF'!$AG$310:$AG$312</c:f>
              <c:numCache>
                <c:formatCode>General</c:formatCode>
                <c:ptCount val="3"/>
                <c:pt idx="0">
                  <c:v>187</c:v>
                </c:pt>
                <c:pt idx="1">
                  <c:v>62</c:v>
                </c:pt>
                <c:pt idx="2">
                  <c:v>44</c:v>
                </c:pt>
              </c:numCache>
            </c:numRef>
          </c:val>
          <c:extLst>
            <c:ext xmlns:c16="http://schemas.microsoft.com/office/drawing/2014/chart" uri="{C3380CC4-5D6E-409C-BE32-E72D297353CC}">
              <c16:uniqueId val="{00000006-FDC8-6440-B689-5AC8D15F2669}"/>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8118503937007879"/>
          <c:y val="0"/>
          <c:w val="0.31881496062992126"/>
          <c:h val="0.3290452755905511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nl-B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nl-B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spPr>
            <a:solidFill>
              <a:schemeClr val="dk1">
                <a:tint val="885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'desc.act. SPPF'!$AS$297:$AS$302</c:f>
              <c:strCache>
                <c:ptCount val="6"/>
                <c:pt idx="0">
                  <c:v>assistance</c:v>
                </c:pt>
                <c:pt idx="1">
                  <c:v>Promotion</c:v>
                </c:pt>
                <c:pt idx="2">
                  <c:v>Coaching</c:v>
                </c:pt>
                <c:pt idx="3">
                  <c:v>Logistics</c:v>
                </c:pt>
                <c:pt idx="4">
                  <c:v>Other</c:v>
                </c:pt>
                <c:pt idx="5">
                  <c:v>I don't know</c:v>
                </c:pt>
              </c:strCache>
            </c:strRef>
          </c:cat>
          <c:val>
            <c:numRef>
              <c:f>'desc.act. SPPF'!$AU$297:$AU$302</c:f>
              <c:numCache>
                <c:formatCode>0.0%</c:formatCode>
                <c:ptCount val="6"/>
                <c:pt idx="0">
                  <c:v>0.72185430463576161</c:v>
                </c:pt>
                <c:pt idx="1">
                  <c:v>0.39735099337748342</c:v>
                </c:pt>
                <c:pt idx="2">
                  <c:v>0.35099337748344372</c:v>
                </c:pt>
                <c:pt idx="3">
                  <c:v>0.19867549668874171</c:v>
                </c:pt>
                <c:pt idx="4">
                  <c:v>0.12582781456953643</c:v>
                </c:pt>
                <c:pt idx="5">
                  <c:v>6.6225165562913907E-3</c:v>
                </c:pt>
              </c:numCache>
            </c:numRef>
          </c:val>
          <c:extLst>
            <c:ext xmlns:c16="http://schemas.microsoft.com/office/drawing/2014/chart" uri="{C3380CC4-5D6E-409C-BE32-E72D297353CC}">
              <c16:uniqueId val="{00000000-79ED-DD42-8B5B-CCA82810AF18}"/>
            </c:ext>
          </c:extLst>
        </c:ser>
        <c:dLbls>
          <c:showLegendKey val="0"/>
          <c:showVal val="0"/>
          <c:showCatName val="0"/>
          <c:showSerName val="0"/>
          <c:showPercent val="0"/>
          <c:showBubbleSize val="0"/>
        </c:dLbls>
        <c:gapWidth val="150"/>
        <c:axId val="1679231184"/>
        <c:axId val="1690000272"/>
      </c:barChart>
      <c:catAx>
        <c:axId val="167923118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nl-BE"/>
          </a:p>
        </c:txPr>
        <c:crossAx val="1690000272"/>
        <c:crosses val="autoZero"/>
        <c:auto val="1"/>
        <c:lblAlgn val="ctr"/>
        <c:lblOffset val="100"/>
        <c:noMultiLvlLbl val="0"/>
      </c:catAx>
      <c:valAx>
        <c:axId val="169000027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crossAx val="1679231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nl-B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spPr>
            <a:solidFill>
              <a:schemeClr val="dk1">
                <a:tint val="885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'desc.act. SPPF'!$S$297:$S$302</c:f>
              <c:strCache>
                <c:ptCount val="6"/>
                <c:pt idx="0">
                  <c:v>Prison staff</c:v>
                </c:pt>
                <c:pt idx="1">
                  <c:v>Prison management</c:v>
                </c:pt>
                <c:pt idx="2">
                  <c:v>External organisation</c:v>
                </c:pt>
                <c:pt idx="3">
                  <c:v>Prisoners</c:v>
                </c:pt>
                <c:pt idx="4">
                  <c:v>Other</c:v>
                </c:pt>
                <c:pt idx="5">
                  <c:v>I don't know</c:v>
                </c:pt>
              </c:strCache>
            </c:strRef>
          </c:cat>
          <c:val>
            <c:numRef>
              <c:f>'desc.act. SPPF'!$U$297:$U$302</c:f>
              <c:numCache>
                <c:formatCode>0.0%</c:formatCode>
                <c:ptCount val="6"/>
                <c:pt idx="0">
                  <c:v>0.57541899441340782</c:v>
                </c:pt>
                <c:pt idx="1">
                  <c:v>0.42458100558659218</c:v>
                </c:pt>
                <c:pt idx="2">
                  <c:v>0.40782122905027934</c:v>
                </c:pt>
                <c:pt idx="3">
                  <c:v>0.34078212290502791</c:v>
                </c:pt>
                <c:pt idx="4">
                  <c:v>0.15083798882681565</c:v>
                </c:pt>
                <c:pt idx="5">
                  <c:v>2.23463687150838E-2</c:v>
                </c:pt>
              </c:numCache>
            </c:numRef>
          </c:val>
          <c:extLst>
            <c:ext xmlns:c16="http://schemas.microsoft.com/office/drawing/2014/chart" uri="{C3380CC4-5D6E-409C-BE32-E72D297353CC}">
              <c16:uniqueId val="{00000000-FC69-C44F-A37E-60C7677D0209}"/>
            </c:ext>
          </c:extLst>
        </c:ser>
        <c:dLbls>
          <c:dLblPos val="outEnd"/>
          <c:showLegendKey val="0"/>
          <c:showVal val="1"/>
          <c:showCatName val="0"/>
          <c:showSerName val="0"/>
          <c:showPercent val="0"/>
          <c:showBubbleSize val="0"/>
        </c:dLbls>
        <c:gapWidth val="219"/>
        <c:overlap val="-27"/>
        <c:axId val="1638147920"/>
        <c:axId val="1638149552"/>
      </c:barChart>
      <c:catAx>
        <c:axId val="1638147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nl-BE"/>
          </a:p>
        </c:txPr>
        <c:crossAx val="1638149552"/>
        <c:crosses val="autoZero"/>
        <c:auto val="1"/>
        <c:lblAlgn val="ctr"/>
        <c:lblOffset val="100"/>
        <c:noMultiLvlLbl val="0"/>
      </c:catAx>
      <c:valAx>
        <c:axId val="163814955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crossAx val="163814792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nl-B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75A-2040-B45C-CF472211369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75A-2040-B45C-CF472211369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75A-2040-B45C-CF472211369D}"/>
              </c:ext>
            </c:extLst>
          </c:dPt>
          <c:dLbls>
            <c:dLbl>
              <c:idx val="0"/>
              <c:layout>
                <c:manualLayout>
                  <c:x val="6.6743219597550302E-3"/>
                  <c:y val="1.0686789151356166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75A-2040-B45C-CF472211369D}"/>
                </c:ext>
              </c:extLst>
            </c:dLbl>
            <c:dLbl>
              <c:idx val="1"/>
              <c:layout>
                <c:manualLayout>
                  <c:x val="4.6639326334208227E-3"/>
                  <c:y val="-1.0905511811023621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75A-2040-B45C-CF472211369D}"/>
                </c:ext>
              </c:extLst>
            </c:dLbl>
            <c:dLbl>
              <c:idx val="2"/>
              <c:layout>
                <c:manualLayout>
                  <c:x val="1.8132545931758531E-2"/>
                  <c:y val="4.9259988334791269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75A-2040-B45C-CF472211369D}"/>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nl-BE"/>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'desc.act. SPPF'!$Q$298:$Q$300</c:f>
              <c:strCache>
                <c:ptCount val="3"/>
                <c:pt idx="0">
                  <c:v>yes</c:v>
                </c:pt>
                <c:pt idx="1">
                  <c:v>no</c:v>
                </c:pt>
                <c:pt idx="2">
                  <c:v>I don't know</c:v>
                </c:pt>
              </c:strCache>
            </c:strRef>
          </c:cat>
          <c:val>
            <c:numRef>
              <c:f>'desc.act. SPPF'!$R$298:$R$300</c:f>
              <c:numCache>
                <c:formatCode>General</c:formatCode>
                <c:ptCount val="3"/>
                <c:pt idx="0">
                  <c:v>179</c:v>
                </c:pt>
                <c:pt idx="1">
                  <c:v>84</c:v>
                </c:pt>
                <c:pt idx="2">
                  <c:v>30</c:v>
                </c:pt>
              </c:numCache>
            </c:numRef>
          </c:val>
          <c:extLst>
            <c:ext xmlns:c16="http://schemas.microsoft.com/office/drawing/2014/chart" uri="{C3380CC4-5D6E-409C-BE32-E72D297353CC}">
              <c16:uniqueId val="{00000006-175A-2040-B45C-CF472211369D}"/>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8118503937007879"/>
          <c:y val="2.5291994750656178E-2"/>
          <c:w val="0.31881496062992126"/>
          <c:h val="0.3290452755905511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nl-BE"/>
        </a:p>
      </c:txPr>
    </c:legend>
    <c:plotVisOnly val="1"/>
    <c:dispBlanksAs val="gap"/>
    <c:showDLblsOverMax val="0"/>
  </c:chart>
  <c:spPr>
    <a:solidFill>
      <a:schemeClr val="bg1"/>
    </a:solidFill>
    <a:ln w="9525" cap="flat" cmpd="sng" algn="ctr">
      <a:noFill/>
      <a:round/>
    </a:ln>
    <a:effectLst/>
  </c:spPr>
  <c:txPr>
    <a:bodyPr/>
    <a:lstStyle/>
    <a:p>
      <a:pPr>
        <a:defRPr/>
      </a:pPr>
      <a:endParaRPr lang="nl-B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3.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992BEE-11B8-4566-B599-251C46F83FFD}" type="datetimeFigureOut">
              <a:rPr lang="nl-BE" smtClean="0"/>
              <a:t>22/12/2022</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AA8580-006A-4DB2-8624-B6D101C5B40B}" type="slidenum">
              <a:rPr lang="nl-BE" smtClean="0"/>
              <a:t>‹nr.›</a:t>
            </a:fld>
            <a:endParaRPr lang="nl-BE"/>
          </a:p>
        </p:txBody>
      </p:sp>
    </p:spTree>
    <p:extLst>
      <p:ext uri="{BB962C8B-B14F-4D97-AF65-F5344CB8AC3E}">
        <p14:creationId xmlns:p14="http://schemas.microsoft.com/office/powerpoint/2010/main" val="3755280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1EA0F-A667-4B49-8422-0062BC55E2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2153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1EA0F-A667-4B49-8422-0062BC55E2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4006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1EA0F-A667-4B49-8422-0062BC55E2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8885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1EA0F-A667-4B49-8422-0062BC55E2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6063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jdelijke aanduiding voor dia-afbeelding 1"/>
          <p:cNvSpPr>
            <a:spLocks noGrp="1" noRot="1" noChangeAspect="1" noTextEdit="1"/>
          </p:cNvSpPr>
          <p:nvPr>
            <p:ph type="sldImg"/>
          </p:nvPr>
        </p:nvSpPr>
        <p:spPr>
          <a:ln/>
        </p:spPr>
      </p:sp>
      <p:sp>
        <p:nvSpPr>
          <p:cNvPr id="71682" name="Tijdelijke aanduiding voor notities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nl-BE" dirty="0">
              <a:ea typeface="MS PGothic" charset="0"/>
            </a:endParaRPr>
          </a:p>
        </p:txBody>
      </p:sp>
    </p:spTree>
    <p:extLst>
      <p:ext uri="{BB962C8B-B14F-4D97-AF65-F5344CB8AC3E}">
        <p14:creationId xmlns:p14="http://schemas.microsoft.com/office/powerpoint/2010/main" val="1102644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1EA0F-A667-4B49-8422-0062BC55E2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9404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jdelijke aanduiding voor dia-afbeelding 1"/>
          <p:cNvSpPr>
            <a:spLocks noGrp="1" noRot="1" noChangeAspect="1" noTextEdit="1"/>
          </p:cNvSpPr>
          <p:nvPr>
            <p:ph type="sldImg"/>
          </p:nvPr>
        </p:nvSpPr>
        <p:spPr>
          <a:ln/>
        </p:spPr>
      </p:sp>
      <p:sp>
        <p:nvSpPr>
          <p:cNvPr id="71682" name="Tijdelijke aanduiding voor notities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nl-BE" dirty="0">
              <a:ea typeface="MS PGothic" charset="0"/>
            </a:endParaRPr>
          </a:p>
        </p:txBody>
      </p:sp>
    </p:spTree>
    <p:extLst>
      <p:ext uri="{BB962C8B-B14F-4D97-AF65-F5344CB8AC3E}">
        <p14:creationId xmlns:p14="http://schemas.microsoft.com/office/powerpoint/2010/main" val="3818985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jdelijke aanduiding voor dia-afbeelding 1"/>
          <p:cNvSpPr>
            <a:spLocks noGrp="1" noRot="1" noChangeAspect="1" noTextEdit="1"/>
          </p:cNvSpPr>
          <p:nvPr>
            <p:ph type="sldImg"/>
          </p:nvPr>
        </p:nvSpPr>
        <p:spPr>
          <a:ln/>
        </p:spPr>
      </p:sp>
      <p:sp>
        <p:nvSpPr>
          <p:cNvPr id="71682" name="Tijdelijke aanduiding voor notities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nl-BE">
              <a:ea typeface="MS PGothic" charset="0"/>
            </a:endParaRPr>
          </a:p>
        </p:txBody>
      </p:sp>
    </p:spTree>
    <p:extLst>
      <p:ext uri="{BB962C8B-B14F-4D97-AF65-F5344CB8AC3E}">
        <p14:creationId xmlns:p14="http://schemas.microsoft.com/office/powerpoint/2010/main" val="7043410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jdelijke aanduiding voor dia-afbeelding 1"/>
          <p:cNvSpPr>
            <a:spLocks noGrp="1" noRot="1" noChangeAspect="1" noTextEdit="1"/>
          </p:cNvSpPr>
          <p:nvPr>
            <p:ph type="sldImg"/>
          </p:nvPr>
        </p:nvSpPr>
        <p:spPr>
          <a:ln/>
        </p:spPr>
      </p:sp>
      <p:sp>
        <p:nvSpPr>
          <p:cNvPr id="71682" name="Tijdelijke aanduiding voor notities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nl-BE" dirty="0">
              <a:ea typeface="MS PGothic" charset="0"/>
            </a:endParaRPr>
          </a:p>
        </p:txBody>
      </p:sp>
    </p:spTree>
    <p:extLst>
      <p:ext uri="{BB962C8B-B14F-4D97-AF65-F5344CB8AC3E}">
        <p14:creationId xmlns:p14="http://schemas.microsoft.com/office/powerpoint/2010/main" val="9834429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jdelijke aanduiding voor dia-afbeelding 1"/>
          <p:cNvSpPr>
            <a:spLocks noGrp="1" noRot="1" noChangeAspect="1" noTextEdit="1"/>
          </p:cNvSpPr>
          <p:nvPr>
            <p:ph type="sldImg"/>
          </p:nvPr>
        </p:nvSpPr>
        <p:spPr>
          <a:ln/>
        </p:spPr>
      </p:sp>
      <p:sp>
        <p:nvSpPr>
          <p:cNvPr id="71682" name="Tijdelijke aanduiding voor notities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nl-BE" dirty="0">
              <a:ea typeface="MS PGothic" charset="0"/>
            </a:endParaRPr>
          </a:p>
        </p:txBody>
      </p:sp>
    </p:spTree>
    <p:extLst>
      <p:ext uri="{BB962C8B-B14F-4D97-AF65-F5344CB8AC3E}">
        <p14:creationId xmlns:p14="http://schemas.microsoft.com/office/powerpoint/2010/main" val="37618101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jdelijke aanduiding voor dia-afbeelding 1"/>
          <p:cNvSpPr>
            <a:spLocks noGrp="1" noRot="1" noChangeAspect="1" noTextEdit="1"/>
          </p:cNvSpPr>
          <p:nvPr>
            <p:ph type="sldImg"/>
          </p:nvPr>
        </p:nvSpPr>
        <p:spPr>
          <a:ln/>
        </p:spPr>
      </p:sp>
      <p:sp>
        <p:nvSpPr>
          <p:cNvPr id="71682" name="Tijdelijke aanduiding voor notities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nl-BE">
              <a:ea typeface="MS PGothic" charset="0"/>
            </a:endParaRPr>
          </a:p>
        </p:txBody>
      </p:sp>
    </p:spTree>
    <p:extLst>
      <p:ext uri="{BB962C8B-B14F-4D97-AF65-F5344CB8AC3E}">
        <p14:creationId xmlns:p14="http://schemas.microsoft.com/office/powerpoint/2010/main" val="168544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1EA0F-A667-4B49-8422-0062BC55E2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15957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jdelijke aanduiding voor dia-afbeelding 1"/>
          <p:cNvSpPr>
            <a:spLocks noGrp="1" noRot="1" noChangeAspect="1" noTextEdit="1"/>
          </p:cNvSpPr>
          <p:nvPr>
            <p:ph type="sldImg"/>
          </p:nvPr>
        </p:nvSpPr>
        <p:spPr>
          <a:ln/>
        </p:spPr>
      </p:sp>
      <p:sp>
        <p:nvSpPr>
          <p:cNvPr id="71682" name="Tijdelijke aanduiding voor notities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nl-BE">
              <a:ea typeface="MS PGothic" charset="0"/>
            </a:endParaRPr>
          </a:p>
        </p:txBody>
      </p:sp>
    </p:spTree>
    <p:extLst>
      <p:ext uri="{BB962C8B-B14F-4D97-AF65-F5344CB8AC3E}">
        <p14:creationId xmlns:p14="http://schemas.microsoft.com/office/powerpoint/2010/main" val="1668327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1EA0F-A667-4B49-8422-0062BC55E2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0543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C24AA8-9887-B24B-B472-188971D751A5}"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5843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1EA0F-A667-4B49-8422-0062BC55E2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9946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1EA0F-A667-4B49-8422-0062BC55E2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2056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1EA0F-A667-4B49-8422-0062BC55E2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5693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1EA0F-A667-4B49-8422-0062BC55E2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1318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1EA0F-A667-4B49-8422-0062BC55E2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3818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eldia">
    <p:bg>
      <p:bgPr>
        <a:solidFill>
          <a:srgbClr val="3C7A5F"/>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07D89A-C4B5-2910-A2F5-D20C133CE6EC}"/>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nl-NL" dirty="0"/>
              <a:t>Klik om stijl te bewerken</a:t>
            </a:r>
            <a:endParaRPr lang="nl-BE" dirty="0"/>
          </a:p>
        </p:txBody>
      </p:sp>
      <p:sp>
        <p:nvSpPr>
          <p:cNvPr id="3" name="Ondertitel 2">
            <a:extLst>
              <a:ext uri="{FF2B5EF4-FFF2-40B4-BE49-F238E27FC236}">
                <a16:creationId xmlns:a16="http://schemas.microsoft.com/office/drawing/2014/main" id="{C0D01078-0693-C752-1FA5-2063A38799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Tree>
    <p:extLst>
      <p:ext uri="{BB962C8B-B14F-4D97-AF65-F5344CB8AC3E}">
        <p14:creationId xmlns:p14="http://schemas.microsoft.com/office/powerpoint/2010/main" val="3383108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859518-B526-C55F-E226-89637D683A3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16FCECFD-8363-95F6-6989-CCCF687009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42E759BB-BF9F-7C58-EADD-82823E4BF8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1834756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07D89A-C4B5-2910-A2F5-D20C133CE6EC}"/>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C0D01078-0693-C752-1FA5-2063A38799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Tree>
    <p:extLst>
      <p:ext uri="{BB962C8B-B14F-4D97-AF65-F5344CB8AC3E}">
        <p14:creationId xmlns:p14="http://schemas.microsoft.com/office/powerpoint/2010/main" val="4290044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89FC7C-F21C-F841-1573-92C1A5E9E5D1}"/>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3D363BC5-976B-2434-C705-8BC54A1E26AA}"/>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4277151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20001F-82D4-D6DC-07B0-E0C0DF3693DF}"/>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8C91D32D-710D-8B7A-F480-B82EE02ABF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Tree>
    <p:extLst>
      <p:ext uri="{BB962C8B-B14F-4D97-AF65-F5344CB8AC3E}">
        <p14:creationId xmlns:p14="http://schemas.microsoft.com/office/powerpoint/2010/main" val="2957277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F619CA-40CD-27F4-764E-2AE1670623A9}"/>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8F2D4F0E-9A0D-2A71-A92B-CB04EB9F33C1}"/>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7166E2E5-14D1-1012-3F0C-E406EB23EB8E}"/>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106811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39CA8C-A3A5-B24C-8420-C91CB5E98188}"/>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05085A68-3EA6-FD53-3BF1-690FA573BC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B6F2964A-F6B8-D912-BF90-13009FE43153}"/>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1D6C00EA-0AD3-AF14-7B8B-1DAA265A92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D5DD5E7C-6D28-190E-D3CB-A72913AEB85E}"/>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658568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C6E8AA-C9B2-BA8C-FF24-C81BE9FF89E5}"/>
              </a:ext>
            </a:extLst>
          </p:cNvPr>
          <p:cNvSpPr>
            <a:spLocks noGrp="1"/>
          </p:cNvSpPr>
          <p:nvPr>
            <p:ph type="title"/>
          </p:nvPr>
        </p:nvSpPr>
        <p:spPr/>
        <p:txBody>
          <a:bodyPr/>
          <a:lstStyle/>
          <a:p>
            <a:r>
              <a:rPr lang="nl-NL"/>
              <a:t>Klik om stijl te bewerken</a:t>
            </a:r>
            <a:endParaRPr lang="nl-BE"/>
          </a:p>
        </p:txBody>
      </p:sp>
    </p:spTree>
    <p:extLst>
      <p:ext uri="{BB962C8B-B14F-4D97-AF65-F5344CB8AC3E}">
        <p14:creationId xmlns:p14="http://schemas.microsoft.com/office/powerpoint/2010/main" val="9094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2571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E102AD-AAE7-CDB4-6FF4-802C1065A25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F7820E7B-CAE0-8738-FADB-A7C0EE6E52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64EC219C-A8E7-3FD3-7234-320013374F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91585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77A4FF5-268A-06B6-AFBA-91944D9BF9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endParaRPr lang="nl-BE" dirty="0"/>
          </a:p>
        </p:txBody>
      </p:sp>
      <p:sp>
        <p:nvSpPr>
          <p:cNvPr id="3" name="Tijdelijke aanduiding voor tekst 2">
            <a:extLst>
              <a:ext uri="{FF2B5EF4-FFF2-40B4-BE49-F238E27FC236}">
                <a16:creationId xmlns:a16="http://schemas.microsoft.com/office/drawing/2014/main" id="{726D816E-5552-E47D-4922-DF158F3E4E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pic>
        <p:nvPicPr>
          <p:cNvPr id="5" name="Afbeelding 4">
            <a:extLst>
              <a:ext uri="{FF2B5EF4-FFF2-40B4-BE49-F238E27FC236}">
                <a16:creationId xmlns:a16="http://schemas.microsoft.com/office/drawing/2014/main" id="{6958A9E7-B116-F861-0659-3D994431E8A0}"/>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10922000" y="5600700"/>
            <a:ext cx="1270000" cy="1257300"/>
          </a:xfrm>
          <a:prstGeom prst="rect">
            <a:avLst/>
          </a:prstGeom>
        </p:spPr>
      </p:pic>
    </p:spTree>
    <p:extLst>
      <p:ext uri="{BB962C8B-B14F-4D97-AF65-F5344CB8AC3E}">
        <p14:creationId xmlns:p14="http://schemas.microsoft.com/office/powerpoint/2010/main" val="157818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saso.research.vub.be/sppf"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03505F17-A2A2-C674-4D90-AC29B2D94D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88200" y="1854200"/>
            <a:ext cx="5003800" cy="5003800"/>
          </a:xfrm>
          <a:prstGeom prst="rect">
            <a:avLst/>
          </a:prstGeom>
        </p:spPr>
      </p:pic>
      <p:pic>
        <p:nvPicPr>
          <p:cNvPr id="9" name="Afbeelding 8">
            <a:extLst>
              <a:ext uri="{FF2B5EF4-FFF2-40B4-BE49-F238E27FC236}">
                <a16:creationId xmlns:a16="http://schemas.microsoft.com/office/drawing/2014/main" id="{F8DEBE15-5C04-E4AA-FBC6-022308708F8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6000" y="3667874"/>
            <a:ext cx="2610491" cy="2610491"/>
          </a:xfrm>
          <a:prstGeom prst="rect">
            <a:avLst/>
          </a:prstGeom>
        </p:spPr>
      </p:pic>
      <p:sp>
        <p:nvSpPr>
          <p:cNvPr id="11" name="Tekstvak 10">
            <a:extLst>
              <a:ext uri="{FF2B5EF4-FFF2-40B4-BE49-F238E27FC236}">
                <a16:creationId xmlns:a16="http://schemas.microsoft.com/office/drawing/2014/main" id="{F64D0FE2-6D6F-713D-32F3-C9075829D729}"/>
              </a:ext>
            </a:extLst>
          </p:cNvPr>
          <p:cNvSpPr txBox="1"/>
          <p:nvPr/>
        </p:nvSpPr>
        <p:spPr>
          <a:xfrm>
            <a:off x="908262" y="579635"/>
            <a:ext cx="923647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8000" b="1" i="0" u="none" strike="noStrike" kern="1200" cap="none" spc="0" normalizeH="0" baseline="0" noProof="0" dirty="0">
                <a:ln>
                  <a:noFill/>
                </a:ln>
                <a:solidFill>
                  <a:srgbClr val="FF7736"/>
                </a:solidFill>
                <a:effectLst/>
                <a:uLnTx/>
                <a:uFillTx/>
                <a:latin typeface="Tw Cen MT" panose="020B0602020104020603"/>
                <a:ea typeface="+mn-ea"/>
                <a:cs typeface="+mn-cs"/>
              </a:rPr>
              <a:t>Literature - Survey </a:t>
            </a:r>
          </a:p>
        </p:txBody>
      </p:sp>
      <p:sp>
        <p:nvSpPr>
          <p:cNvPr id="13" name="Tekstvak 12">
            <a:extLst>
              <a:ext uri="{FF2B5EF4-FFF2-40B4-BE49-F238E27FC236}">
                <a16:creationId xmlns:a16="http://schemas.microsoft.com/office/drawing/2014/main" id="{C6DD9768-AECE-F847-87CC-D86A87FE917C}"/>
              </a:ext>
            </a:extLst>
          </p:cNvPr>
          <p:cNvSpPr txBox="1"/>
          <p:nvPr/>
        </p:nvSpPr>
        <p:spPr>
          <a:xfrm>
            <a:off x="908262" y="1976572"/>
            <a:ext cx="1032742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3600" b="1" i="0" u="none" strike="noStrike" kern="1200" cap="none" spc="0" normalizeH="0" baseline="0" noProof="0" dirty="0">
                <a:ln>
                  <a:noFill/>
                </a:ln>
                <a:solidFill>
                  <a:srgbClr val="FFFFFF"/>
                </a:solidFill>
                <a:effectLst/>
                <a:uLnTx/>
                <a:uFillTx/>
                <a:latin typeface="Tw Cen MT" panose="020B0602020104020603"/>
                <a:ea typeface="+mn-ea"/>
                <a:cs typeface="+mn-cs"/>
              </a:rPr>
              <a:t>Marc Theeboom – Hebe Schaillée – Inge Derom</a:t>
            </a:r>
          </a:p>
        </p:txBody>
      </p:sp>
      <p:pic>
        <p:nvPicPr>
          <p:cNvPr id="2" name="Picture 1">
            <a:extLst>
              <a:ext uri="{FF2B5EF4-FFF2-40B4-BE49-F238E27FC236}">
                <a16:creationId xmlns:a16="http://schemas.microsoft.com/office/drawing/2014/main" id="{D2D7EAFF-75A4-A529-CCE2-8FBE2CF6DAE2}"/>
              </a:ext>
            </a:extLst>
          </p:cNvPr>
          <p:cNvPicPr>
            <a:picLocks noChangeAspect="1"/>
          </p:cNvPicPr>
          <p:nvPr/>
        </p:nvPicPr>
        <p:blipFill>
          <a:blip r:embed="rId4"/>
          <a:stretch>
            <a:fillRect/>
          </a:stretch>
        </p:blipFill>
        <p:spPr>
          <a:xfrm>
            <a:off x="9867900" y="5976813"/>
            <a:ext cx="2184399" cy="662111"/>
          </a:xfrm>
          <a:prstGeom prst="rect">
            <a:avLst/>
          </a:prstGeom>
        </p:spPr>
      </p:pic>
    </p:spTree>
    <p:extLst>
      <p:ext uri="{BB962C8B-B14F-4D97-AF65-F5344CB8AC3E}">
        <p14:creationId xmlns:p14="http://schemas.microsoft.com/office/powerpoint/2010/main" val="3867409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97A6E0-F44A-8F2A-3E30-8C7193EEAC0F}"/>
              </a:ext>
            </a:extLst>
          </p:cNvPr>
          <p:cNvSpPr txBox="1"/>
          <p:nvPr/>
        </p:nvSpPr>
        <p:spPr>
          <a:xfrm>
            <a:off x="385585" y="569230"/>
            <a:ext cx="10471305" cy="830997"/>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3C7A5F"/>
                </a:solidFill>
                <a:effectLst/>
                <a:uLnTx/>
                <a:uFillTx/>
                <a:latin typeface="Rockwell" panose="02060603020205020403"/>
                <a:ea typeface="+mn-ea"/>
                <a:cs typeface="+mn-cs"/>
              </a:rPr>
              <a:t>in more than two thirds of the activities (69%) prison staff is involved in the organisation</a:t>
            </a:r>
            <a:endParaRPr kumimoji="0" lang="nl-BE" sz="2400" b="0" i="0" u="none" strike="noStrike" kern="1200" cap="none" spc="0" normalizeH="0" baseline="0" noProof="0" dirty="0">
              <a:ln>
                <a:noFill/>
              </a:ln>
              <a:solidFill>
                <a:srgbClr val="3C7A5F"/>
              </a:solidFill>
              <a:effectLst/>
              <a:uLnTx/>
              <a:uFillTx/>
              <a:latin typeface="Rockwell" panose="02060603020205020403"/>
              <a:ea typeface="+mn-ea"/>
              <a:cs typeface="+mn-cs"/>
            </a:endParaRPr>
          </a:p>
        </p:txBody>
      </p:sp>
      <p:graphicFrame>
        <p:nvGraphicFramePr>
          <p:cNvPr id="4" name="Table 3">
            <a:extLst>
              <a:ext uri="{FF2B5EF4-FFF2-40B4-BE49-F238E27FC236}">
                <a16:creationId xmlns:a16="http://schemas.microsoft.com/office/drawing/2014/main" id="{FE5C954F-6C9B-4DE3-7B19-420E41419985}"/>
              </a:ext>
            </a:extLst>
          </p:cNvPr>
          <p:cNvGraphicFramePr>
            <a:graphicFrameLocks noGrp="1"/>
          </p:cNvGraphicFramePr>
          <p:nvPr/>
        </p:nvGraphicFramePr>
        <p:xfrm>
          <a:off x="6001555" y="2132859"/>
          <a:ext cx="5267459" cy="2368874"/>
        </p:xfrm>
        <a:graphic>
          <a:graphicData uri="http://schemas.openxmlformats.org/drawingml/2006/table">
            <a:tbl>
              <a:tblPr firstRow="1" firstCol="1" bandRow="1">
                <a:tableStyleId>{B301B821-A1FF-4177-AEE7-76D212191A09}</a:tableStyleId>
              </a:tblPr>
              <a:tblGrid>
                <a:gridCol w="3978508">
                  <a:extLst>
                    <a:ext uri="{9D8B030D-6E8A-4147-A177-3AD203B41FA5}">
                      <a16:colId xmlns:a16="http://schemas.microsoft.com/office/drawing/2014/main" val="3239470780"/>
                    </a:ext>
                  </a:extLst>
                </a:gridCol>
                <a:gridCol w="1288951">
                  <a:extLst>
                    <a:ext uri="{9D8B030D-6E8A-4147-A177-3AD203B41FA5}">
                      <a16:colId xmlns:a16="http://schemas.microsoft.com/office/drawing/2014/main" val="1855713529"/>
                    </a:ext>
                  </a:extLst>
                </a:gridCol>
              </a:tblGrid>
              <a:tr h="331262">
                <a:tc>
                  <a:txBody>
                    <a:bodyPr/>
                    <a:lstStyle/>
                    <a:p>
                      <a:r>
                        <a:rPr lang="nl-BE" sz="1800" dirty="0">
                          <a:solidFill>
                            <a:schemeClr val="bg1"/>
                          </a:solidFill>
                          <a:effectLst/>
                        </a:rPr>
                        <a:t>Type of partners</a:t>
                      </a:r>
                      <a:endParaRPr lang="en-BE" sz="1800" dirty="0">
                        <a:solidFill>
                          <a:schemeClr val="bg1"/>
                        </a:solidFill>
                        <a:effectLst/>
                        <a:latin typeface="Times New Roman" panose="02020603050405020304" pitchFamily="18" charset="0"/>
                        <a:ea typeface="+mn-ea"/>
                      </a:endParaRPr>
                    </a:p>
                  </a:txBody>
                  <a:tcPr marL="68580" marR="68580"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nl-BE" sz="1800" dirty="0">
                          <a:solidFill>
                            <a:schemeClr val="bg1"/>
                          </a:solidFill>
                          <a:effectLst/>
                        </a:rPr>
                        <a:t>%</a:t>
                      </a:r>
                      <a:endParaRPr lang="en-BE" sz="1800" dirty="0">
                        <a:solidFill>
                          <a:schemeClr val="bg1"/>
                        </a:solidFill>
                        <a:effectLst/>
                        <a:latin typeface="Times New Roman" panose="02020603050405020304" pitchFamily="18" charset="0"/>
                        <a:ea typeface="+mn-ea"/>
                      </a:endParaRPr>
                    </a:p>
                  </a:txBody>
                  <a:tcPr marL="68580" marR="68580" marT="0" marB="0">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21976043"/>
                  </a:ext>
                </a:extLst>
              </a:tr>
              <a:tr h="331262">
                <a:tc>
                  <a:txBody>
                    <a:bodyPr/>
                    <a:lstStyle/>
                    <a:p>
                      <a:r>
                        <a:rPr lang="nl-BE" sz="1800" b="0" dirty="0">
                          <a:solidFill>
                            <a:schemeClr val="tx1"/>
                          </a:solidFill>
                          <a:effectLst/>
                        </a:rPr>
                        <a:t>Sport organisation</a:t>
                      </a:r>
                      <a:endParaRPr lang="en-BE" sz="1800" b="0" dirty="0">
                        <a:solidFill>
                          <a:schemeClr val="tx1"/>
                        </a:solidFill>
                        <a:effectLst/>
                        <a:latin typeface="Times New Roman" panose="02020603050405020304" pitchFamily="18" charset="0"/>
                        <a:ea typeface="+mn-ea"/>
                      </a:endParaRP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solidFill>
                      <a:srgbClr val="CCDDD4"/>
                    </a:solidFill>
                  </a:tcPr>
                </a:tc>
                <a:tc>
                  <a:txBody>
                    <a:bodyPr/>
                    <a:lstStyle/>
                    <a:p>
                      <a:pPr algn="ctr"/>
                      <a:r>
                        <a:rPr lang="nl-BE" sz="1800" dirty="0">
                          <a:solidFill>
                            <a:schemeClr val="tx1"/>
                          </a:solidFill>
                          <a:effectLst/>
                        </a:rPr>
                        <a:t>68.4</a:t>
                      </a:r>
                      <a:endParaRPr lang="en-BE" sz="1800" dirty="0">
                        <a:solidFill>
                          <a:schemeClr val="tx1"/>
                        </a:solidFill>
                        <a:effectLst/>
                        <a:latin typeface="Times New Roman" panose="02020603050405020304" pitchFamily="18" charset="0"/>
                        <a:ea typeface="+mn-ea"/>
                      </a:endParaRPr>
                    </a:p>
                  </a:txBody>
                  <a:tcPr marL="68580" marR="68580" marT="0" marB="0" anchor="ctr">
                    <a:lnL>
                      <a:noFill/>
                    </a:lnL>
                    <a:lnR w="12700" cmpd="sng">
                      <a:noFill/>
                    </a:lnR>
                    <a:lnT w="12700" cmpd="sng">
                      <a:noFill/>
                    </a:lnT>
                    <a:lnB w="12700" cmpd="sng">
                      <a:noFill/>
                    </a:lnB>
                    <a:lnTlToBr w="12700" cmpd="sng">
                      <a:noFill/>
                      <a:prstDash val="solid"/>
                    </a:lnTlToBr>
                    <a:lnBlToTr w="12700" cmpd="sng">
                      <a:noFill/>
                      <a:prstDash val="solid"/>
                    </a:lnBlToTr>
                    <a:solidFill>
                      <a:srgbClr val="CCDDD4"/>
                    </a:solidFill>
                  </a:tcPr>
                </a:tc>
                <a:extLst>
                  <a:ext uri="{0D108BD9-81ED-4DB2-BD59-A6C34878D82A}">
                    <a16:rowId xmlns:a16="http://schemas.microsoft.com/office/drawing/2014/main" val="1633943324"/>
                  </a:ext>
                </a:extLst>
              </a:tr>
              <a:tr h="331262">
                <a:tc>
                  <a:txBody>
                    <a:bodyPr/>
                    <a:lstStyle/>
                    <a:p>
                      <a:r>
                        <a:rPr lang="nl-BE" sz="1800" b="0" dirty="0">
                          <a:solidFill>
                            <a:schemeClr val="tx1"/>
                          </a:solidFill>
                          <a:effectLst/>
                        </a:rPr>
                        <a:t>Social organisation</a:t>
                      </a:r>
                      <a:endParaRPr lang="en-BE" sz="1800" b="0" dirty="0">
                        <a:solidFill>
                          <a:schemeClr val="tx1"/>
                        </a:solidFill>
                        <a:effectLst/>
                        <a:latin typeface="Times New Roman" panose="02020603050405020304" pitchFamily="18" charset="0"/>
                        <a:ea typeface="+mn-ea"/>
                      </a:endParaRP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solidFill>
                      <a:srgbClr val="CCDDD4">
                        <a:alpha val="20000"/>
                      </a:srgbClr>
                    </a:solidFill>
                  </a:tcPr>
                </a:tc>
                <a:tc>
                  <a:txBody>
                    <a:bodyPr/>
                    <a:lstStyle/>
                    <a:p>
                      <a:pPr algn="ctr"/>
                      <a:r>
                        <a:rPr lang="nl-BE" sz="1800" dirty="0">
                          <a:solidFill>
                            <a:schemeClr val="tx1"/>
                          </a:solidFill>
                          <a:effectLst/>
                        </a:rPr>
                        <a:t>44.9</a:t>
                      </a:r>
                      <a:endParaRPr lang="en-BE" sz="1800" dirty="0">
                        <a:solidFill>
                          <a:schemeClr val="tx1"/>
                        </a:solidFill>
                        <a:effectLst/>
                        <a:latin typeface="Times New Roman" panose="02020603050405020304" pitchFamily="18" charset="0"/>
                        <a:ea typeface="+mn-ea"/>
                      </a:endParaRPr>
                    </a:p>
                  </a:txBody>
                  <a:tcPr marL="68580" marR="68580" marT="0" marB="0" anchor="ctr">
                    <a:lnL>
                      <a:noFill/>
                    </a:lnL>
                    <a:lnR w="12700" cmpd="sng">
                      <a:noFill/>
                    </a:lnR>
                    <a:lnT w="12700" cmpd="sng">
                      <a:noFill/>
                    </a:lnT>
                    <a:lnB w="12700" cmpd="sng">
                      <a:noFill/>
                    </a:lnB>
                    <a:lnTlToBr w="12700" cmpd="sng">
                      <a:noFill/>
                      <a:prstDash val="solid"/>
                    </a:lnTlToBr>
                    <a:lnBlToTr w="12700" cmpd="sng">
                      <a:noFill/>
                      <a:prstDash val="solid"/>
                    </a:lnBlToTr>
                    <a:solidFill>
                      <a:srgbClr val="CCDDD4">
                        <a:alpha val="20000"/>
                      </a:srgbClr>
                    </a:solidFill>
                  </a:tcPr>
                </a:tc>
                <a:extLst>
                  <a:ext uri="{0D108BD9-81ED-4DB2-BD59-A6C34878D82A}">
                    <a16:rowId xmlns:a16="http://schemas.microsoft.com/office/drawing/2014/main" val="1619798242"/>
                  </a:ext>
                </a:extLst>
              </a:tr>
              <a:tr h="381302">
                <a:tc>
                  <a:txBody>
                    <a:bodyPr/>
                    <a:lstStyle/>
                    <a:p>
                      <a:r>
                        <a:rPr lang="nl-BE" sz="1800" b="0" dirty="0">
                          <a:solidFill>
                            <a:schemeClr val="tx1"/>
                          </a:solidFill>
                          <a:effectLst/>
                        </a:rPr>
                        <a:t>Governmental organisation</a:t>
                      </a:r>
                      <a:endParaRPr lang="en-BE" sz="1800" b="0" dirty="0">
                        <a:solidFill>
                          <a:schemeClr val="tx1"/>
                        </a:solidFill>
                        <a:effectLst/>
                        <a:latin typeface="Times New Roman" panose="02020603050405020304" pitchFamily="18" charset="0"/>
                        <a:ea typeface="+mn-ea"/>
                      </a:endParaRP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solidFill>
                      <a:srgbClr val="CCDDD4"/>
                    </a:solidFill>
                  </a:tcPr>
                </a:tc>
                <a:tc>
                  <a:txBody>
                    <a:bodyPr/>
                    <a:lstStyle/>
                    <a:p>
                      <a:pPr algn="ctr"/>
                      <a:r>
                        <a:rPr lang="nl-BE" sz="1800" dirty="0">
                          <a:solidFill>
                            <a:schemeClr val="tx1"/>
                          </a:solidFill>
                          <a:effectLst/>
                        </a:rPr>
                        <a:t>28.7</a:t>
                      </a:r>
                      <a:endParaRPr lang="en-BE" sz="1800" dirty="0">
                        <a:solidFill>
                          <a:schemeClr val="tx1"/>
                        </a:solidFill>
                        <a:effectLst/>
                        <a:latin typeface="Times New Roman" panose="02020603050405020304" pitchFamily="18" charset="0"/>
                        <a:ea typeface="+mn-ea"/>
                      </a:endParaRPr>
                    </a:p>
                  </a:txBody>
                  <a:tcPr marL="68580" marR="68580" marT="0" marB="0" anchor="ctr">
                    <a:lnL>
                      <a:noFill/>
                    </a:lnL>
                    <a:lnR w="12700" cmpd="sng">
                      <a:noFill/>
                    </a:lnR>
                    <a:lnT w="12700" cmpd="sng">
                      <a:noFill/>
                    </a:lnT>
                    <a:lnB w="12700" cmpd="sng">
                      <a:noFill/>
                    </a:lnB>
                    <a:lnTlToBr w="12700" cmpd="sng">
                      <a:noFill/>
                      <a:prstDash val="solid"/>
                    </a:lnTlToBr>
                    <a:lnBlToTr w="12700" cmpd="sng">
                      <a:noFill/>
                      <a:prstDash val="solid"/>
                    </a:lnBlToTr>
                    <a:solidFill>
                      <a:srgbClr val="CCDDD4"/>
                    </a:solidFill>
                  </a:tcPr>
                </a:tc>
                <a:extLst>
                  <a:ext uri="{0D108BD9-81ED-4DB2-BD59-A6C34878D82A}">
                    <a16:rowId xmlns:a16="http://schemas.microsoft.com/office/drawing/2014/main" val="1855833613"/>
                  </a:ext>
                </a:extLst>
              </a:tr>
              <a:tr h="331262">
                <a:tc>
                  <a:txBody>
                    <a:bodyPr/>
                    <a:lstStyle/>
                    <a:p>
                      <a:r>
                        <a:rPr lang="nl-BE" sz="1800" b="0">
                          <a:solidFill>
                            <a:schemeClr val="tx1"/>
                          </a:solidFill>
                          <a:effectLst/>
                        </a:rPr>
                        <a:t>Private person</a:t>
                      </a:r>
                      <a:endParaRPr lang="en-BE" sz="1800" b="0">
                        <a:solidFill>
                          <a:schemeClr val="tx1"/>
                        </a:solidFill>
                        <a:effectLst/>
                        <a:latin typeface="Times New Roman" panose="02020603050405020304" pitchFamily="18" charset="0"/>
                        <a:ea typeface="+mn-ea"/>
                      </a:endParaRP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solidFill>
                      <a:srgbClr val="CCDDD4">
                        <a:alpha val="20000"/>
                      </a:srgbClr>
                    </a:solidFill>
                  </a:tcPr>
                </a:tc>
                <a:tc>
                  <a:txBody>
                    <a:bodyPr/>
                    <a:lstStyle/>
                    <a:p>
                      <a:pPr algn="ctr"/>
                      <a:r>
                        <a:rPr lang="nl-BE" sz="1800" dirty="0">
                          <a:solidFill>
                            <a:schemeClr val="tx1"/>
                          </a:solidFill>
                          <a:effectLst/>
                        </a:rPr>
                        <a:t>19.1</a:t>
                      </a:r>
                      <a:endParaRPr lang="en-BE" sz="1800" dirty="0">
                        <a:solidFill>
                          <a:schemeClr val="tx1"/>
                        </a:solidFill>
                        <a:effectLst/>
                        <a:latin typeface="Times New Roman" panose="02020603050405020304" pitchFamily="18" charset="0"/>
                        <a:ea typeface="+mn-ea"/>
                      </a:endParaRPr>
                    </a:p>
                  </a:txBody>
                  <a:tcPr marL="68580" marR="68580" marT="0" marB="0" anchor="ctr">
                    <a:lnL>
                      <a:noFill/>
                    </a:lnL>
                    <a:lnR w="12700" cmpd="sng">
                      <a:noFill/>
                    </a:lnR>
                    <a:lnT w="12700" cmpd="sng">
                      <a:noFill/>
                    </a:lnT>
                    <a:lnB w="12700" cmpd="sng">
                      <a:noFill/>
                    </a:lnB>
                    <a:lnTlToBr w="12700" cmpd="sng">
                      <a:noFill/>
                      <a:prstDash val="solid"/>
                    </a:lnTlToBr>
                    <a:lnBlToTr w="12700" cmpd="sng">
                      <a:noFill/>
                      <a:prstDash val="solid"/>
                    </a:lnBlToTr>
                    <a:solidFill>
                      <a:srgbClr val="CCDDD4">
                        <a:alpha val="20000"/>
                      </a:srgbClr>
                    </a:solidFill>
                  </a:tcPr>
                </a:tc>
                <a:extLst>
                  <a:ext uri="{0D108BD9-81ED-4DB2-BD59-A6C34878D82A}">
                    <a16:rowId xmlns:a16="http://schemas.microsoft.com/office/drawing/2014/main" val="2374814081"/>
                  </a:ext>
                </a:extLst>
              </a:tr>
              <a:tr h="331262">
                <a:tc>
                  <a:txBody>
                    <a:bodyPr/>
                    <a:lstStyle/>
                    <a:p>
                      <a:r>
                        <a:rPr lang="nl-BE" sz="1800" b="0" dirty="0">
                          <a:solidFill>
                            <a:schemeClr val="tx1"/>
                          </a:solidFill>
                          <a:effectLst/>
                        </a:rPr>
                        <a:t>Other (e.g., employment agency)</a:t>
                      </a:r>
                      <a:endParaRPr lang="en-BE" sz="1800" b="0" dirty="0">
                        <a:solidFill>
                          <a:schemeClr val="tx1"/>
                        </a:solidFill>
                        <a:effectLst/>
                        <a:latin typeface="Times New Roman" panose="02020603050405020304" pitchFamily="18" charset="0"/>
                        <a:ea typeface="+mn-ea"/>
                      </a:endParaRP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solidFill>
                      <a:srgbClr val="CCDDD4"/>
                    </a:solidFill>
                  </a:tcPr>
                </a:tc>
                <a:tc>
                  <a:txBody>
                    <a:bodyPr/>
                    <a:lstStyle/>
                    <a:p>
                      <a:pPr algn="ctr"/>
                      <a:r>
                        <a:rPr lang="nl-BE" sz="1800" dirty="0">
                          <a:solidFill>
                            <a:schemeClr val="tx1"/>
                          </a:solidFill>
                          <a:effectLst/>
                        </a:rPr>
                        <a:t>19.1</a:t>
                      </a:r>
                      <a:endParaRPr lang="en-BE" sz="1800" dirty="0">
                        <a:solidFill>
                          <a:schemeClr val="tx1"/>
                        </a:solidFill>
                        <a:effectLst/>
                        <a:latin typeface="Times New Roman" panose="02020603050405020304" pitchFamily="18" charset="0"/>
                        <a:ea typeface="+mn-ea"/>
                      </a:endParaRPr>
                    </a:p>
                  </a:txBody>
                  <a:tcPr marL="68580" marR="68580" marT="0" marB="0" anchor="ctr">
                    <a:lnL>
                      <a:noFill/>
                    </a:lnL>
                    <a:lnR w="12700" cmpd="sng">
                      <a:noFill/>
                    </a:lnR>
                    <a:lnT w="12700" cmpd="sng">
                      <a:noFill/>
                    </a:lnT>
                    <a:lnB w="12700" cmpd="sng">
                      <a:noFill/>
                    </a:lnB>
                    <a:lnTlToBr w="12700" cmpd="sng">
                      <a:noFill/>
                      <a:prstDash val="solid"/>
                    </a:lnTlToBr>
                    <a:lnBlToTr w="12700" cmpd="sng">
                      <a:noFill/>
                      <a:prstDash val="solid"/>
                    </a:lnBlToTr>
                    <a:solidFill>
                      <a:srgbClr val="CCDDD4"/>
                    </a:solidFill>
                  </a:tcPr>
                </a:tc>
                <a:extLst>
                  <a:ext uri="{0D108BD9-81ED-4DB2-BD59-A6C34878D82A}">
                    <a16:rowId xmlns:a16="http://schemas.microsoft.com/office/drawing/2014/main" val="139831111"/>
                  </a:ext>
                </a:extLst>
              </a:tr>
              <a:tr h="331262">
                <a:tc>
                  <a:txBody>
                    <a:bodyPr/>
                    <a:lstStyle/>
                    <a:p>
                      <a:r>
                        <a:rPr lang="nl-BE" sz="1800" b="0" dirty="0">
                          <a:solidFill>
                            <a:schemeClr val="tx1"/>
                          </a:solidFill>
                          <a:effectLst/>
                        </a:rPr>
                        <a:t>I don't know</a:t>
                      </a:r>
                      <a:endParaRPr lang="en-BE" sz="1800" b="0" dirty="0">
                        <a:solidFill>
                          <a:schemeClr val="tx1"/>
                        </a:solidFill>
                        <a:effectLst/>
                        <a:latin typeface="Times New Roman" panose="02020603050405020304" pitchFamily="18" charset="0"/>
                        <a:ea typeface="+mn-ea"/>
                      </a:endParaRP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solidFill>
                      <a:srgbClr val="CCDDD4">
                        <a:alpha val="20000"/>
                      </a:srgbClr>
                    </a:solidFill>
                  </a:tcPr>
                </a:tc>
                <a:tc>
                  <a:txBody>
                    <a:bodyPr/>
                    <a:lstStyle/>
                    <a:p>
                      <a:pPr algn="ctr"/>
                      <a:r>
                        <a:rPr lang="nl-BE" sz="1800" dirty="0">
                          <a:solidFill>
                            <a:schemeClr val="tx1"/>
                          </a:solidFill>
                          <a:effectLst/>
                        </a:rPr>
                        <a:t>1.5</a:t>
                      </a:r>
                      <a:endParaRPr lang="en-BE" sz="1800" dirty="0">
                        <a:solidFill>
                          <a:schemeClr val="tx1"/>
                        </a:solidFill>
                        <a:effectLst/>
                        <a:latin typeface="Times New Roman" panose="02020603050405020304" pitchFamily="18" charset="0"/>
                        <a:ea typeface="+mn-ea"/>
                      </a:endParaRPr>
                    </a:p>
                  </a:txBody>
                  <a:tcPr marL="68580" marR="68580" marT="0" marB="0" anchor="ctr">
                    <a:lnL>
                      <a:noFill/>
                    </a:lnL>
                    <a:lnR w="12700" cmpd="sng">
                      <a:noFill/>
                    </a:lnR>
                    <a:lnT w="12700" cmpd="sng">
                      <a:noFill/>
                    </a:lnT>
                    <a:lnB w="12700" cmpd="sng">
                      <a:noFill/>
                    </a:lnB>
                    <a:lnTlToBr w="12700" cmpd="sng">
                      <a:noFill/>
                      <a:prstDash val="solid"/>
                    </a:lnTlToBr>
                    <a:lnBlToTr w="12700" cmpd="sng">
                      <a:noFill/>
                      <a:prstDash val="solid"/>
                    </a:lnBlToTr>
                    <a:solidFill>
                      <a:srgbClr val="CCDDD4">
                        <a:alpha val="20000"/>
                      </a:srgbClr>
                    </a:solidFill>
                  </a:tcPr>
                </a:tc>
                <a:extLst>
                  <a:ext uri="{0D108BD9-81ED-4DB2-BD59-A6C34878D82A}">
                    <a16:rowId xmlns:a16="http://schemas.microsoft.com/office/drawing/2014/main" val="3569340525"/>
                  </a:ext>
                </a:extLst>
              </a:tr>
            </a:tbl>
          </a:graphicData>
        </a:graphic>
      </p:graphicFrame>
      <p:sp>
        <p:nvSpPr>
          <p:cNvPr id="5" name="TextBox 4">
            <a:extLst>
              <a:ext uri="{FF2B5EF4-FFF2-40B4-BE49-F238E27FC236}">
                <a16:creationId xmlns:a16="http://schemas.microsoft.com/office/drawing/2014/main" id="{40F071FE-D1CC-0F4F-78FB-556BED861C26}"/>
              </a:ext>
            </a:extLst>
          </p:cNvPr>
          <p:cNvSpPr txBox="1"/>
          <p:nvPr/>
        </p:nvSpPr>
        <p:spPr>
          <a:xfrm>
            <a:off x="385585" y="2347800"/>
            <a:ext cx="5615971" cy="1938992"/>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BE" sz="2400" b="0" i="0" u="none" strike="noStrike" kern="1200" cap="none" spc="0" normalizeH="0" baseline="0" noProof="0" dirty="0">
                <a:ln>
                  <a:noFill/>
                </a:ln>
                <a:solidFill>
                  <a:srgbClr val="3C7A5F"/>
                </a:solidFill>
                <a:effectLst/>
                <a:uLnTx/>
                <a:uFillTx/>
                <a:latin typeface="Rockwell" panose="02060603020205020403"/>
                <a:ea typeface="+mn-ea"/>
                <a:cs typeface="+mn-cs"/>
              </a:rPr>
              <a:t>less than half of the respondents (46%) indicated that they involve external partners for the organisation of the sport activities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BE" sz="2400" b="0" i="0" u="none" strike="noStrike" kern="1200" cap="none" spc="0" normalizeH="0" baseline="0" noProof="0" dirty="0">
              <a:ln>
                <a:noFill/>
              </a:ln>
              <a:solidFill>
                <a:srgbClr val="3C7A5F"/>
              </a:solidFill>
              <a:effectLst/>
              <a:uLnTx/>
              <a:uFillTx/>
              <a:latin typeface="Rockwell" panose="02060603020205020403"/>
              <a:ea typeface="+mn-ea"/>
              <a:cs typeface="+mn-cs"/>
            </a:endParaRPr>
          </a:p>
        </p:txBody>
      </p:sp>
      <p:sp>
        <p:nvSpPr>
          <p:cNvPr id="6" name="TextBox 5">
            <a:extLst>
              <a:ext uri="{FF2B5EF4-FFF2-40B4-BE49-F238E27FC236}">
                <a16:creationId xmlns:a16="http://schemas.microsoft.com/office/drawing/2014/main" id="{A931697B-8560-EBB5-4565-71C9C1C833A6}"/>
              </a:ext>
            </a:extLst>
          </p:cNvPr>
          <p:cNvSpPr txBox="1"/>
          <p:nvPr/>
        </p:nvSpPr>
        <p:spPr>
          <a:xfrm>
            <a:off x="385585" y="4987641"/>
            <a:ext cx="10471305" cy="461665"/>
          </a:xfrm>
          <a:prstGeom prst="rect">
            <a:avLst/>
          </a:prstGeom>
          <a:noFill/>
        </p:spPr>
        <p:txBody>
          <a:bodyPr wrap="square">
            <a:spAutoFit/>
          </a:bodyPr>
          <a:lstStyle/>
          <a:p>
            <a:pPr marL="358775" marR="0" lvl="1" indent="-3381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BE" sz="2400" b="0" i="0" u="none" strike="noStrike" kern="1200" cap="none" spc="0" normalizeH="0" baseline="0" noProof="0" dirty="0">
                <a:ln>
                  <a:noFill/>
                </a:ln>
                <a:solidFill>
                  <a:srgbClr val="3C7A5F"/>
                </a:solidFill>
                <a:effectLst/>
                <a:uLnTx/>
                <a:uFillTx/>
                <a:latin typeface="Rockwell" panose="02060603020205020403"/>
                <a:ea typeface="+mn-ea"/>
                <a:cs typeface="+mn-cs"/>
              </a:rPr>
              <a:t>20% reported to provide a follow-up activity outside of the prison</a:t>
            </a:r>
          </a:p>
        </p:txBody>
      </p:sp>
    </p:spTree>
    <p:extLst>
      <p:ext uri="{BB962C8B-B14F-4D97-AF65-F5344CB8AC3E}">
        <p14:creationId xmlns:p14="http://schemas.microsoft.com/office/powerpoint/2010/main" val="10089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7281AEA-4ECB-C5A3-87B0-93650D3F64F2}"/>
              </a:ext>
            </a:extLst>
          </p:cNvPr>
          <p:cNvSpPr txBox="1"/>
          <p:nvPr/>
        </p:nvSpPr>
        <p:spPr>
          <a:xfrm>
            <a:off x="435528" y="578368"/>
            <a:ext cx="11756472" cy="830997"/>
          </a:xfrm>
          <a:prstGeom prst="rect">
            <a:avLst/>
          </a:prstGeom>
          <a:noFill/>
        </p:spPr>
        <p:txBody>
          <a:bodyPr wrap="square" rtlCol="0">
            <a:spAutoFit/>
          </a:bodyPr>
          <a:lstStyle/>
          <a:p>
            <a:pPr marL="361950" marR="0" lvl="0" indent="-3619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BE" sz="2400" b="0" i="0" u="none" strike="noStrike" kern="1200" cap="none" spc="0" normalizeH="0" baseline="0" noProof="0" dirty="0">
              <a:ln>
                <a:noFill/>
              </a:ln>
              <a:solidFill>
                <a:srgbClr val="3C7A5F"/>
              </a:solidFill>
              <a:effectLst/>
              <a:uLnTx/>
              <a:uFillTx/>
              <a:latin typeface="Rockwell" panose="020606030202050204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dirty="0">
                <a:ln>
                  <a:noFill/>
                </a:ln>
                <a:solidFill>
                  <a:srgbClr val="3C7A5F"/>
                </a:solidFill>
                <a:effectLst/>
                <a:uLnTx/>
                <a:uFillTx/>
                <a:latin typeface="Rockwell" panose="02060603020205020403"/>
                <a:ea typeface="+mn-ea"/>
                <a:cs typeface="+mn-cs"/>
              </a:rPr>
              <a:t> </a:t>
            </a:r>
          </a:p>
        </p:txBody>
      </p:sp>
      <p:graphicFrame>
        <p:nvGraphicFramePr>
          <p:cNvPr id="2" name="Grafiek 31">
            <a:extLst>
              <a:ext uri="{FF2B5EF4-FFF2-40B4-BE49-F238E27FC236}">
                <a16:creationId xmlns:a16="http://schemas.microsoft.com/office/drawing/2014/main" id="{3A56D165-6701-0E8E-F61A-AADCC48CF5D8}"/>
              </a:ext>
            </a:extLst>
          </p:cNvPr>
          <p:cNvGraphicFramePr/>
          <p:nvPr/>
        </p:nvGraphicFramePr>
        <p:xfrm>
          <a:off x="6096000" y="1528610"/>
          <a:ext cx="5716952" cy="377748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CA62300B-E5EF-3593-6058-CB4087C5AAAC}"/>
              </a:ext>
            </a:extLst>
          </p:cNvPr>
          <p:cNvSpPr txBox="1"/>
          <p:nvPr/>
        </p:nvSpPr>
        <p:spPr>
          <a:xfrm>
            <a:off x="587928" y="5579941"/>
            <a:ext cx="11756472" cy="830997"/>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3C7A5F"/>
                </a:solidFill>
                <a:effectLst/>
                <a:uLnTx/>
                <a:uFillTx/>
                <a:latin typeface="Rockwell" panose="02060603020205020403"/>
                <a:ea typeface="+mn-ea"/>
                <a:cs typeface="+mn-cs"/>
              </a:rPr>
              <a:t>according to the respondents: prisoners highly value the sport activities (average 8/10)</a:t>
            </a:r>
          </a:p>
        </p:txBody>
      </p:sp>
      <p:sp>
        <p:nvSpPr>
          <p:cNvPr id="5" name="TextBox 4">
            <a:extLst>
              <a:ext uri="{FF2B5EF4-FFF2-40B4-BE49-F238E27FC236}">
                <a16:creationId xmlns:a16="http://schemas.microsoft.com/office/drawing/2014/main" id="{08778C4E-EC9E-9D29-70EC-E8A90FBD8A47}"/>
              </a:ext>
            </a:extLst>
          </p:cNvPr>
          <p:cNvSpPr txBox="1"/>
          <p:nvPr/>
        </p:nvSpPr>
        <p:spPr>
          <a:xfrm>
            <a:off x="5887120" y="880979"/>
            <a:ext cx="543488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67F2B"/>
                </a:solidFill>
                <a:effectLst/>
                <a:uLnTx/>
                <a:uFillTx/>
                <a:latin typeface="Rockwell" panose="02060603020205020403"/>
                <a:ea typeface="+mn-ea"/>
                <a:cs typeface="+mn-cs"/>
              </a:rPr>
              <a:t>Who conducts the evaluation?</a:t>
            </a:r>
          </a:p>
        </p:txBody>
      </p:sp>
      <p:graphicFrame>
        <p:nvGraphicFramePr>
          <p:cNvPr id="8" name="Grafiek 30">
            <a:extLst>
              <a:ext uri="{FF2B5EF4-FFF2-40B4-BE49-F238E27FC236}">
                <a16:creationId xmlns:a16="http://schemas.microsoft.com/office/drawing/2014/main" id="{EAAD233E-53FC-20E0-E6B6-4CF16EB181F4}"/>
              </a:ext>
            </a:extLst>
          </p:cNvPr>
          <p:cNvGraphicFramePr/>
          <p:nvPr/>
        </p:nvGraphicFramePr>
        <p:xfrm>
          <a:off x="299840" y="1683210"/>
          <a:ext cx="498027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042FC642-1E66-E18A-D225-B9E8885A0617}"/>
              </a:ext>
            </a:extLst>
          </p:cNvPr>
          <p:cNvSpPr txBox="1"/>
          <p:nvPr/>
        </p:nvSpPr>
        <p:spPr>
          <a:xfrm>
            <a:off x="523509" y="880979"/>
            <a:ext cx="412124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67F2B"/>
                </a:solidFill>
                <a:effectLst/>
                <a:uLnTx/>
                <a:uFillTx/>
                <a:latin typeface="Rockwell" panose="02060603020205020403"/>
                <a:ea typeface="+mn-ea"/>
                <a:cs typeface="+mn-cs"/>
              </a:rPr>
              <a:t>Is there an evaluation of the activity?</a:t>
            </a:r>
          </a:p>
        </p:txBody>
      </p:sp>
      <p:sp>
        <p:nvSpPr>
          <p:cNvPr id="11" name="TextBox 10">
            <a:extLst>
              <a:ext uri="{FF2B5EF4-FFF2-40B4-BE49-F238E27FC236}">
                <a16:creationId xmlns:a16="http://schemas.microsoft.com/office/drawing/2014/main" id="{2D0F3877-BF47-0985-66F8-172B20F09D85}"/>
              </a:ext>
            </a:extLst>
          </p:cNvPr>
          <p:cNvSpPr txBox="1"/>
          <p:nvPr/>
        </p:nvSpPr>
        <p:spPr>
          <a:xfrm>
            <a:off x="2825995" y="3938948"/>
            <a:ext cx="245411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111111"/>
                </a:solidFill>
                <a:effectLst/>
                <a:uLnTx/>
                <a:uFillTx/>
                <a:latin typeface="Rockwell" panose="02060603020205020403"/>
                <a:ea typeface="+mn-ea"/>
                <a:cs typeface="+mn-cs"/>
              </a:rPr>
              <a:t>(N=293; RR=100%)</a:t>
            </a:r>
            <a:r>
              <a:rPr kumimoji="0" lang="en-BE" sz="1200" b="0" i="1" u="none" strike="noStrike" kern="1200" cap="none" spc="0" normalizeH="0" baseline="0" noProof="0" dirty="0">
                <a:ln>
                  <a:noFill/>
                </a:ln>
                <a:solidFill>
                  <a:srgbClr val="111111"/>
                </a:solidFill>
                <a:effectLst/>
                <a:uLnTx/>
                <a:uFillTx/>
                <a:latin typeface="Rockwell" panose="02060603020205020403"/>
                <a:ea typeface="+mn-ea"/>
                <a:cs typeface="+mn-cs"/>
              </a:rPr>
              <a:t> </a:t>
            </a:r>
          </a:p>
        </p:txBody>
      </p:sp>
    </p:spTree>
    <p:extLst>
      <p:ext uri="{BB962C8B-B14F-4D97-AF65-F5344CB8AC3E}">
        <p14:creationId xmlns:p14="http://schemas.microsoft.com/office/powerpoint/2010/main" val="169066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4" grpId="0"/>
      <p:bldP spid="5" grpId="0"/>
      <p:bldGraphic spid="8" grpId="0">
        <p:bldAsOne/>
      </p:bldGraphic>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A5113D-A353-2D7C-7D8E-41C03690FEE5}"/>
              </a:ext>
            </a:extLst>
          </p:cNvPr>
          <p:cNvSpPr>
            <a:spLocks noGrp="1"/>
          </p:cNvSpPr>
          <p:nvPr>
            <p:ph type="ctrTitle"/>
          </p:nvPr>
        </p:nvSpPr>
        <p:spPr>
          <a:xfrm>
            <a:off x="1366192" y="2340211"/>
            <a:ext cx="9144000" cy="2387600"/>
          </a:xfrm>
        </p:spPr>
        <p:txBody>
          <a:bodyPr>
            <a:normAutofit/>
          </a:bodyPr>
          <a:lstStyle/>
          <a:p>
            <a:r>
              <a:rPr lang="en-GB" sz="4800" dirty="0"/>
              <a:t>some conclusions …</a:t>
            </a:r>
            <a:br>
              <a:rPr lang="en-GB" sz="4800" dirty="0"/>
            </a:br>
            <a:endParaRPr lang="nl-BE" sz="8000" dirty="0"/>
          </a:p>
        </p:txBody>
      </p:sp>
    </p:spTree>
    <p:extLst>
      <p:ext uri="{BB962C8B-B14F-4D97-AF65-F5344CB8AC3E}">
        <p14:creationId xmlns:p14="http://schemas.microsoft.com/office/powerpoint/2010/main" val="1248260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69CAB9-E25E-DC26-77D4-E25F84E13A1B}"/>
              </a:ext>
            </a:extLst>
          </p:cNvPr>
          <p:cNvSpPr txBox="1"/>
          <p:nvPr/>
        </p:nvSpPr>
        <p:spPr>
          <a:xfrm>
            <a:off x="596741" y="952451"/>
            <a:ext cx="10998517" cy="4524315"/>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3C7A5F"/>
                </a:solidFill>
                <a:effectLst/>
                <a:uLnTx/>
                <a:uFillTx/>
                <a:latin typeface="Rockwell" panose="02060603020205020403"/>
                <a:ea typeface="+mn-ea"/>
                <a:cs typeface="+mn-cs"/>
              </a:rPr>
              <a:t>Research on the benefits of sport in prison settings exists (mainly in the UK), but remains scarce and has provided limited evidence or insights into the nature of actual interventions.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3C7A5F"/>
              </a:solidFill>
              <a:effectLst/>
              <a:uLnTx/>
              <a:uFillTx/>
              <a:latin typeface="Rockwell" panose="02060603020205020403"/>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3C7A5F"/>
                </a:solidFill>
                <a:effectLst/>
                <a:uLnTx/>
                <a:uFillTx/>
                <a:latin typeface="Rockwell" panose="02060603020205020403"/>
                <a:ea typeface="+mn-ea"/>
                <a:cs typeface="+mn-cs"/>
              </a:rPr>
              <a:t>However, there are high expectations among the respondents of the survey regarding the role of sport in prisons and often go beyond direct sport-related outcomes.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3C7A5F"/>
              </a:solidFill>
              <a:effectLst/>
              <a:uLnTx/>
              <a:uFillTx/>
              <a:latin typeface="Rockwell" panose="02060603020205020403"/>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3C7A5F"/>
                </a:solidFill>
                <a:effectLst/>
                <a:uLnTx/>
                <a:uFillTx/>
                <a:latin typeface="Rockwell" panose="02060603020205020403"/>
                <a:ea typeface="+mn-ea"/>
                <a:cs typeface="+mn-cs"/>
              </a:rPr>
              <a:t>While most respondents report positive feedback made by prisoners of the sport programmes, evaluation of these activities is mostly done by those delivering them and more than one third of the activities is not evaluated. </a:t>
            </a:r>
          </a:p>
        </p:txBody>
      </p:sp>
    </p:spTree>
    <p:extLst>
      <p:ext uri="{BB962C8B-B14F-4D97-AF65-F5344CB8AC3E}">
        <p14:creationId xmlns:p14="http://schemas.microsoft.com/office/powerpoint/2010/main" val="13266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69CAB9-E25E-DC26-77D4-E25F84E13A1B}"/>
              </a:ext>
            </a:extLst>
          </p:cNvPr>
          <p:cNvSpPr txBox="1"/>
          <p:nvPr/>
        </p:nvSpPr>
        <p:spPr>
          <a:xfrm>
            <a:off x="488835" y="837385"/>
            <a:ext cx="10998517" cy="1200329"/>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3C7A5F"/>
                </a:solidFill>
                <a:effectLst/>
                <a:uLnTx/>
                <a:uFillTx/>
                <a:latin typeface="Rockwell" panose="02060603020205020403"/>
                <a:ea typeface="+mn-ea"/>
                <a:cs typeface="+mn-cs"/>
              </a:rPr>
              <a:t>Almost half of the sport programmes targeting 'social inclusion’ do not involve external partners and only few of these programmes have follow-up activities outside the prison walls. </a:t>
            </a:r>
          </a:p>
        </p:txBody>
      </p:sp>
    </p:spTree>
    <p:extLst>
      <p:ext uri="{BB962C8B-B14F-4D97-AF65-F5344CB8AC3E}">
        <p14:creationId xmlns:p14="http://schemas.microsoft.com/office/powerpoint/2010/main" val="226389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69CAB9-E25E-DC26-77D4-E25F84E13A1B}"/>
              </a:ext>
            </a:extLst>
          </p:cNvPr>
          <p:cNvSpPr txBox="1"/>
          <p:nvPr/>
        </p:nvSpPr>
        <p:spPr>
          <a:xfrm>
            <a:off x="316195" y="415886"/>
            <a:ext cx="11559610" cy="5632311"/>
          </a:xfrm>
          <a:prstGeom prst="rect">
            <a:avLst/>
          </a:prstGeom>
          <a:noFill/>
        </p:spPr>
        <p:txBody>
          <a:bodyPr wrap="square">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GB" sz="2400" b="1" i="0" u="sng" strike="noStrike" kern="1200" cap="none" spc="0" normalizeH="0" baseline="0" noProof="0" dirty="0">
                <a:ln>
                  <a:noFill/>
                </a:ln>
                <a:solidFill>
                  <a:srgbClr val="3C7A5F"/>
                </a:solidFill>
                <a:effectLst/>
                <a:uLnTx/>
                <a:uFillTx/>
                <a:latin typeface="Rockwell" panose="02060603020205020403"/>
                <a:ea typeface="+mn-ea"/>
                <a:cs typeface="+mn-cs"/>
              </a:rPr>
              <a:t>Limitations of this survey</a:t>
            </a:r>
            <a:r>
              <a:rPr kumimoji="0" lang="en-GB" sz="2400" b="0" i="0" u="none" strike="noStrike" kern="1200" cap="none" spc="0" normalizeH="0" baseline="0" noProof="0" dirty="0">
                <a:ln>
                  <a:noFill/>
                </a:ln>
                <a:solidFill>
                  <a:srgbClr val="3C7A5F"/>
                </a:solidFill>
                <a:effectLst/>
                <a:uLnTx/>
                <a:uFillTx/>
                <a:latin typeface="Rockwell" panose="02060603020205020403"/>
                <a:ea typeface="+mn-ea"/>
                <a:cs typeface="+mn-cs"/>
              </a:rPr>
              <a:t>:</a:t>
            </a: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3C7A5F"/>
              </a:solidFill>
              <a:effectLst/>
              <a:uLnTx/>
              <a:uFillTx/>
              <a:latin typeface="Rockwell" panose="02060603020205020403"/>
              <a:ea typeface="+mn-ea"/>
              <a:cs typeface="+mn-cs"/>
            </a:endParaRPr>
          </a:p>
          <a:p>
            <a:pPr marL="746125" marR="0" lvl="2" indent="-2889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3C7A5F"/>
                </a:solidFill>
                <a:effectLst/>
                <a:uLnTx/>
                <a:uFillTx/>
                <a:latin typeface="Rockwell" panose="02060603020205020403"/>
                <a:ea typeface="+mn-ea"/>
                <a:cs typeface="+mn-cs"/>
              </a:rPr>
              <a:t>quantitative with no detailed analysis: no ‘probing’ (follow-up) questions: ‘why?’;‘how?’...</a:t>
            </a:r>
          </a:p>
          <a:p>
            <a:pPr marL="746125" marR="0" lvl="2" indent="-2889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3C7A5F"/>
                </a:solidFill>
                <a:effectLst/>
                <a:uLnTx/>
                <a:uFillTx/>
                <a:latin typeface="Rockwell" panose="02060603020205020403"/>
                <a:ea typeface="+mn-ea"/>
                <a:cs typeface="+mn-cs"/>
              </a:rPr>
              <a:t>dependent on respondents’ willingness to collaborate (time consuming)</a:t>
            </a:r>
          </a:p>
          <a:p>
            <a:pPr marL="746125" marR="0" lvl="2" indent="-2889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3C7A5F"/>
                </a:solidFill>
                <a:effectLst/>
                <a:uLnTx/>
                <a:uFillTx/>
                <a:latin typeface="Rockwell" panose="02060603020205020403"/>
                <a:ea typeface="+mn-ea"/>
                <a:cs typeface="+mn-cs"/>
              </a:rPr>
              <a:t>only providers (no prisoners)</a:t>
            </a:r>
          </a:p>
          <a:p>
            <a:pPr marL="746125" marR="0" lvl="2" indent="-2889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3C7A5F"/>
                </a:solidFill>
                <a:effectLst/>
                <a:uLnTx/>
                <a:uFillTx/>
                <a:latin typeface="Rockwell" panose="02060603020205020403"/>
                <a:ea typeface="+mn-ea"/>
                <a:cs typeface="+mn-cs"/>
              </a:rPr>
              <a:t>willingness to be (self)critical?</a:t>
            </a:r>
          </a:p>
          <a:p>
            <a:pPr marL="746125" marR="0" lvl="2" indent="-2889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3C7A5F"/>
                </a:solidFill>
                <a:effectLst/>
                <a:uLnTx/>
                <a:uFillTx/>
                <a:latin typeface="Rockwell" panose="02060603020205020403"/>
                <a:ea typeface="+mn-ea"/>
                <a:cs typeface="+mn-cs"/>
              </a:rPr>
              <a:t>language issues</a:t>
            </a:r>
          </a:p>
          <a:p>
            <a:pPr marL="746125" marR="0" lvl="2" indent="-2889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3C7A5F"/>
                </a:solidFill>
                <a:effectLst/>
                <a:uLnTx/>
                <a:uFillTx/>
                <a:latin typeface="Rockwell" panose="02060603020205020403"/>
                <a:ea typeface="+mn-ea"/>
                <a:cs typeface="+mn-cs"/>
              </a:rPr>
              <a:t>mostly in ‘SPPF countries’</a:t>
            </a:r>
          </a:p>
          <a:p>
            <a:pPr marL="746125" marR="0" lvl="2" indent="-2889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3C7A5F"/>
                </a:solidFill>
                <a:effectLst/>
                <a:uLnTx/>
                <a:uFillTx/>
                <a:latin typeface="Rockwell" panose="02060603020205020403"/>
                <a:ea typeface="+mn-ea"/>
                <a:cs typeface="+mn-cs"/>
              </a:rPr>
              <a:t>during COVID times</a:t>
            </a:r>
          </a:p>
          <a:p>
            <a:pPr marL="746125" marR="0" lvl="2" indent="-2889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3C7A5F"/>
                </a:solidFill>
                <a:effectLst/>
                <a:uLnTx/>
                <a:uFillTx/>
                <a:latin typeface="Rockwell" panose="02060603020205020403"/>
                <a:ea typeface="+mn-ea"/>
                <a:cs typeface="+mn-cs"/>
              </a:rPr>
              <a:t>…</a:t>
            </a:r>
          </a:p>
          <a:p>
            <a:pPr marL="746125" marR="0" lvl="2" indent="-2889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3C7A5F"/>
              </a:solidFill>
              <a:effectLst/>
              <a:uLnTx/>
              <a:uFillTx/>
              <a:latin typeface="Rockwell" panose="02060603020205020403"/>
              <a:ea typeface="+mn-ea"/>
              <a:cs typeface="+mn-cs"/>
            </a:endParaRPr>
          </a:p>
          <a:p>
            <a:pPr marL="407988" marR="0" lvl="2" indent="-382588"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3C7A5F"/>
                </a:solidFill>
                <a:effectLst/>
                <a:uLnTx/>
                <a:uFillTx/>
                <a:latin typeface="Rockwell" panose="02060603020205020403"/>
                <a:ea typeface="+mn-ea"/>
                <a:cs typeface="+mn-cs"/>
              </a:rPr>
              <a:t>→ exploratory research in an Erasmus+ context</a:t>
            </a:r>
          </a:p>
          <a:p>
            <a:pPr marL="407988" marR="0" lvl="2" indent="-382588"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3C7A5F"/>
                </a:solidFill>
                <a:effectLst/>
                <a:uLnTx/>
                <a:uFillTx/>
                <a:latin typeface="Rockwell" panose="02060603020205020403"/>
                <a:ea typeface="+mn-ea"/>
                <a:cs typeface="+mn-cs"/>
              </a:rPr>
              <a:t>→ only scratching the surface…</a:t>
            </a:r>
          </a:p>
          <a:p>
            <a:pPr marL="457200" marR="0" lvl="2"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3C7A5F"/>
              </a:solidFill>
              <a:effectLst/>
              <a:uLnTx/>
              <a:uFillTx/>
              <a:latin typeface="Rockwell" panose="02060603020205020403"/>
              <a:ea typeface="+mn-ea"/>
              <a:cs typeface="+mn-cs"/>
            </a:endParaRPr>
          </a:p>
        </p:txBody>
      </p:sp>
      <p:pic>
        <p:nvPicPr>
          <p:cNvPr id="1026" name="Picture 2" descr="Just scratching the surface | In a lifetime we only scratch … | Flickr">
            <a:extLst>
              <a:ext uri="{FF2B5EF4-FFF2-40B4-BE49-F238E27FC236}">
                <a16:creationId xmlns:a16="http://schemas.microsoft.com/office/drawing/2014/main" id="{7052B148-B955-7B3B-3632-3068E61B35D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05849" y="4657725"/>
            <a:ext cx="3286151" cy="2200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603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A5113D-A353-2D7C-7D8E-41C03690FEE5}"/>
              </a:ext>
            </a:extLst>
          </p:cNvPr>
          <p:cNvSpPr>
            <a:spLocks noGrp="1"/>
          </p:cNvSpPr>
          <p:nvPr>
            <p:ph type="ctrTitle"/>
          </p:nvPr>
        </p:nvSpPr>
        <p:spPr>
          <a:xfrm>
            <a:off x="1366192" y="2340211"/>
            <a:ext cx="9144000" cy="2387600"/>
          </a:xfrm>
        </p:spPr>
        <p:txBody>
          <a:bodyPr>
            <a:normAutofit/>
          </a:bodyPr>
          <a:lstStyle/>
          <a:p>
            <a:r>
              <a:rPr lang="en-GB" sz="4800" dirty="0"/>
              <a:t>what’s next …?</a:t>
            </a:r>
            <a:br>
              <a:rPr lang="en-GB" sz="4800" dirty="0"/>
            </a:br>
            <a:endParaRPr lang="nl-BE" sz="8000" dirty="0"/>
          </a:p>
        </p:txBody>
      </p:sp>
    </p:spTree>
    <p:extLst>
      <p:ext uri="{BB962C8B-B14F-4D97-AF65-F5344CB8AC3E}">
        <p14:creationId xmlns:p14="http://schemas.microsoft.com/office/powerpoint/2010/main" val="3670523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It sort of makes you stop and think, doesn't it”. - ppt download">
            <a:extLst>
              <a:ext uri="{FF2B5EF4-FFF2-40B4-BE49-F238E27FC236}">
                <a16:creationId xmlns:a16="http://schemas.microsoft.com/office/drawing/2014/main" id="{A3366910-00DC-9597-61D8-AEB3BCED872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37631" y="658183"/>
            <a:ext cx="7762971" cy="5822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488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69CAB9-E25E-DC26-77D4-E25F84E13A1B}"/>
              </a:ext>
            </a:extLst>
          </p:cNvPr>
          <p:cNvSpPr txBox="1"/>
          <p:nvPr/>
        </p:nvSpPr>
        <p:spPr>
          <a:xfrm>
            <a:off x="534396" y="615179"/>
            <a:ext cx="10556168" cy="3416320"/>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3C7A5F"/>
                </a:solidFill>
                <a:effectLst/>
                <a:uLnTx/>
                <a:uFillTx/>
                <a:latin typeface="Rockwell" panose="02060603020205020403"/>
                <a:ea typeface="+mn-ea"/>
                <a:cs typeface="+mn-cs"/>
              </a:rPr>
              <a:t>Using sport for broader social purposes is often being labelled as ’Sport for Development’ (</a:t>
            </a:r>
            <a:r>
              <a:rPr kumimoji="0" lang="en-GB" sz="2400" b="0" i="0" u="none" strike="noStrike" kern="1200" cap="none" spc="0" normalizeH="0" baseline="0" noProof="0" dirty="0" err="1">
                <a:ln>
                  <a:noFill/>
                </a:ln>
                <a:solidFill>
                  <a:srgbClr val="3C7A5F"/>
                </a:solidFill>
                <a:effectLst/>
                <a:uLnTx/>
                <a:uFillTx/>
                <a:latin typeface="Rockwell" panose="02060603020205020403"/>
                <a:ea typeface="+mn-ea"/>
                <a:cs typeface="+mn-cs"/>
              </a:rPr>
              <a:t>SfD</a:t>
            </a:r>
            <a:r>
              <a:rPr kumimoji="0" lang="en-GB" sz="2400" b="0" i="0" u="none" strike="noStrike" kern="1200" cap="none" spc="0" normalizeH="0" baseline="0" noProof="0" dirty="0">
                <a:ln>
                  <a:noFill/>
                </a:ln>
                <a:solidFill>
                  <a:srgbClr val="3C7A5F"/>
                </a:solidFill>
                <a:effectLst/>
                <a:uLnTx/>
                <a:uFillTx/>
                <a:latin typeface="Rockwell" panose="02060603020205020403"/>
                <a:ea typeface="+mn-ea"/>
                <a:cs typeface="+mn-cs"/>
              </a:rPr>
              <a: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3C7A5F"/>
              </a:solidFill>
              <a:effectLst/>
              <a:uLnTx/>
              <a:uFillTx/>
              <a:latin typeface="Rockwell" panose="02060603020205020403"/>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3C7A5F"/>
                </a:solidFill>
                <a:effectLst/>
                <a:uLnTx/>
                <a:uFillTx/>
                <a:latin typeface="Rockwell" panose="02060603020205020403"/>
                <a:ea typeface="+mn-ea"/>
                <a:cs typeface="+mn-cs"/>
              </a:rPr>
              <a:t>The SPPF project is clearly situated within </a:t>
            </a:r>
            <a:r>
              <a:rPr kumimoji="0" lang="en-GB" sz="2400" b="0" i="0" u="none" strike="noStrike" kern="1200" cap="none" spc="0" normalizeH="0" baseline="0" noProof="0" dirty="0" err="1">
                <a:ln>
                  <a:noFill/>
                </a:ln>
                <a:solidFill>
                  <a:srgbClr val="3C7A5F"/>
                </a:solidFill>
                <a:effectLst/>
                <a:uLnTx/>
                <a:uFillTx/>
                <a:latin typeface="Rockwell" panose="02060603020205020403"/>
                <a:ea typeface="+mn-ea"/>
                <a:cs typeface="+mn-cs"/>
              </a:rPr>
              <a:t>SfD</a:t>
            </a:r>
            <a:endParaRPr kumimoji="0" lang="en-GB" sz="2400" b="0" i="0" u="none" strike="noStrike" kern="1200" cap="none" spc="0" normalizeH="0" baseline="0" noProof="0" dirty="0">
              <a:ln>
                <a:noFill/>
              </a:ln>
              <a:solidFill>
                <a:srgbClr val="3C7A5F"/>
              </a:solidFill>
              <a:effectLst/>
              <a:uLnTx/>
              <a:uFillTx/>
              <a:latin typeface="Rockwell" panose="02060603020205020403"/>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3C7A5F"/>
              </a:solidFill>
              <a:effectLst/>
              <a:uLnTx/>
              <a:uFillTx/>
              <a:latin typeface="Rockwell" panose="02060603020205020403"/>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3C7A5F"/>
                </a:solidFill>
                <a:effectLst/>
                <a:uLnTx/>
                <a:uFillTx/>
                <a:latin typeface="Rockwell" panose="02060603020205020403"/>
                <a:ea typeface="+mn-ea"/>
                <a:cs typeface="+mn-cs"/>
              </a:rPr>
              <a:t>Although the context of a prison setting is a very specific one, we noticed several similarities regarding the challenges that many </a:t>
            </a:r>
            <a:r>
              <a:rPr kumimoji="0" lang="en-GB" sz="2400" b="0" i="0" u="none" strike="noStrike" kern="1200" cap="none" spc="0" normalizeH="0" baseline="0" noProof="0" dirty="0" err="1">
                <a:ln>
                  <a:noFill/>
                </a:ln>
                <a:solidFill>
                  <a:srgbClr val="3C7A5F"/>
                </a:solidFill>
                <a:effectLst/>
                <a:uLnTx/>
                <a:uFillTx/>
                <a:latin typeface="Rockwell" panose="02060603020205020403"/>
                <a:ea typeface="+mn-ea"/>
                <a:cs typeface="+mn-cs"/>
              </a:rPr>
              <a:t>SfD</a:t>
            </a:r>
            <a:r>
              <a:rPr kumimoji="0" lang="en-GB" sz="2400" b="0" i="0" u="none" strike="noStrike" kern="1200" cap="none" spc="0" normalizeH="0" baseline="0" noProof="0" dirty="0">
                <a:ln>
                  <a:noFill/>
                </a:ln>
                <a:solidFill>
                  <a:srgbClr val="3C7A5F"/>
                </a:solidFill>
                <a:effectLst/>
                <a:uLnTx/>
                <a:uFillTx/>
                <a:latin typeface="Rockwell" panose="02060603020205020403"/>
                <a:ea typeface="+mn-ea"/>
                <a:cs typeface="+mn-cs"/>
              </a:rPr>
              <a:t> programmes are facing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3C7A5F"/>
              </a:solidFill>
              <a:effectLst/>
              <a:uLnTx/>
              <a:uFillTx/>
              <a:latin typeface="Rockwell" panose="02060603020205020403"/>
              <a:ea typeface="+mn-ea"/>
              <a:cs typeface="+mn-cs"/>
            </a:endParaRPr>
          </a:p>
        </p:txBody>
      </p:sp>
      <p:pic>
        <p:nvPicPr>
          <p:cNvPr id="2" name="Picture 2" descr="Challenge rubber stamp Stock Vector Image by ©lkeskinen0 #126292950">
            <a:extLst>
              <a:ext uri="{FF2B5EF4-FFF2-40B4-BE49-F238E27FC236}">
                <a16:creationId xmlns:a16="http://schemas.microsoft.com/office/drawing/2014/main" id="{EE796092-2444-7CC7-93EA-EB5945B7F1B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886824" y="4924360"/>
            <a:ext cx="3305175" cy="1933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515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5C1FF5-27D9-AABC-B2CA-D448C13F5208}"/>
              </a:ext>
            </a:extLst>
          </p:cNvPr>
          <p:cNvSpPr/>
          <p:nvPr/>
        </p:nvSpPr>
        <p:spPr>
          <a:xfrm>
            <a:off x="327378" y="1395642"/>
            <a:ext cx="11232443" cy="2308324"/>
          </a:xfrm>
          <a:prstGeom prst="rect">
            <a:avLst/>
          </a:prstGeom>
        </p:spPr>
        <p:txBody>
          <a:bodyPr wrap="square">
            <a:spAutoFit/>
          </a:bodyPr>
          <a:lstStyle/>
          <a:p>
            <a:pPr marL="26670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3C7A5F"/>
                </a:solidFill>
                <a:effectLst/>
                <a:uLnTx/>
                <a:uFillTx/>
                <a:latin typeface="Rockwell" panose="02060603020205020403"/>
                <a:ea typeface="Verdana" panose="020B0604030504040204" pitchFamily="34" charset="0"/>
                <a:cs typeface="Verdana" panose="020B0604030504040204" pitchFamily="34" charset="0"/>
              </a:rPr>
              <a:t>“</a:t>
            </a:r>
            <a:r>
              <a:rPr kumimoji="0" lang="en-BE" sz="2400" b="0" i="1" u="none" strike="noStrike" kern="1200" cap="none" spc="0" normalizeH="0" baseline="0" noProof="0" dirty="0">
                <a:ln>
                  <a:noFill/>
                </a:ln>
                <a:solidFill>
                  <a:srgbClr val="3C7A5F"/>
                </a:solidFill>
                <a:effectLst/>
                <a:uLnTx/>
                <a:uFillTx/>
                <a:latin typeface="Rockwell" panose="02060603020205020403"/>
                <a:ea typeface="Verdana" panose="020B0604030504040204" pitchFamily="34" charset="0"/>
                <a:cs typeface="Verdana" panose="020B0604030504040204" pitchFamily="34" charset="0"/>
              </a:rPr>
              <a:t>Because of the political processes of persuasion and negotiation that are required to get a program enacted, </a:t>
            </a:r>
            <a:r>
              <a:rPr kumimoji="0" lang="en-BE" sz="2400" b="1" i="1" u="none" strike="noStrike" kern="1200" cap="none" spc="0" normalizeH="0" baseline="0" noProof="0" dirty="0">
                <a:ln>
                  <a:noFill/>
                </a:ln>
                <a:solidFill>
                  <a:srgbClr val="3C7A5F"/>
                </a:solidFill>
                <a:effectLst/>
                <a:uLnTx/>
                <a:uFillTx/>
                <a:latin typeface="Rockwell" panose="02060603020205020403"/>
                <a:ea typeface="Verdana" panose="020B0604030504040204" pitchFamily="34" charset="0"/>
                <a:cs typeface="Verdana" panose="020B0604030504040204" pitchFamily="34" charset="0"/>
              </a:rPr>
              <a:t>inflated promises </a:t>
            </a:r>
            <a:r>
              <a:rPr kumimoji="0" lang="en-BE" sz="2400" b="0" i="1" u="none" strike="noStrike" kern="1200" cap="none" spc="0" normalizeH="0" baseline="0" noProof="0" dirty="0">
                <a:ln>
                  <a:noFill/>
                </a:ln>
                <a:solidFill>
                  <a:srgbClr val="3C7A5F"/>
                </a:solidFill>
                <a:effectLst/>
                <a:uLnTx/>
                <a:uFillTx/>
                <a:latin typeface="Rockwell" panose="02060603020205020403"/>
                <a:ea typeface="Verdana" panose="020B0604030504040204" pitchFamily="34" charset="0"/>
                <a:cs typeface="Verdana" panose="020B0604030504040204" pitchFamily="34" charset="0"/>
              </a:rPr>
              <a:t>are made in the guise of program goals … Holders of diverse values and different interests have to be won over, and in the process a host of realistic and </a:t>
            </a:r>
            <a:r>
              <a:rPr kumimoji="0" lang="en-BE" sz="2400" b="1" i="1" u="none" strike="noStrike" kern="1200" cap="none" spc="0" normalizeH="0" baseline="0" noProof="0" dirty="0">
                <a:ln>
                  <a:noFill/>
                </a:ln>
                <a:solidFill>
                  <a:srgbClr val="3C7A5F"/>
                </a:solidFill>
                <a:effectLst/>
                <a:uLnTx/>
                <a:uFillTx/>
                <a:latin typeface="Rockwell" panose="02060603020205020403"/>
                <a:ea typeface="Verdana" panose="020B0604030504040204" pitchFamily="34" charset="0"/>
                <a:cs typeface="Verdana" panose="020B0604030504040204" pitchFamily="34" charset="0"/>
              </a:rPr>
              <a:t>unrealistic goal commitments</a:t>
            </a:r>
            <a:r>
              <a:rPr kumimoji="0" lang="en-BE" sz="2400" b="0" i="1" u="none" strike="noStrike" kern="1200" cap="none" spc="0" normalizeH="0" baseline="0" noProof="0" dirty="0">
                <a:ln>
                  <a:noFill/>
                </a:ln>
                <a:solidFill>
                  <a:srgbClr val="3C7A5F"/>
                </a:solidFill>
                <a:effectLst/>
                <a:uLnTx/>
                <a:uFillTx/>
                <a:latin typeface="Rockwell" panose="02060603020205020403"/>
                <a:ea typeface="Verdana" panose="020B0604030504040204" pitchFamily="34" charset="0"/>
                <a:cs typeface="Verdana" panose="020B0604030504040204" pitchFamily="34" charset="0"/>
              </a:rPr>
              <a:t> are made.</a:t>
            </a:r>
            <a:r>
              <a:rPr kumimoji="0" lang="en-US" sz="2400" b="0" i="1" u="none" strike="noStrike" kern="1200" cap="none" spc="0" normalizeH="0" baseline="0" noProof="0" dirty="0">
                <a:ln>
                  <a:noFill/>
                </a:ln>
                <a:solidFill>
                  <a:srgbClr val="3C7A5F"/>
                </a:solidFill>
                <a:effectLst/>
                <a:uLnTx/>
                <a:uFillTx/>
                <a:latin typeface="Rockwell" panose="02060603020205020403"/>
                <a:ea typeface="Verdana" panose="020B0604030504040204" pitchFamily="34" charset="0"/>
                <a:cs typeface="Verdana" panose="020B0604030504040204" pitchFamily="34" charset="0"/>
              </a:rPr>
              <a:t>”</a:t>
            </a:r>
            <a:r>
              <a:rPr kumimoji="0" lang="en-US" sz="2400" b="0" i="0" u="none" strike="noStrike" kern="1200" cap="none" spc="0" normalizeH="0" baseline="0" noProof="0" dirty="0">
                <a:ln>
                  <a:noFill/>
                </a:ln>
                <a:solidFill>
                  <a:srgbClr val="3C7A5F"/>
                </a:solidFill>
                <a:effectLst/>
                <a:uLnTx/>
                <a:uFillTx/>
                <a:latin typeface="Rockwell" panose="02060603020205020403"/>
                <a:ea typeface="Verdana" panose="020B0604030504040204" pitchFamily="34" charset="0"/>
                <a:cs typeface="Verdana" panose="020B0604030504040204" pitchFamily="34" charset="0"/>
              </a:rPr>
              <a:t> </a:t>
            </a:r>
          </a:p>
          <a:p>
            <a:pPr marL="266700" marR="0" lvl="0" indent="0" algn="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C7A5F"/>
              </a:solidFill>
              <a:effectLst/>
              <a:uLnTx/>
              <a:uFillTx/>
              <a:latin typeface="Rockwell" panose="02060603020205020403"/>
              <a:ea typeface="Verdana" panose="020B0604030504040204" pitchFamily="34" charset="0"/>
              <a:cs typeface="Verdana" panose="020B0604030504040204" pitchFamily="34" charset="0"/>
            </a:endParaRPr>
          </a:p>
        </p:txBody>
      </p:sp>
      <p:sp>
        <p:nvSpPr>
          <p:cNvPr id="3" name="TextBox 2">
            <a:extLst>
              <a:ext uri="{FF2B5EF4-FFF2-40B4-BE49-F238E27FC236}">
                <a16:creationId xmlns:a16="http://schemas.microsoft.com/office/drawing/2014/main" id="{5E97F8F1-D4FA-2CE5-8F4C-DBCCFDEFA631}"/>
              </a:ext>
            </a:extLst>
          </p:cNvPr>
          <p:cNvSpPr txBox="1"/>
          <p:nvPr/>
        </p:nvSpPr>
        <p:spPr>
          <a:xfrm>
            <a:off x="479778" y="6333534"/>
            <a:ext cx="7987990" cy="307777"/>
          </a:xfrm>
          <a:prstGeom prst="rect">
            <a:avLst/>
          </a:prstGeom>
          <a:noFill/>
        </p:spPr>
        <p:txBody>
          <a:bodyPr wrap="square">
            <a:spAutoFit/>
          </a:bodyPr>
          <a:lstStyle/>
          <a:p>
            <a:pPr marL="12700" marR="0" lvl="0" indent="-12700" algn="just" defTabSz="914400" rtl="0" eaLnBrk="1" fontAlgn="auto" latinLnBrk="0" hangingPunct="1">
              <a:lnSpc>
                <a:spcPct val="100000"/>
              </a:lnSpc>
              <a:spcBef>
                <a:spcPts val="0"/>
              </a:spcBef>
              <a:spcAft>
                <a:spcPts val="0"/>
              </a:spcAft>
              <a:buClrTx/>
              <a:buSzTx/>
              <a:buFontTx/>
              <a:buNone/>
              <a:tabLst/>
              <a:defRPr/>
            </a:pPr>
            <a:r>
              <a:rPr kumimoji="0" lang="en-BE" sz="1400" b="0" i="0" u="none" strike="noStrike" kern="1200" cap="none" spc="0" normalizeH="0" baseline="0" noProof="0" dirty="0">
                <a:ln>
                  <a:noFill/>
                </a:ln>
                <a:solidFill>
                  <a:srgbClr val="3C7A5F"/>
                </a:solidFill>
                <a:effectLst/>
                <a:uLnTx/>
                <a:uFillTx/>
                <a:latin typeface="Rockwell" panose="02060603020205020403"/>
                <a:ea typeface="Times" pitchFamily="2" charset="0"/>
                <a:cs typeface="+mn-cs"/>
              </a:rPr>
              <a:t>Weiss, C. (1993)</a:t>
            </a:r>
            <a:r>
              <a:rPr kumimoji="0" lang="en-US" sz="1400" b="0" i="0" u="none" strike="noStrike" kern="1200" cap="none" spc="0" normalizeH="0" baseline="0" noProof="0" dirty="0">
                <a:ln>
                  <a:noFill/>
                </a:ln>
                <a:solidFill>
                  <a:srgbClr val="3C7A5F"/>
                </a:solidFill>
                <a:effectLst/>
                <a:uLnTx/>
                <a:uFillTx/>
                <a:latin typeface="Rockwell" panose="02060603020205020403"/>
                <a:ea typeface="Times" pitchFamily="2" charset="0"/>
                <a:cs typeface="+mn-cs"/>
              </a:rPr>
              <a:t>. </a:t>
            </a:r>
            <a:r>
              <a:rPr kumimoji="0" lang="en-BE" sz="1400" b="0" i="0" u="none" strike="noStrike" kern="1200" cap="none" spc="0" normalizeH="0" baseline="0" noProof="0" dirty="0">
                <a:ln>
                  <a:noFill/>
                </a:ln>
                <a:solidFill>
                  <a:srgbClr val="3C7A5F"/>
                </a:solidFill>
                <a:effectLst/>
                <a:uLnTx/>
                <a:uFillTx/>
                <a:latin typeface="Rockwell" panose="02060603020205020403"/>
                <a:ea typeface="Times New Roman" panose="02020603050405020304" pitchFamily="18" charset="0"/>
                <a:cs typeface="+mn-cs"/>
              </a:rPr>
              <a:t>Where politics and evaluation research meet</a:t>
            </a:r>
            <a:r>
              <a:rPr kumimoji="0" lang="en-US" sz="1400" b="0" i="0" u="none" strike="noStrike" kern="1200" cap="none" spc="0" normalizeH="0" baseline="0" noProof="0" dirty="0">
                <a:ln>
                  <a:noFill/>
                </a:ln>
                <a:solidFill>
                  <a:srgbClr val="3C7A5F"/>
                </a:solidFill>
                <a:effectLst/>
                <a:uLnTx/>
                <a:uFillTx/>
                <a:latin typeface="Rockwell" panose="02060603020205020403"/>
                <a:ea typeface="Times New Roman" panose="02020603050405020304" pitchFamily="18" charset="0"/>
                <a:cs typeface="+mn-cs"/>
              </a:rPr>
              <a:t>. </a:t>
            </a:r>
            <a:r>
              <a:rPr kumimoji="0" lang="en-BE" sz="1400" b="0" i="1" u="none" strike="noStrike" kern="1200" cap="none" spc="0" normalizeH="0" baseline="0" noProof="0" dirty="0">
                <a:ln>
                  <a:noFill/>
                </a:ln>
                <a:solidFill>
                  <a:srgbClr val="3C7A5F"/>
                </a:solidFill>
                <a:effectLst/>
                <a:uLnTx/>
                <a:uFillTx/>
                <a:latin typeface="Rockwell" panose="02060603020205020403"/>
                <a:ea typeface="Times New Roman" panose="02020603050405020304" pitchFamily="18" charset="0"/>
                <a:cs typeface="+mn-cs"/>
              </a:rPr>
              <a:t>Evaluation Practice</a:t>
            </a:r>
            <a:r>
              <a:rPr kumimoji="0" lang="en-BE" sz="1400" b="0" i="0" u="none" strike="noStrike" kern="1200" cap="none" spc="0" normalizeH="0" baseline="0" noProof="0" dirty="0">
                <a:ln>
                  <a:noFill/>
                </a:ln>
                <a:solidFill>
                  <a:srgbClr val="3C7A5F"/>
                </a:solidFill>
                <a:effectLst/>
                <a:uLnTx/>
                <a:uFillTx/>
                <a:latin typeface="Rockwell" panose="02060603020205020403"/>
                <a:ea typeface="Times New Roman" panose="02020603050405020304" pitchFamily="18" charset="0"/>
                <a:cs typeface="+mn-cs"/>
              </a:rPr>
              <a:t>, 14(1), 93-106.</a:t>
            </a:r>
          </a:p>
        </p:txBody>
      </p:sp>
      <p:sp>
        <p:nvSpPr>
          <p:cNvPr id="5" name="TextBox 4">
            <a:extLst>
              <a:ext uri="{FF2B5EF4-FFF2-40B4-BE49-F238E27FC236}">
                <a16:creationId xmlns:a16="http://schemas.microsoft.com/office/drawing/2014/main" id="{EFF45D1B-E2E6-7063-E81E-42845DF9744D}"/>
              </a:ext>
            </a:extLst>
          </p:cNvPr>
          <p:cNvSpPr txBox="1"/>
          <p:nvPr/>
        </p:nvSpPr>
        <p:spPr>
          <a:xfrm>
            <a:off x="408711" y="409905"/>
            <a:ext cx="10328562"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3C7A5F"/>
                </a:solidFill>
                <a:effectLst/>
                <a:uLnTx/>
                <a:uFillTx/>
                <a:latin typeface="Rockwell" panose="02060603020205020403"/>
                <a:ea typeface="+mn-ea"/>
                <a:cs typeface="+mn-cs"/>
              </a:rPr>
              <a:t>High expectations</a:t>
            </a:r>
            <a:endParaRPr kumimoji="0" lang="en-BE" sz="2400" b="1" i="0" u="none" strike="noStrike" kern="1200" cap="none" spc="0" normalizeH="0" baseline="0" noProof="0" dirty="0">
              <a:ln>
                <a:noFill/>
              </a:ln>
              <a:solidFill>
                <a:srgbClr val="111111"/>
              </a:solidFill>
              <a:effectLst/>
              <a:uLnTx/>
              <a:uFillTx/>
              <a:latin typeface="Rockwell" panose="02060603020205020403"/>
              <a:ea typeface="+mn-ea"/>
              <a:cs typeface="+mn-cs"/>
            </a:endParaRPr>
          </a:p>
        </p:txBody>
      </p:sp>
      <p:grpSp>
        <p:nvGrpSpPr>
          <p:cNvPr id="6" name="Group 5">
            <a:extLst>
              <a:ext uri="{FF2B5EF4-FFF2-40B4-BE49-F238E27FC236}">
                <a16:creationId xmlns:a16="http://schemas.microsoft.com/office/drawing/2014/main" id="{69227209-95D0-32B7-B6B1-2060D738C83E}"/>
              </a:ext>
            </a:extLst>
          </p:cNvPr>
          <p:cNvGrpSpPr/>
          <p:nvPr/>
        </p:nvGrpSpPr>
        <p:grpSpPr>
          <a:xfrm>
            <a:off x="9017392" y="3703966"/>
            <a:ext cx="3174610" cy="3154035"/>
            <a:chOff x="3437681" y="1004305"/>
            <a:chExt cx="4583575" cy="3854370"/>
          </a:xfrm>
        </p:grpSpPr>
        <p:pic>
          <p:nvPicPr>
            <p:cNvPr id="7" name="Picture 6">
              <a:extLst>
                <a:ext uri="{FF2B5EF4-FFF2-40B4-BE49-F238E27FC236}">
                  <a16:creationId xmlns:a16="http://schemas.microsoft.com/office/drawing/2014/main" id="{0B7178D3-28B7-95B4-FABF-09E910E459B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92324" y="1004305"/>
              <a:ext cx="4328932" cy="3854370"/>
            </a:xfrm>
            <a:prstGeom prst="rect">
              <a:avLst/>
            </a:prstGeom>
          </p:spPr>
        </p:pic>
        <p:sp>
          <p:nvSpPr>
            <p:cNvPr id="8" name="Rectangle 7">
              <a:extLst>
                <a:ext uri="{FF2B5EF4-FFF2-40B4-BE49-F238E27FC236}">
                  <a16:creationId xmlns:a16="http://schemas.microsoft.com/office/drawing/2014/main" id="{05F14455-024B-A7BB-3E1B-5FF3D6698DE8}"/>
                </a:ext>
              </a:extLst>
            </p:cNvPr>
            <p:cNvSpPr/>
            <p:nvPr/>
          </p:nvSpPr>
          <p:spPr>
            <a:xfrm>
              <a:off x="3437681" y="4456254"/>
              <a:ext cx="1088020" cy="402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ckwell" panose="02060603020205020403"/>
                <a:ea typeface="+mn-ea"/>
                <a:cs typeface="+mn-cs"/>
              </a:endParaRPr>
            </a:p>
          </p:txBody>
        </p:sp>
      </p:grpSp>
    </p:spTree>
    <p:extLst>
      <p:ext uri="{BB962C8B-B14F-4D97-AF65-F5344CB8AC3E}">
        <p14:creationId xmlns:p14="http://schemas.microsoft.com/office/powerpoint/2010/main" val="3799168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A5113D-A353-2D7C-7D8E-41C03690FEE5}"/>
              </a:ext>
            </a:extLst>
          </p:cNvPr>
          <p:cNvSpPr>
            <a:spLocks noGrp="1"/>
          </p:cNvSpPr>
          <p:nvPr>
            <p:ph type="ctrTitle"/>
          </p:nvPr>
        </p:nvSpPr>
        <p:spPr>
          <a:xfrm>
            <a:off x="1229032" y="3266041"/>
            <a:ext cx="9144000" cy="2387600"/>
          </a:xfrm>
        </p:spPr>
        <p:txBody>
          <a:bodyPr>
            <a:normAutofit fontScale="90000"/>
          </a:bodyPr>
          <a:lstStyle/>
          <a:p>
            <a:r>
              <a:rPr lang="en-GB" sz="4800" dirty="0"/>
              <a:t>identification of sport activities in prisons in EU</a:t>
            </a:r>
            <a:br>
              <a:rPr lang="en-GB" sz="4800" dirty="0"/>
            </a:br>
            <a:br>
              <a:rPr lang="en-GB" sz="4800" dirty="0"/>
            </a:br>
            <a:r>
              <a:rPr lang="en-GB" sz="4800" dirty="0"/>
              <a:t>(literature review)</a:t>
            </a:r>
            <a:br>
              <a:rPr lang="nl-BE" sz="8000" dirty="0"/>
            </a:br>
            <a:endParaRPr lang="nl-BE" sz="8000" dirty="0"/>
          </a:p>
        </p:txBody>
      </p:sp>
    </p:spTree>
    <p:extLst>
      <p:ext uri="{BB962C8B-B14F-4D97-AF65-F5344CB8AC3E}">
        <p14:creationId xmlns:p14="http://schemas.microsoft.com/office/powerpoint/2010/main" val="3460463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69CAB9-E25E-DC26-77D4-E25F84E13A1B}"/>
              </a:ext>
            </a:extLst>
          </p:cNvPr>
          <p:cNvSpPr txBox="1"/>
          <p:nvPr/>
        </p:nvSpPr>
        <p:spPr>
          <a:xfrm>
            <a:off x="446419" y="421215"/>
            <a:ext cx="11558545" cy="461665"/>
          </a:xfrm>
          <a:prstGeom prst="rect">
            <a:avLst/>
          </a:prstGeom>
          <a:noFill/>
        </p:spPr>
        <p:txBody>
          <a:bodyPr wrap="square">
            <a:spAutoFit/>
          </a:bodyPr>
          <a:lstStyle/>
          <a:p>
            <a:pPr marL="6350" marR="0" lvl="1"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3C7A5F"/>
                </a:solidFill>
                <a:effectLst/>
                <a:uLnTx/>
                <a:uFillTx/>
                <a:latin typeface="Rockwell" panose="02060603020205020403"/>
                <a:ea typeface="+mn-ea"/>
                <a:cs typeface="+mn-cs"/>
              </a:rPr>
              <a:t>No clear descriptions of programmes and expected outcomes</a:t>
            </a:r>
          </a:p>
        </p:txBody>
      </p:sp>
      <p:sp>
        <p:nvSpPr>
          <p:cNvPr id="6" name="TextBox 5">
            <a:extLst>
              <a:ext uri="{FF2B5EF4-FFF2-40B4-BE49-F238E27FC236}">
                <a16:creationId xmlns:a16="http://schemas.microsoft.com/office/drawing/2014/main" id="{072EA2FC-9493-AF51-5A0D-B776AAF76819}"/>
              </a:ext>
            </a:extLst>
          </p:cNvPr>
          <p:cNvSpPr txBox="1"/>
          <p:nvPr/>
        </p:nvSpPr>
        <p:spPr>
          <a:xfrm>
            <a:off x="284018" y="6119336"/>
            <a:ext cx="9416473"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3C7A5F"/>
                </a:solidFill>
                <a:effectLst/>
                <a:uLnTx/>
                <a:uFillTx/>
                <a:latin typeface="Rockwell" panose="02060603020205020403"/>
                <a:ea typeface="+mn-ea"/>
                <a:cs typeface="+mn-cs"/>
              </a:rPr>
              <a:t>Pawson, R. “Evaluating ill-defined interventions with hard to follow outcomes.” Paper given at ESRC Seminar, Defining and measuring the social impacts of sport and the arts. Leeds Metropolitan University, 22 January 2004. </a:t>
            </a:r>
            <a:endParaRPr kumimoji="0" lang="en-BE" sz="1400" b="0" i="0" u="none" strike="noStrike" kern="1200" cap="none" spc="0" normalizeH="0" baseline="0" noProof="0" dirty="0">
              <a:ln>
                <a:noFill/>
              </a:ln>
              <a:solidFill>
                <a:srgbClr val="3C7A5F"/>
              </a:solidFill>
              <a:effectLst/>
              <a:uLnTx/>
              <a:uFillTx/>
              <a:latin typeface="Rockwell" panose="02060603020205020403"/>
              <a:ea typeface="+mn-ea"/>
              <a:cs typeface="+mn-cs"/>
            </a:endParaRPr>
          </a:p>
        </p:txBody>
      </p:sp>
      <p:pic>
        <p:nvPicPr>
          <p:cNvPr id="4098" name="Picture 2" descr="Measuring Social Value">
            <a:extLst>
              <a:ext uri="{FF2B5EF4-FFF2-40B4-BE49-F238E27FC236}">
                <a16:creationId xmlns:a16="http://schemas.microsoft.com/office/drawing/2014/main" id="{B5D34B43-F83E-50A4-B348-82AE056B991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00491" y="4366491"/>
            <a:ext cx="2491509" cy="249150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52F3E6B-C4D3-8A3B-228E-46673E989AD3}"/>
              </a:ext>
            </a:extLst>
          </p:cNvPr>
          <p:cNvSpPr txBox="1"/>
          <p:nvPr/>
        </p:nvSpPr>
        <p:spPr>
          <a:xfrm>
            <a:off x="1773381" y="2496127"/>
            <a:ext cx="8257310"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srgbClr val="3C7A5F"/>
                </a:solidFill>
                <a:effectLst/>
                <a:uLnTx/>
                <a:uFillTx/>
                <a:latin typeface="Rockwell" panose="02060603020205020403"/>
                <a:ea typeface="+mn-ea"/>
                <a:cs typeface="+mn-cs"/>
              </a:rPr>
              <a:t>“Ill-defined interventions with hard-to-follow outcomes” </a:t>
            </a:r>
          </a:p>
        </p:txBody>
      </p:sp>
    </p:spTree>
    <p:extLst>
      <p:ext uri="{BB962C8B-B14F-4D97-AF65-F5344CB8AC3E}">
        <p14:creationId xmlns:p14="http://schemas.microsoft.com/office/powerpoint/2010/main" val="3201156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F524DE-0290-F462-7C2F-8C49CA71E31A}"/>
              </a:ext>
            </a:extLst>
          </p:cNvPr>
          <p:cNvSpPr/>
          <p:nvPr/>
        </p:nvSpPr>
        <p:spPr>
          <a:xfrm>
            <a:off x="195319" y="252116"/>
            <a:ext cx="10297367" cy="563231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400" b="1" i="0" u="none" strike="noStrike" kern="1200" cap="none" spc="0" normalizeH="0" baseline="0" noProof="0" dirty="0">
                <a:ln>
                  <a:noFill/>
                </a:ln>
                <a:solidFill>
                  <a:srgbClr val="3C7A5F"/>
                </a:solidFill>
                <a:effectLst/>
                <a:uLnTx/>
                <a:uFillTx/>
                <a:latin typeface="Rockwell" panose="02060603020205020403"/>
                <a:ea typeface="Verdana" panose="020B0604030504040204" pitchFamily="34" charset="0"/>
                <a:cs typeface="Verdana" panose="020B0604030504040204" pitchFamily="34" charset="0"/>
              </a:rPr>
              <a:t>Unclear role of sport…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BE" sz="2400" b="0" i="0" u="none" strike="noStrike" kern="1200" cap="none" spc="0" normalizeH="0" baseline="0" noProof="0" dirty="0">
              <a:ln>
                <a:noFill/>
              </a:ln>
              <a:solidFill>
                <a:srgbClr val="3C7A5F"/>
              </a:solidFill>
              <a:effectLst/>
              <a:uLnTx/>
              <a:uFillTx/>
              <a:latin typeface="Rockwell" panose="02060603020205020403"/>
              <a:ea typeface="Verdana" panose="020B0604030504040204" pitchFamily="34" charset="0"/>
              <a:cs typeface="Verdana" panose="020B0604030504040204" pitchFamily="34" charset="0"/>
            </a:endParaRPr>
          </a:p>
          <a:p>
            <a:pPr marL="766763" marR="0" lvl="1" indent="-4460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srgbClr val="3C7A5F"/>
                </a:solidFill>
                <a:effectLst/>
                <a:uLnTx/>
                <a:uFillTx/>
                <a:latin typeface="Rockwell" panose="02060603020205020403"/>
                <a:ea typeface="Verdana" panose="020B0604030504040204" pitchFamily="34" charset="0"/>
                <a:cs typeface="Verdana" panose="020B0604030504040204" pitchFamily="34" charset="0"/>
              </a:rPr>
              <a:t>a</a:t>
            </a:r>
            <a:r>
              <a:rPr kumimoji="0" lang="en-BE" sz="2400" b="1" i="0" u="none" strike="noStrike" kern="1200" cap="none" spc="0" normalizeH="0" baseline="0" noProof="0" dirty="0">
                <a:ln>
                  <a:noFill/>
                </a:ln>
                <a:solidFill>
                  <a:srgbClr val="3C7A5F"/>
                </a:solidFill>
                <a:effectLst/>
                <a:uLnTx/>
                <a:uFillTx/>
                <a:latin typeface="Rockwell" panose="02060603020205020403"/>
                <a:ea typeface="Verdana" panose="020B0604030504040204" pitchFamily="34" charset="0"/>
                <a:cs typeface="Verdana" panose="020B0604030504040204" pitchFamily="34" charset="0"/>
              </a:rPr>
              <a:t>s a means of recreation/leisure activity (‘sport’)</a:t>
            </a:r>
            <a:r>
              <a:rPr kumimoji="0" lang="en-BE" sz="2400" b="0" i="0" u="none" strike="noStrike" kern="1200" cap="none" spc="0" normalizeH="0" baseline="0" noProof="0" dirty="0">
                <a:ln>
                  <a:noFill/>
                </a:ln>
                <a:solidFill>
                  <a:srgbClr val="3C7A5F"/>
                </a:solidFill>
                <a:effectLst/>
                <a:uLnTx/>
                <a:uFillTx/>
                <a:latin typeface="Rockwell" panose="02060603020205020403"/>
                <a:ea typeface="Verdana" panose="020B0604030504040204" pitchFamily="34" charset="0"/>
                <a:cs typeface="Verdana" panose="020B0604030504040204" pitchFamily="34" charset="0"/>
              </a:rPr>
              <a:t> </a:t>
            </a:r>
          </a:p>
          <a:p>
            <a:pPr marL="766763" marR="0" lvl="2" indent="-4460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BE" sz="2400" b="0" i="0" u="none" strike="noStrike" kern="1200" cap="none" spc="0" normalizeH="0" baseline="0" noProof="0" dirty="0">
              <a:ln>
                <a:noFill/>
              </a:ln>
              <a:solidFill>
                <a:srgbClr val="3C7A5F"/>
              </a:solidFill>
              <a:effectLst/>
              <a:uLnTx/>
              <a:uFillTx/>
              <a:latin typeface="Rockwell" panose="02060603020205020403"/>
              <a:ea typeface="Verdana" panose="020B0604030504040204" pitchFamily="34" charset="0"/>
              <a:cs typeface="Verdana" panose="020B0604030504040204" pitchFamily="34" charset="0"/>
            </a:endParaRPr>
          </a:p>
          <a:p>
            <a:pPr marL="766763" marR="0" lvl="1" indent="-4460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srgbClr val="3C7A5F"/>
                </a:solidFill>
                <a:effectLst/>
                <a:uLnTx/>
                <a:uFillTx/>
                <a:latin typeface="Rockwell" panose="02060603020205020403"/>
                <a:ea typeface="Verdana" panose="020B0604030504040204" pitchFamily="34" charset="0"/>
                <a:cs typeface="Verdana" panose="020B0604030504040204" pitchFamily="34" charset="0"/>
              </a:rPr>
              <a:t>a</a:t>
            </a:r>
            <a:r>
              <a:rPr kumimoji="0" lang="en-BE" sz="2400" b="1" i="0" u="none" strike="noStrike" kern="1200" cap="none" spc="0" normalizeH="0" baseline="0" noProof="0" dirty="0">
                <a:ln>
                  <a:noFill/>
                </a:ln>
                <a:solidFill>
                  <a:srgbClr val="3C7A5F"/>
                </a:solidFill>
                <a:effectLst/>
                <a:uLnTx/>
                <a:uFillTx/>
                <a:latin typeface="Rockwell" panose="02060603020205020403"/>
                <a:ea typeface="Verdana" panose="020B0604030504040204" pitchFamily="34" charset="0"/>
                <a:cs typeface="Verdana" panose="020B0604030504040204" pitchFamily="34" charset="0"/>
              </a:rPr>
              <a:t>s a means of attraction (‘plus sport’) </a:t>
            </a:r>
          </a:p>
          <a:p>
            <a:pPr marL="1223963" marR="0" lvl="3" indent="-4460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BE" sz="2400" b="0" i="0" u="none" strike="noStrike" kern="1200" cap="none" spc="0" normalizeH="0" baseline="0" noProof="0" dirty="0">
                <a:ln>
                  <a:noFill/>
                </a:ln>
                <a:solidFill>
                  <a:srgbClr val="3C7A5F"/>
                </a:solidFill>
                <a:effectLst/>
                <a:uLnTx/>
                <a:uFillTx/>
                <a:latin typeface="Rockwell" panose="02060603020205020403"/>
                <a:ea typeface="Verdana" panose="020B0604030504040204" pitchFamily="34" charset="0"/>
                <a:cs typeface="Verdana" panose="020B0604030504040204" pitchFamily="34" charset="0"/>
              </a:rPr>
              <a:t>sport is a</a:t>
            </a:r>
            <a:r>
              <a:rPr kumimoji="0" lang="en-BE" altLang="en-BE" sz="2400" b="0" i="0" u="none" strike="noStrike" kern="1200" cap="none" spc="0" normalizeH="0" baseline="0" noProof="0" dirty="0">
                <a:ln>
                  <a:noFill/>
                </a:ln>
                <a:solidFill>
                  <a:srgbClr val="3C7A5F"/>
                </a:solidFill>
                <a:effectLst/>
                <a:uLnTx/>
                <a:uFillTx/>
                <a:latin typeface="Rockwell" panose="02060603020205020403"/>
                <a:ea typeface="Verdana" panose="020B0604030504040204" pitchFamily="34" charset="0"/>
                <a:cs typeface="Verdana" panose="020B0604030504040204" pitchFamily="34" charset="0"/>
              </a:rPr>
              <a:t> ‘hook’ to attract participants (‘fly paper’) to introduce other activities</a:t>
            </a:r>
          </a:p>
          <a:p>
            <a:pPr marL="1223963" marR="0" lvl="3" indent="-4460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BE" altLang="en-BE" sz="2400" b="0" i="0" u="none" strike="noStrike" kern="1200" cap="none" spc="0" normalizeH="0" baseline="0" noProof="0" dirty="0">
                <a:ln>
                  <a:noFill/>
                </a:ln>
                <a:solidFill>
                  <a:srgbClr val="3C7A5F"/>
                </a:solidFill>
                <a:effectLst/>
                <a:uLnTx/>
                <a:uFillTx/>
                <a:latin typeface="Rockwell" panose="02060603020205020403"/>
                <a:ea typeface="Verdana" panose="020B0604030504040204" pitchFamily="34" charset="0"/>
                <a:cs typeface="Verdana" panose="020B0604030504040204" pitchFamily="34" charset="0"/>
              </a:rPr>
              <a:t>to facilitate relationship building between organisers and participants</a:t>
            </a:r>
          </a:p>
          <a:p>
            <a:pPr marL="766763" marR="0" lvl="2" indent="-4460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BE" sz="2400" b="0" i="0" u="none" strike="noStrike" kern="1200" cap="none" spc="0" normalizeH="0" baseline="0" noProof="0" dirty="0">
              <a:ln>
                <a:noFill/>
              </a:ln>
              <a:solidFill>
                <a:srgbClr val="3C7A5F"/>
              </a:solidFill>
              <a:effectLst/>
              <a:uLnTx/>
              <a:uFillTx/>
              <a:latin typeface="Rockwell" panose="02060603020205020403"/>
              <a:ea typeface="Verdana" panose="020B0604030504040204" pitchFamily="34" charset="0"/>
              <a:cs typeface="Verdana" panose="020B0604030504040204" pitchFamily="34" charset="0"/>
            </a:endParaRPr>
          </a:p>
          <a:p>
            <a:pPr marL="766763" marR="0" lvl="1" indent="-4460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srgbClr val="3C7A5F"/>
                </a:solidFill>
                <a:effectLst/>
                <a:uLnTx/>
                <a:uFillTx/>
                <a:latin typeface="Rockwell" panose="02060603020205020403"/>
                <a:ea typeface="Verdana" panose="020B0604030504040204" pitchFamily="34" charset="0"/>
                <a:cs typeface="Verdana" panose="020B0604030504040204" pitchFamily="34" charset="0"/>
              </a:rPr>
              <a:t>as a means of development (‘sport </a:t>
            </a:r>
            <a:r>
              <a:rPr kumimoji="0" lang="en-GB" sz="2400" b="1" i="0" u="none" strike="noStrike" kern="1200" cap="none" spc="0" normalizeH="0" baseline="0" noProof="0" dirty="0" err="1">
                <a:ln>
                  <a:noFill/>
                </a:ln>
                <a:solidFill>
                  <a:srgbClr val="3C7A5F"/>
                </a:solidFill>
                <a:effectLst/>
                <a:uLnTx/>
                <a:uFillTx/>
                <a:latin typeface="Rockwell" panose="02060603020205020403"/>
                <a:ea typeface="Verdana" panose="020B0604030504040204" pitchFamily="34" charset="0"/>
                <a:cs typeface="Verdana" panose="020B0604030504040204" pitchFamily="34" charset="0"/>
              </a:rPr>
              <a:t>plus’</a:t>
            </a:r>
            <a:r>
              <a:rPr kumimoji="0" lang="en-GB" sz="2400" b="1" i="0" u="none" strike="noStrike" kern="1200" cap="none" spc="0" normalizeH="0" baseline="0" noProof="0" dirty="0">
                <a:ln>
                  <a:noFill/>
                </a:ln>
                <a:solidFill>
                  <a:srgbClr val="3C7A5F"/>
                </a:solidFill>
                <a:effectLst/>
                <a:uLnTx/>
                <a:uFillTx/>
                <a:latin typeface="Rockwell" panose="02060603020205020403"/>
                <a:ea typeface="Verdana" panose="020B0604030504040204" pitchFamily="34" charset="0"/>
                <a:cs typeface="Verdana" panose="020B0604030504040204" pitchFamily="34" charset="0"/>
              </a:rPr>
              <a:t>)</a:t>
            </a:r>
          </a:p>
          <a:p>
            <a:pPr marL="1223963" marR="0" lvl="3" indent="-4460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3C7A5F"/>
                </a:solidFill>
                <a:effectLst/>
                <a:uLnTx/>
                <a:uFillTx/>
                <a:latin typeface="Rockwell" panose="02060603020205020403"/>
                <a:ea typeface="Verdana" panose="020B0604030504040204" pitchFamily="34" charset="0"/>
                <a:cs typeface="Verdana" panose="020B0604030504040204" pitchFamily="34" charset="0"/>
              </a:rPr>
              <a:t>s</a:t>
            </a:r>
            <a:r>
              <a:rPr kumimoji="0" lang="en-BE" sz="2400" b="0" i="0" u="none" strike="noStrike" kern="1200" cap="none" spc="0" normalizeH="0" baseline="0" noProof="0" dirty="0">
                <a:ln>
                  <a:noFill/>
                </a:ln>
                <a:solidFill>
                  <a:srgbClr val="3C7A5F"/>
                </a:solidFill>
                <a:effectLst/>
                <a:uLnTx/>
                <a:uFillTx/>
                <a:latin typeface="Rockwell" panose="02060603020205020403"/>
                <a:ea typeface="Verdana" panose="020B0604030504040204" pitchFamily="34" charset="0"/>
                <a:cs typeface="Verdana" panose="020B0604030504040204" pitchFamily="34" charset="0"/>
              </a:rPr>
              <a:t>port is an </a:t>
            </a:r>
            <a:r>
              <a:rPr kumimoji="0" lang="en-BE" altLang="en-BE" sz="2400" b="0" i="0" u="none" strike="noStrike" kern="1200" cap="none" spc="0" normalizeH="0" baseline="0" noProof="0" dirty="0">
                <a:ln>
                  <a:noFill/>
                </a:ln>
                <a:solidFill>
                  <a:srgbClr val="3C7A5F"/>
                </a:solidFill>
                <a:effectLst/>
                <a:uLnTx/>
                <a:uFillTx/>
                <a:latin typeface="Rockwell" panose="02060603020205020403"/>
                <a:ea typeface="Verdana" panose="020B0604030504040204" pitchFamily="34" charset="0"/>
                <a:cs typeface="Verdana" panose="020B0604030504040204" pitchFamily="34" charset="0"/>
              </a:rPr>
              <a:t>explicit experiential learning context aimed at producing broader (developmental) outcomes</a:t>
            </a:r>
          </a:p>
          <a:p>
            <a:pPr marL="1223963" marR="0" lvl="3" indent="-4460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BE" altLang="en-BE" sz="2400" b="0" i="0" u="none" strike="noStrike" kern="1200" cap="none" spc="0" normalizeH="0" baseline="0" noProof="0" dirty="0">
                <a:ln>
                  <a:noFill/>
                </a:ln>
                <a:solidFill>
                  <a:srgbClr val="3C7A5F"/>
                </a:solidFill>
                <a:effectLst/>
                <a:uLnTx/>
                <a:uFillTx/>
                <a:latin typeface="Rockwell" panose="02060603020205020403"/>
                <a:ea typeface="Verdana" panose="020B0604030504040204" pitchFamily="34" charset="0"/>
                <a:cs typeface="Verdana" panose="020B0604030504040204" pitchFamily="34" charset="0"/>
              </a:rPr>
              <a:t>additional activities with or without a link to the sport activities</a:t>
            </a:r>
            <a:endParaRPr kumimoji="0" lang="en-US" altLang="en-BE" sz="2400" b="0" i="0" u="none" strike="noStrike" kern="1200" cap="none" spc="0" normalizeH="0" baseline="0" noProof="0" dirty="0">
              <a:ln>
                <a:noFill/>
              </a:ln>
              <a:solidFill>
                <a:srgbClr val="3C7A5F"/>
              </a:solidFill>
              <a:effectLst/>
              <a:uLnTx/>
              <a:uFillTx/>
              <a:latin typeface="Rockwell" panose="02060603020205020403"/>
              <a:ea typeface="Verdana" panose="020B0604030504040204" pitchFamily="34" charset="0"/>
              <a:cs typeface="Verdana" panose="020B060403050404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BE" sz="2400" b="0" i="0" u="none" strike="noStrike" kern="1200" cap="none" spc="0" normalizeH="0" baseline="0" noProof="0" dirty="0">
              <a:ln>
                <a:noFill/>
              </a:ln>
              <a:solidFill>
                <a:srgbClr val="3C7A5F"/>
              </a:solidFill>
              <a:effectLst/>
              <a:uLnTx/>
              <a:uFillTx/>
              <a:latin typeface="Rockwell" panose="02060603020205020403"/>
              <a:ea typeface="Verdana" panose="020B0604030504040204" pitchFamily="34" charset="0"/>
              <a:cs typeface="Verdana" panose="020B0604030504040204" pitchFamily="34" charset="0"/>
            </a:endParaRPr>
          </a:p>
        </p:txBody>
      </p:sp>
      <p:pic>
        <p:nvPicPr>
          <p:cNvPr id="3" name="Picture 2">
            <a:extLst>
              <a:ext uri="{FF2B5EF4-FFF2-40B4-BE49-F238E27FC236}">
                <a16:creationId xmlns:a16="http://schemas.microsoft.com/office/drawing/2014/main" id="{F3A76510-221D-4257-01AB-AD9B497D9E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92686" y="4311582"/>
            <a:ext cx="1699314" cy="2546418"/>
          </a:xfrm>
          <a:prstGeom prst="rect">
            <a:avLst/>
          </a:prstGeom>
        </p:spPr>
      </p:pic>
      <p:sp>
        <p:nvSpPr>
          <p:cNvPr id="6" name="TextBox 5">
            <a:extLst>
              <a:ext uri="{FF2B5EF4-FFF2-40B4-BE49-F238E27FC236}">
                <a16:creationId xmlns:a16="http://schemas.microsoft.com/office/drawing/2014/main" id="{DD91C32C-5D8E-90EA-7757-1FCD4E34CECC}"/>
              </a:ext>
            </a:extLst>
          </p:cNvPr>
          <p:cNvSpPr txBox="1"/>
          <p:nvPr/>
        </p:nvSpPr>
        <p:spPr>
          <a:xfrm>
            <a:off x="435498" y="6344274"/>
            <a:ext cx="94488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err="1">
                <a:ln>
                  <a:noFill/>
                </a:ln>
                <a:solidFill>
                  <a:srgbClr val="3C7A5F"/>
                </a:solidFill>
                <a:effectLst/>
                <a:uLnTx/>
                <a:uFillTx/>
                <a:latin typeface="Rockwell" panose="02060603020205020403"/>
                <a:ea typeface="Calibri" panose="020F0502020204030204" pitchFamily="34" charset="0"/>
                <a:cs typeface="+mn-cs"/>
              </a:rPr>
              <a:t>Coalter</a:t>
            </a:r>
            <a:r>
              <a:rPr kumimoji="0" lang="en-GB" sz="1400" b="0" i="0" u="none" strike="noStrike" kern="1200" cap="none" spc="0" normalizeH="0" baseline="0" noProof="0" dirty="0">
                <a:ln>
                  <a:noFill/>
                </a:ln>
                <a:solidFill>
                  <a:srgbClr val="3C7A5F"/>
                </a:solidFill>
                <a:effectLst/>
                <a:uLnTx/>
                <a:uFillTx/>
                <a:latin typeface="Rockwell" panose="02060603020205020403"/>
                <a:ea typeface="Calibri" panose="020F0502020204030204" pitchFamily="34" charset="0"/>
                <a:cs typeface="+mn-cs"/>
              </a:rPr>
              <a:t>, F. (2007). A wider social role for sport. Who’s keeping the score? Routledge, London.</a:t>
            </a:r>
            <a:r>
              <a:rPr kumimoji="0" lang="en-BE" sz="1400" b="0" i="0" u="none" strike="noStrike" kern="1200" cap="none" spc="0" normalizeH="0" baseline="0" noProof="0" dirty="0">
                <a:ln>
                  <a:noFill/>
                </a:ln>
                <a:solidFill>
                  <a:srgbClr val="3C7A5F"/>
                </a:solidFill>
                <a:effectLst/>
                <a:uLnTx/>
                <a:uFillTx/>
                <a:latin typeface="Rockwell" panose="02060603020205020403"/>
                <a:ea typeface="+mn-ea"/>
                <a:cs typeface="+mn-cs"/>
              </a:rPr>
              <a:t> </a:t>
            </a:r>
          </a:p>
        </p:txBody>
      </p:sp>
    </p:spTree>
    <p:extLst>
      <p:ext uri="{BB962C8B-B14F-4D97-AF65-F5344CB8AC3E}">
        <p14:creationId xmlns:p14="http://schemas.microsoft.com/office/powerpoint/2010/main" val="173776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F524DE-0290-F462-7C2F-8C49CA71E31A}"/>
              </a:ext>
            </a:extLst>
          </p:cNvPr>
          <p:cNvSpPr/>
          <p:nvPr/>
        </p:nvSpPr>
        <p:spPr>
          <a:xfrm>
            <a:off x="407910" y="346445"/>
            <a:ext cx="11376179" cy="37856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3C7A5F"/>
                </a:solidFill>
                <a:effectLst/>
                <a:uLnTx/>
                <a:uFillTx/>
                <a:latin typeface="Rockwell" panose="02060603020205020403"/>
                <a:ea typeface="Verdana" panose="020B0604030504040204" pitchFamily="34" charset="0"/>
                <a:cs typeface="Verdana" panose="020B0604030504040204" pitchFamily="34" charset="0"/>
              </a:rPr>
              <a:t>A</a:t>
            </a:r>
            <a:r>
              <a:rPr kumimoji="0" lang="en-BE" sz="2400" b="1" i="0" u="none" strike="noStrike" kern="1200" cap="none" spc="0" normalizeH="0" baseline="0" noProof="0" dirty="0">
                <a:ln>
                  <a:noFill/>
                </a:ln>
                <a:solidFill>
                  <a:srgbClr val="3C7A5F"/>
                </a:solidFill>
                <a:effectLst/>
                <a:uLnTx/>
                <a:uFillTx/>
                <a:latin typeface="Rockwell" panose="02060603020205020403"/>
                <a:ea typeface="Verdana" panose="020B0604030504040204" pitchFamily="34" charset="0"/>
                <a:cs typeface="Verdana" panose="020B0604030504040204" pitchFamily="34" charset="0"/>
              </a:rPr>
              <a:t> lack of sound research evidence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BE" sz="2400" b="0" i="0" u="none" strike="noStrike" kern="1200" cap="none" spc="0" normalizeH="0" baseline="0" noProof="0" dirty="0">
              <a:ln>
                <a:noFill/>
              </a:ln>
              <a:solidFill>
                <a:srgbClr val="3C7A5F"/>
              </a:solidFill>
              <a:effectLst/>
              <a:uLnTx/>
              <a:uFillTx/>
              <a:latin typeface="Rockwell" panose="02060603020205020403"/>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BE" sz="2400" b="0" i="0" u="none" strike="noStrike" kern="1200" cap="none" spc="0" normalizeH="0" baseline="0" noProof="0" dirty="0">
                <a:ln>
                  <a:noFill/>
                </a:ln>
                <a:solidFill>
                  <a:srgbClr val="3C7A5F"/>
                </a:solidFill>
                <a:effectLst/>
                <a:uLnTx/>
                <a:uFillTx/>
                <a:latin typeface="Rockwell" panose="02060603020205020403"/>
                <a:ea typeface="Verdana" panose="020B0604030504040204" pitchFamily="34" charset="0"/>
                <a:cs typeface="Verdana" panose="020B0604030504040204" pitchFamily="34" charset="0"/>
              </a:rPr>
              <a:t>several deficiencies, such 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BE" sz="2400" b="0" i="0" u="none" strike="noStrike" kern="1200" cap="none" spc="0" normalizeH="0" baseline="0" noProof="0" dirty="0">
              <a:ln>
                <a:noFill/>
              </a:ln>
              <a:solidFill>
                <a:srgbClr val="3C7A5F"/>
              </a:solidFill>
              <a:effectLst/>
              <a:uLnTx/>
              <a:uFillTx/>
              <a:latin typeface="Rockwell" panose="02060603020205020403"/>
              <a:ea typeface="Verdana" panose="020B0604030504040204" pitchFamily="34" charset="0"/>
              <a:cs typeface="Verdana" panose="020B060403050404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BE" sz="2400" b="0" i="0" u="none" strike="noStrike" kern="1200" cap="none" spc="0" normalizeH="0" baseline="0" noProof="0" dirty="0">
                <a:ln>
                  <a:noFill/>
                </a:ln>
                <a:solidFill>
                  <a:srgbClr val="3C7A5F"/>
                </a:solidFill>
                <a:effectLst/>
                <a:uLnTx/>
                <a:uFillTx/>
                <a:latin typeface="Rockwell" panose="02060603020205020403"/>
                <a:ea typeface="Verdana" panose="020B0604030504040204" pitchFamily="34" charset="0"/>
                <a:cs typeface="Verdana" panose="020B0604030504040204" pitchFamily="34" charset="0"/>
              </a:rPr>
              <a:t>a very generic perspective on sport with a lack of insight into differential effects of different activities;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BE" sz="2400" b="0" i="0" u="none" strike="noStrike" kern="1200" cap="none" spc="0" normalizeH="0" baseline="0" noProof="0" dirty="0">
                <a:ln>
                  <a:noFill/>
                </a:ln>
                <a:solidFill>
                  <a:srgbClr val="3C7A5F"/>
                </a:solidFill>
                <a:effectLst/>
                <a:uLnTx/>
                <a:uFillTx/>
                <a:latin typeface="Rockwell" panose="02060603020205020403"/>
                <a:ea typeface="Verdana" panose="020B0604030504040204" pitchFamily="34" charset="0"/>
                <a:cs typeface="Verdana" panose="020B0604030504040204" pitchFamily="34" charset="0"/>
              </a:rPr>
              <a:t>limited causality</a:t>
            </a:r>
            <a:r>
              <a:rPr kumimoji="0" lang="en-US" sz="2400" b="0" i="0" u="none" strike="noStrike" kern="1200" cap="none" spc="0" normalizeH="0" baseline="0" noProof="0" dirty="0">
                <a:ln>
                  <a:noFill/>
                </a:ln>
                <a:solidFill>
                  <a:srgbClr val="3C7A5F"/>
                </a:solidFill>
                <a:effectLst/>
                <a:uLnTx/>
                <a:uFillTx/>
                <a:latin typeface="Rockwell" panose="02060603020205020403"/>
                <a:ea typeface="Verdana" panose="020B0604030504040204" pitchFamily="34" charset="0"/>
                <a:cs typeface="Verdana" panose="020B0604030504040204" pitchFamily="34" charset="0"/>
              </a:rPr>
              <a:t> testing</a:t>
            </a:r>
            <a:r>
              <a:rPr kumimoji="0" lang="en-BE" sz="2400" b="0" i="0" u="none" strike="noStrike" kern="1200" cap="none" spc="0" normalizeH="0" baseline="0" noProof="0" dirty="0">
                <a:ln>
                  <a:noFill/>
                </a:ln>
                <a:solidFill>
                  <a:srgbClr val="3C7A5F"/>
                </a:solidFill>
                <a:effectLst/>
                <a:uLnTx/>
                <a:uFillTx/>
                <a:latin typeface="Rockwell" panose="02060603020205020403"/>
                <a:ea typeface="Verdana" panose="020B0604030504040204" pitchFamily="34" charset="0"/>
                <a:cs typeface="Verdana" panose="020B0604030504040204" pitchFamily="34" charset="0"/>
              </a:rPr>
              <a: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BE" sz="2400" b="0" i="0" u="none" strike="noStrike" kern="1200" cap="none" spc="0" normalizeH="0" baseline="0" noProof="0" dirty="0">
                <a:ln>
                  <a:noFill/>
                </a:ln>
                <a:solidFill>
                  <a:srgbClr val="3C7A5F"/>
                </a:solidFill>
                <a:effectLst/>
                <a:uLnTx/>
                <a:uFillTx/>
                <a:latin typeface="Rockwell" panose="02060603020205020403"/>
                <a:ea typeface="Verdana" panose="020B0604030504040204" pitchFamily="34" charset="0"/>
                <a:cs typeface="Verdana" panose="020B0604030504040204" pitchFamily="34" charset="0"/>
              </a:rPr>
              <a:t>no focus on the strength and duration of the effects or on the effects of frequency, intensity and duration of the sport participation;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3C7A5F"/>
                </a:solidFill>
                <a:effectLst/>
                <a:uLnTx/>
                <a:uFillTx/>
                <a:latin typeface="Rockwell" panose="02060603020205020403"/>
                <a:ea typeface="Verdana" panose="020B0604030504040204" pitchFamily="34" charset="0"/>
                <a:cs typeface="Verdana" panose="020B0604030504040204" pitchFamily="34" charset="0"/>
              </a:rPr>
              <a:t>l</a:t>
            </a:r>
            <a:r>
              <a:rPr kumimoji="0" lang="en-BE" sz="2400" b="0" i="0" u="none" strike="noStrike" kern="1200" cap="none" spc="0" normalizeH="0" baseline="0" noProof="0" dirty="0">
                <a:ln>
                  <a:noFill/>
                </a:ln>
                <a:solidFill>
                  <a:srgbClr val="3C7A5F"/>
                </a:solidFill>
                <a:effectLst/>
                <a:uLnTx/>
                <a:uFillTx/>
                <a:latin typeface="Rockwell" panose="02060603020205020403"/>
                <a:ea typeface="Verdana" panose="020B0604030504040204" pitchFamily="34" charset="0"/>
                <a:cs typeface="Verdana" panose="020B0604030504040204" pitchFamily="34" charset="0"/>
              </a:rPr>
              <a:t>imited descriptive or explanatory analysis of the interventions  </a:t>
            </a:r>
          </a:p>
        </p:txBody>
      </p:sp>
      <p:sp>
        <p:nvSpPr>
          <p:cNvPr id="4" name="TextBox 3">
            <a:extLst>
              <a:ext uri="{FF2B5EF4-FFF2-40B4-BE49-F238E27FC236}">
                <a16:creationId xmlns:a16="http://schemas.microsoft.com/office/drawing/2014/main" id="{6AC8CE3C-C399-35E1-CF22-A54629A59015}"/>
              </a:ext>
            </a:extLst>
          </p:cNvPr>
          <p:cNvSpPr txBox="1"/>
          <p:nvPr/>
        </p:nvSpPr>
        <p:spPr>
          <a:xfrm>
            <a:off x="407910" y="5557448"/>
            <a:ext cx="8933038" cy="954107"/>
          </a:xfrm>
          <a:prstGeom prst="rect">
            <a:avLst/>
          </a:prstGeom>
          <a:noFill/>
        </p:spPr>
        <p:txBody>
          <a:bodyPr wrap="square">
            <a:spAutoFit/>
          </a:bodyPr>
          <a:lstStyle/>
          <a:p>
            <a:pPr marL="6350" marR="0" lvl="0" indent="-6350" algn="just" defTabSz="914400" rtl="0" eaLnBrk="1" fontAlgn="auto" latinLnBrk="0" hangingPunct="1">
              <a:lnSpc>
                <a:spcPct val="100000"/>
              </a:lnSpc>
              <a:spcBef>
                <a:spcPts val="0"/>
              </a:spcBef>
              <a:spcAft>
                <a:spcPts val="0"/>
              </a:spcAft>
              <a:buClrTx/>
              <a:buSzTx/>
              <a:buFontTx/>
              <a:buNone/>
              <a:tabLst/>
              <a:defRPr/>
            </a:pPr>
            <a:r>
              <a:rPr kumimoji="0" lang="en-BE" sz="1400" b="0" i="0" u="none" strike="noStrike" kern="1200" cap="none" spc="0" normalizeH="0" baseline="0" noProof="0" dirty="0">
                <a:ln>
                  <a:noFill/>
                </a:ln>
                <a:solidFill>
                  <a:srgbClr val="3C7A5F"/>
                </a:solidFill>
                <a:effectLst/>
                <a:uLnTx/>
                <a:uFillTx/>
                <a:latin typeface="Rockwell" panose="02060603020205020403"/>
                <a:ea typeface="Times New Roman" panose="02020603050405020304" pitchFamily="18" charset="0"/>
                <a:cs typeface="+mn-cs"/>
              </a:rPr>
              <a:t>Taylor, P., Davies, L., Wells, P. Gilbertson, J. and Tayleur, W. (2015) </a:t>
            </a:r>
            <a:r>
              <a:rPr kumimoji="0" lang="en-BE" sz="1400" b="0" i="1" u="none" strike="noStrike" kern="1200" cap="none" spc="0" normalizeH="0" baseline="0" noProof="0" dirty="0">
                <a:ln>
                  <a:noFill/>
                </a:ln>
                <a:solidFill>
                  <a:srgbClr val="3C7A5F"/>
                </a:solidFill>
                <a:effectLst/>
                <a:uLnTx/>
                <a:uFillTx/>
                <a:latin typeface="Rockwell" panose="02060603020205020403"/>
                <a:ea typeface="Times New Roman" panose="02020603050405020304" pitchFamily="18" charset="0"/>
                <a:cs typeface="+mn-cs"/>
              </a:rPr>
              <a:t>A review of the Social Impacts of Culture and Sport</a:t>
            </a:r>
            <a:r>
              <a:rPr kumimoji="0" lang="en-BE" sz="1400" b="0" i="0" u="none" strike="noStrike" kern="1200" cap="none" spc="0" normalizeH="0" baseline="0" noProof="0" dirty="0">
                <a:ln>
                  <a:noFill/>
                </a:ln>
                <a:solidFill>
                  <a:srgbClr val="3C7A5F"/>
                </a:solidFill>
                <a:effectLst/>
                <a:uLnTx/>
                <a:uFillTx/>
                <a:latin typeface="Rockwell" panose="02060603020205020403"/>
                <a:ea typeface="Times New Roman" panose="02020603050405020304" pitchFamily="18" charset="0"/>
                <a:cs typeface="+mn-cs"/>
              </a:rPr>
              <a:t>. The Sport Industry Research Centre and Centre for Regional Economic and Social Research (Sheffield Hallam University) and Business of Culture (BOC). Department for Culture, Media, and Sport CASE program: UK.</a:t>
            </a:r>
          </a:p>
        </p:txBody>
      </p:sp>
      <p:pic>
        <p:nvPicPr>
          <p:cNvPr id="7" name="Picture 2" descr="84,661 Evidence Images, Stock Photos &amp; Vectors | Shutterstock">
            <a:extLst>
              <a:ext uri="{FF2B5EF4-FFF2-40B4-BE49-F238E27FC236}">
                <a16:creationId xmlns:a16="http://schemas.microsoft.com/office/drawing/2014/main" id="{4588260B-B8BA-3A3C-5D19-7839894672C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732818" y="5211005"/>
            <a:ext cx="2459181" cy="1646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345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F524DE-0290-F462-7C2F-8C49CA71E31A}"/>
              </a:ext>
            </a:extLst>
          </p:cNvPr>
          <p:cNvSpPr/>
          <p:nvPr/>
        </p:nvSpPr>
        <p:spPr>
          <a:xfrm>
            <a:off x="407910" y="389126"/>
            <a:ext cx="11376179"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3C7A5F"/>
                </a:solidFill>
                <a:effectLst/>
                <a:uLnTx/>
                <a:uFillTx/>
                <a:latin typeface="Rockwell" panose="02060603020205020403"/>
                <a:ea typeface="Verdana" panose="020B0604030504040204" pitchFamily="34" charset="0"/>
                <a:cs typeface="Verdana" panose="020B0604030504040204" pitchFamily="34" charset="0"/>
              </a:rPr>
              <a:t>I</a:t>
            </a:r>
            <a:r>
              <a:rPr kumimoji="0" lang="en-BE" sz="2400" b="1" i="0" u="none" strike="noStrike" kern="1200" cap="none" spc="0" normalizeH="0" baseline="0" noProof="0" dirty="0">
                <a:ln>
                  <a:noFill/>
                </a:ln>
                <a:solidFill>
                  <a:srgbClr val="3C7A5F"/>
                </a:solidFill>
                <a:effectLst/>
                <a:uLnTx/>
                <a:uFillTx/>
                <a:latin typeface="Rockwell" panose="02060603020205020403"/>
                <a:ea typeface="Verdana" panose="020B0604030504040204" pitchFamily="34" charset="0"/>
                <a:cs typeface="Verdana" panose="020B0604030504040204" pitchFamily="34" charset="0"/>
              </a:rPr>
              <a:t>mportance of evidence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BE" sz="2400" b="1" i="0" u="none" strike="noStrike" kern="1200" cap="none" spc="0" normalizeH="0" baseline="0" noProof="0" dirty="0">
                <a:ln>
                  <a:noFill/>
                </a:ln>
                <a:solidFill>
                  <a:srgbClr val="3C7A5F"/>
                </a:solidFill>
                <a:effectLst/>
                <a:uLnTx/>
                <a:uFillTx/>
                <a:latin typeface="Rockwell" panose="02060603020205020403"/>
                <a:ea typeface="Verdana" panose="020B0604030504040204" pitchFamily="34" charset="0"/>
                <a:cs typeface="Verdana" panose="020B060403050404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BE" sz="2400" b="1" i="0" u="none" strike="noStrike" kern="1200" cap="none" spc="0" normalizeH="0" baseline="0" noProof="0" dirty="0">
                <a:ln>
                  <a:noFill/>
                </a:ln>
                <a:solidFill>
                  <a:srgbClr val="3C7A5F"/>
                </a:solidFill>
                <a:effectLst/>
                <a:uLnTx/>
                <a:uFillTx/>
                <a:latin typeface="Rockwell" panose="02060603020205020403"/>
                <a:ea typeface="Verdana" panose="020B0604030504040204" pitchFamily="34" charset="0"/>
                <a:cs typeface="Verdana" panose="020B0604030504040204" pitchFamily="34" charset="0"/>
              </a:rPr>
              <a:t>→ evaluation</a:t>
            </a:r>
          </a:p>
        </p:txBody>
      </p:sp>
      <p:graphicFrame>
        <p:nvGraphicFramePr>
          <p:cNvPr id="3" name="Table 4">
            <a:extLst>
              <a:ext uri="{FF2B5EF4-FFF2-40B4-BE49-F238E27FC236}">
                <a16:creationId xmlns:a16="http://schemas.microsoft.com/office/drawing/2014/main" id="{F47B19CE-6524-403A-F329-49561EF3FB29}"/>
              </a:ext>
            </a:extLst>
          </p:cNvPr>
          <p:cNvGraphicFramePr>
            <a:graphicFrameLocks noGrp="1"/>
          </p:cNvGraphicFramePr>
          <p:nvPr/>
        </p:nvGraphicFramePr>
        <p:xfrm>
          <a:off x="778277" y="2153424"/>
          <a:ext cx="10635444" cy="2505953"/>
        </p:xfrm>
        <a:graphic>
          <a:graphicData uri="http://schemas.openxmlformats.org/drawingml/2006/table">
            <a:tbl>
              <a:tblPr firstRow="1" bandRow="1">
                <a:tableStyleId>{F5AB1C69-6EDB-4FF4-983F-18BD219EF322}</a:tableStyleId>
              </a:tblPr>
              <a:tblGrid>
                <a:gridCol w="1672786">
                  <a:extLst>
                    <a:ext uri="{9D8B030D-6E8A-4147-A177-3AD203B41FA5}">
                      <a16:colId xmlns:a16="http://schemas.microsoft.com/office/drawing/2014/main" val="1324933516"/>
                    </a:ext>
                  </a:extLst>
                </a:gridCol>
                <a:gridCol w="3593214">
                  <a:extLst>
                    <a:ext uri="{9D8B030D-6E8A-4147-A177-3AD203B41FA5}">
                      <a16:colId xmlns:a16="http://schemas.microsoft.com/office/drawing/2014/main" val="1095351397"/>
                    </a:ext>
                  </a:extLst>
                </a:gridCol>
                <a:gridCol w="5369444">
                  <a:extLst>
                    <a:ext uri="{9D8B030D-6E8A-4147-A177-3AD203B41FA5}">
                      <a16:colId xmlns:a16="http://schemas.microsoft.com/office/drawing/2014/main" val="1406159677"/>
                    </a:ext>
                  </a:extLst>
                </a:gridCol>
              </a:tblGrid>
              <a:tr h="569952">
                <a:tc>
                  <a:txBody>
                    <a:bodyPr/>
                    <a:lstStyle/>
                    <a:p>
                      <a:endParaRPr lang="en-BE" sz="1600" dirty="0">
                        <a:solidFill>
                          <a:srgbClr val="3C7A5F"/>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BE" sz="1600" dirty="0">
                          <a:solidFill>
                            <a:srgbClr val="3C7A5F"/>
                          </a:solidFill>
                        </a:rPr>
                        <a:t>Initial plan</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BE" sz="1600" dirty="0">
                          <a:solidFill>
                            <a:srgbClr val="3C7A5F"/>
                          </a:solidFill>
                        </a:rPr>
                        <a:t>Implemented plan </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03218893"/>
                  </a:ext>
                </a:extLst>
              </a:tr>
              <a:tr h="533921">
                <a:tc>
                  <a:txBody>
                    <a:bodyPr/>
                    <a:lstStyle/>
                    <a:p>
                      <a:pPr algn="l"/>
                      <a:r>
                        <a:rPr lang="en-BE" sz="1600" b="1" dirty="0">
                          <a:solidFill>
                            <a:srgbClr val="3C7A5F"/>
                          </a:solidFill>
                        </a:rPr>
                        <a:t>Participants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BE" sz="1600" dirty="0">
                          <a:solidFill>
                            <a:srgbClr val="3C7A5F"/>
                          </a:solidFill>
                        </a:rPr>
                        <a:t>Prisoners and non-sport partners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BE" sz="1600" dirty="0">
                          <a:solidFill>
                            <a:srgbClr val="3C7A5F"/>
                          </a:solidFill>
                        </a:rPr>
                        <a:t>SPPF-partners (programme providers)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40219564"/>
                  </a:ext>
                </a:extLst>
              </a:tr>
              <a:tr h="670129">
                <a:tc>
                  <a:txBody>
                    <a:bodyPr/>
                    <a:lstStyle/>
                    <a:p>
                      <a:pPr algn="l"/>
                      <a:r>
                        <a:rPr lang="en-BE" sz="1600" b="1" dirty="0">
                          <a:solidFill>
                            <a:srgbClr val="3C7A5F"/>
                          </a:solidFill>
                        </a:rPr>
                        <a:t>Approach</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BE" sz="1600" dirty="0">
                          <a:solidFill>
                            <a:srgbClr val="3C7A5F"/>
                          </a:solidFill>
                        </a:rPr>
                        <a:t>Pre-post survey and focus groups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BE" sz="1600" dirty="0">
                          <a:solidFill>
                            <a:srgbClr val="3C7A5F"/>
                          </a:solidFill>
                        </a:rPr>
                        <a:t>Reflective practice via different reflective methods </a:t>
                      </a:r>
                    </a:p>
                    <a:p>
                      <a:pPr algn="l"/>
                      <a:r>
                        <a:rPr lang="en-BE" sz="1600" dirty="0">
                          <a:solidFill>
                            <a:srgbClr val="3C7A5F"/>
                          </a:solidFill>
                        </a:rPr>
                        <a:t>(written journals, reflective conversations with critical friends, online tool (‘impact wizard’),…)</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47288026"/>
                  </a:ext>
                </a:extLst>
              </a:tr>
              <a:tr h="533921">
                <a:tc>
                  <a:txBody>
                    <a:bodyPr/>
                    <a:lstStyle/>
                    <a:p>
                      <a:pPr algn="l"/>
                      <a:r>
                        <a:rPr lang="en-BE" sz="1600" b="1" dirty="0">
                          <a:solidFill>
                            <a:srgbClr val="3C7A5F"/>
                          </a:solidFill>
                        </a:rPr>
                        <a:t>Outcomes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600" dirty="0">
                          <a:solidFill>
                            <a:srgbClr val="3C7A5F"/>
                          </a:solidFill>
                        </a:rPr>
                        <a:t>E</a:t>
                      </a:r>
                      <a:r>
                        <a:rPr lang="en-BE" sz="1600" dirty="0">
                          <a:solidFill>
                            <a:srgbClr val="3C7A5F"/>
                          </a:solidFill>
                        </a:rPr>
                        <a:t>xpectations, satisfaction and lived experiences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BE" sz="1600" dirty="0">
                          <a:solidFill>
                            <a:srgbClr val="3C7A5F"/>
                          </a:solidFill>
                        </a:rPr>
                        <a:t>Visualisations of sports-based programmes for prisoners that focus on social integration</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74611141"/>
                  </a:ext>
                </a:extLst>
              </a:tr>
            </a:tbl>
          </a:graphicData>
        </a:graphic>
      </p:graphicFrame>
      <p:sp>
        <p:nvSpPr>
          <p:cNvPr id="4" name="Rectangle 3">
            <a:extLst>
              <a:ext uri="{FF2B5EF4-FFF2-40B4-BE49-F238E27FC236}">
                <a16:creationId xmlns:a16="http://schemas.microsoft.com/office/drawing/2014/main" id="{ECFE9646-598B-90BA-93C8-CEDB6CC49F59}"/>
              </a:ext>
            </a:extLst>
          </p:cNvPr>
          <p:cNvSpPr/>
          <p:nvPr/>
        </p:nvSpPr>
        <p:spPr>
          <a:xfrm>
            <a:off x="6096000" y="2028825"/>
            <a:ext cx="5462588" cy="2786063"/>
          </a:xfrm>
          <a:prstGeom prst="rect">
            <a:avLst/>
          </a:prstGeom>
          <a:ln w="3175">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srgbClr val="111111"/>
              </a:solidFill>
              <a:effectLst/>
              <a:uLnTx/>
              <a:uFillTx/>
              <a:latin typeface="Rockwell" panose="02060603020205020403"/>
              <a:ea typeface="+mn-ea"/>
              <a:cs typeface="+mn-cs"/>
            </a:endParaRPr>
          </a:p>
        </p:txBody>
      </p:sp>
      <p:pic>
        <p:nvPicPr>
          <p:cNvPr id="5" name="Picture 4" descr="212,200 Evaluation Images, Stock Photos &amp; Vectors | Shutterstock">
            <a:extLst>
              <a:ext uri="{FF2B5EF4-FFF2-40B4-BE49-F238E27FC236}">
                <a16:creationId xmlns:a16="http://schemas.microsoft.com/office/drawing/2014/main" id="{B8FC61F9-8FFD-EAC5-F1A2-D019BAF96AC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84743" y="5555580"/>
            <a:ext cx="3907257" cy="1302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08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F524DE-0290-F462-7C2F-8C49CA71E31A}"/>
              </a:ext>
            </a:extLst>
          </p:cNvPr>
          <p:cNvSpPr/>
          <p:nvPr/>
        </p:nvSpPr>
        <p:spPr>
          <a:xfrm>
            <a:off x="407910" y="389126"/>
            <a:ext cx="11376179"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3C7A5F"/>
                </a:solidFill>
                <a:effectLst/>
                <a:uLnTx/>
                <a:uFillTx/>
                <a:latin typeface="Rockwell" panose="02060603020205020403"/>
                <a:ea typeface="Verdana" panose="020B0604030504040204" pitchFamily="34" charset="0"/>
                <a:cs typeface="Verdana" panose="020B0604030504040204" pitchFamily="34" charset="0"/>
              </a:rPr>
              <a:t>I</a:t>
            </a:r>
            <a:r>
              <a:rPr kumimoji="0" lang="en-BE" sz="2400" b="1" i="0" u="none" strike="noStrike" kern="1200" cap="none" spc="0" normalizeH="0" baseline="0" noProof="0" dirty="0">
                <a:ln>
                  <a:noFill/>
                </a:ln>
                <a:solidFill>
                  <a:srgbClr val="3C7A5F"/>
                </a:solidFill>
                <a:effectLst/>
                <a:uLnTx/>
                <a:uFillTx/>
                <a:latin typeface="Rockwell" panose="02060603020205020403"/>
                <a:ea typeface="Verdana" panose="020B0604030504040204" pitchFamily="34" charset="0"/>
                <a:cs typeface="Verdana" panose="020B0604030504040204" pitchFamily="34" charset="0"/>
              </a:rPr>
              <a:t>mportance of evidence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BE" sz="2400" b="1" i="0" u="none" strike="noStrike" kern="1200" cap="none" spc="0" normalizeH="0" baseline="0" noProof="0" dirty="0">
                <a:ln>
                  <a:noFill/>
                </a:ln>
                <a:solidFill>
                  <a:srgbClr val="3C7A5F"/>
                </a:solidFill>
                <a:effectLst/>
                <a:uLnTx/>
                <a:uFillTx/>
                <a:latin typeface="Rockwell" panose="02060603020205020403"/>
                <a:ea typeface="Verdana" panose="020B0604030504040204" pitchFamily="34" charset="0"/>
                <a:cs typeface="Verdana" panose="020B060403050404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BE" sz="2400" b="1" i="0" u="none" strike="noStrike" kern="1200" cap="none" spc="0" normalizeH="0" baseline="0" noProof="0" dirty="0">
                <a:ln>
                  <a:noFill/>
                </a:ln>
                <a:solidFill>
                  <a:srgbClr val="3C7A5F"/>
                </a:solidFill>
                <a:effectLst/>
                <a:uLnTx/>
                <a:uFillTx/>
                <a:latin typeface="Rockwell" panose="02060603020205020403"/>
                <a:ea typeface="Verdana" panose="020B0604030504040204" pitchFamily="34" charset="0"/>
                <a:cs typeface="Verdana" panose="020B0604030504040204" pitchFamily="34" charset="0"/>
              </a:rPr>
              <a:t>→ evaluation</a:t>
            </a:r>
          </a:p>
        </p:txBody>
      </p:sp>
      <p:graphicFrame>
        <p:nvGraphicFramePr>
          <p:cNvPr id="3" name="Table 4">
            <a:extLst>
              <a:ext uri="{FF2B5EF4-FFF2-40B4-BE49-F238E27FC236}">
                <a16:creationId xmlns:a16="http://schemas.microsoft.com/office/drawing/2014/main" id="{F47B19CE-6524-403A-F329-49561EF3FB29}"/>
              </a:ext>
            </a:extLst>
          </p:cNvPr>
          <p:cNvGraphicFramePr>
            <a:graphicFrameLocks noGrp="1"/>
          </p:cNvGraphicFramePr>
          <p:nvPr/>
        </p:nvGraphicFramePr>
        <p:xfrm>
          <a:off x="778277" y="2153424"/>
          <a:ext cx="10635444" cy="2505953"/>
        </p:xfrm>
        <a:graphic>
          <a:graphicData uri="http://schemas.openxmlformats.org/drawingml/2006/table">
            <a:tbl>
              <a:tblPr firstRow="1" bandRow="1">
                <a:tableStyleId>{F5AB1C69-6EDB-4FF4-983F-18BD219EF322}</a:tableStyleId>
              </a:tblPr>
              <a:tblGrid>
                <a:gridCol w="1672786">
                  <a:extLst>
                    <a:ext uri="{9D8B030D-6E8A-4147-A177-3AD203B41FA5}">
                      <a16:colId xmlns:a16="http://schemas.microsoft.com/office/drawing/2014/main" val="1324933516"/>
                    </a:ext>
                  </a:extLst>
                </a:gridCol>
                <a:gridCol w="3593214">
                  <a:extLst>
                    <a:ext uri="{9D8B030D-6E8A-4147-A177-3AD203B41FA5}">
                      <a16:colId xmlns:a16="http://schemas.microsoft.com/office/drawing/2014/main" val="1095351397"/>
                    </a:ext>
                  </a:extLst>
                </a:gridCol>
                <a:gridCol w="5369444">
                  <a:extLst>
                    <a:ext uri="{9D8B030D-6E8A-4147-A177-3AD203B41FA5}">
                      <a16:colId xmlns:a16="http://schemas.microsoft.com/office/drawing/2014/main" val="1406159677"/>
                    </a:ext>
                  </a:extLst>
                </a:gridCol>
              </a:tblGrid>
              <a:tr h="569952">
                <a:tc>
                  <a:txBody>
                    <a:bodyPr/>
                    <a:lstStyle/>
                    <a:p>
                      <a:endParaRPr lang="en-BE" sz="1600" dirty="0">
                        <a:solidFill>
                          <a:srgbClr val="3C7A5F"/>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BE" sz="1600" dirty="0">
                          <a:solidFill>
                            <a:srgbClr val="3C7A5F"/>
                          </a:solidFill>
                        </a:rPr>
                        <a:t>Initial plan</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BE" sz="1600" dirty="0">
                          <a:solidFill>
                            <a:srgbClr val="3C7A5F"/>
                          </a:solidFill>
                        </a:rPr>
                        <a:t>Implemented plan </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03218893"/>
                  </a:ext>
                </a:extLst>
              </a:tr>
              <a:tr h="533921">
                <a:tc>
                  <a:txBody>
                    <a:bodyPr/>
                    <a:lstStyle/>
                    <a:p>
                      <a:pPr algn="l"/>
                      <a:r>
                        <a:rPr lang="en-BE" sz="1600" b="1" dirty="0">
                          <a:solidFill>
                            <a:srgbClr val="3C7A5F"/>
                          </a:solidFill>
                        </a:rPr>
                        <a:t>Participants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BE" sz="1600" dirty="0">
                          <a:solidFill>
                            <a:srgbClr val="3C7A5F"/>
                          </a:solidFill>
                        </a:rPr>
                        <a:t>Prisoners and partners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BE" sz="1600" dirty="0">
                          <a:solidFill>
                            <a:srgbClr val="3C7A5F"/>
                          </a:solidFill>
                        </a:rPr>
                        <a:t>SPPF-partners (programme providers)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40219564"/>
                  </a:ext>
                </a:extLst>
              </a:tr>
              <a:tr h="670129">
                <a:tc>
                  <a:txBody>
                    <a:bodyPr/>
                    <a:lstStyle/>
                    <a:p>
                      <a:pPr algn="l"/>
                      <a:r>
                        <a:rPr lang="en-BE" sz="1600" b="1" dirty="0">
                          <a:solidFill>
                            <a:srgbClr val="3C7A5F"/>
                          </a:solidFill>
                        </a:rPr>
                        <a:t>Approach</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BE" sz="1600" dirty="0">
                          <a:solidFill>
                            <a:srgbClr val="3C7A5F"/>
                          </a:solidFill>
                        </a:rPr>
                        <a:t>Pre-post survey and focus groups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BE" sz="1600" dirty="0">
                          <a:solidFill>
                            <a:srgbClr val="3C7A5F"/>
                          </a:solidFill>
                        </a:rPr>
                        <a:t>Reflective practice via different reflective methods </a:t>
                      </a:r>
                    </a:p>
                    <a:p>
                      <a:pPr algn="l"/>
                      <a:r>
                        <a:rPr lang="en-BE" sz="1600" dirty="0">
                          <a:solidFill>
                            <a:srgbClr val="3C7A5F"/>
                          </a:solidFill>
                        </a:rPr>
                        <a:t>(written journals, reflective conversations with critical friends, online tool (‘impact wizard’),…)</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47288026"/>
                  </a:ext>
                </a:extLst>
              </a:tr>
              <a:tr h="533921">
                <a:tc>
                  <a:txBody>
                    <a:bodyPr/>
                    <a:lstStyle/>
                    <a:p>
                      <a:pPr algn="l"/>
                      <a:r>
                        <a:rPr lang="en-BE" sz="1600" b="1" dirty="0">
                          <a:solidFill>
                            <a:srgbClr val="3C7A5F"/>
                          </a:solidFill>
                        </a:rPr>
                        <a:t>Outcomes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600" dirty="0">
                          <a:solidFill>
                            <a:srgbClr val="3C7A5F"/>
                          </a:solidFill>
                        </a:rPr>
                        <a:t>E</a:t>
                      </a:r>
                      <a:r>
                        <a:rPr lang="en-BE" sz="1600" dirty="0">
                          <a:solidFill>
                            <a:srgbClr val="3C7A5F"/>
                          </a:solidFill>
                        </a:rPr>
                        <a:t>xpectations, satisfaction and lived experiences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BE" sz="1600" dirty="0">
                          <a:solidFill>
                            <a:srgbClr val="3C7A5F"/>
                          </a:solidFill>
                        </a:rPr>
                        <a:t>Visualisations of sports-based programmes for prisoners that focus on social integration</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74611141"/>
                  </a:ext>
                </a:extLst>
              </a:tr>
            </a:tbl>
          </a:graphicData>
        </a:graphic>
      </p:graphicFrame>
      <p:sp>
        <p:nvSpPr>
          <p:cNvPr id="6" name="TextBox 5">
            <a:extLst>
              <a:ext uri="{FF2B5EF4-FFF2-40B4-BE49-F238E27FC236}">
                <a16:creationId xmlns:a16="http://schemas.microsoft.com/office/drawing/2014/main" id="{93ABDA9E-E3CA-1FB1-960A-7ACDB721BDB9}"/>
              </a:ext>
            </a:extLst>
          </p:cNvPr>
          <p:cNvSpPr txBox="1"/>
          <p:nvPr/>
        </p:nvSpPr>
        <p:spPr>
          <a:xfrm>
            <a:off x="713509" y="5329443"/>
            <a:ext cx="60960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3C7A5F"/>
                </a:solidFill>
                <a:effectLst/>
                <a:uLnTx/>
                <a:uFillTx/>
                <a:latin typeface="Rockwell" panose="02060603020205020403"/>
                <a:ea typeface="Verdana" panose="020B0604030504040204" pitchFamily="34" charset="0"/>
                <a:cs typeface="Verdana" panose="020B0604030504040204" pitchFamily="34" charset="0"/>
              </a:rPr>
              <a:t>→ </a:t>
            </a:r>
            <a:r>
              <a:rPr kumimoji="0" lang="nl-BE" sz="2400" b="0" i="0" u="none" strike="noStrike" kern="1200" cap="none" spc="0" normalizeH="0" baseline="0" noProof="0" dirty="0">
                <a:ln>
                  <a:noFill/>
                </a:ln>
                <a:solidFill>
                  <a:srgbClr val="3C7A5F"/>
                </a:solidFill>
                <a:effectLst/>
                <a:uLnTx/>
                <a:uFillTx/>
                <a:latin typeface="Rockwell" panose="02060603020205020403"/>
                <a:ea typeface="Verdana" panose="020B0604030504040204" pitchFamily="34" charset="0"/>
                <a:cs typeface="Verdana" panose="020B0604030504040204" pitchFamily="34" charset="0"/>
              </a:rPr>
              <a:t>an a</a:t>
            </a:r>
            <a:r>
              <a:rPr kumimoji="0" lang="nl-BE" sz="2400" b="0" i="0" u="none" strike="noStrike" kern="1200" cap="none" spc="0" normalizeH="0" baseline="0" noProof="0" dirty="0">
                <a:ln>
                  <a:noFill/>
                </a:ln>
                <a:solidFill>
                  <a:srgbClr val="3C7A5F"/>
                </a:solidFill>
                <a:effectLst/>
                <a:uLnTx/>
                <a:uFillTx/>
                <a:latin typeface="Rockwell" panose="02060603020205020403"/>
                <a:ea typeface="+mn-ea"/>
                <a:cs typeface="+mn-cs"/>
              </a:rPr>
              <a:t>lternative evaluation approach </a:t>
            </a:r>
            <a:endParaRPr kumimoji="0" lang="en-BE" sz="2400" b="0" i="0" u="none" strike="noStrike" kern="1200" cap="none" spc="0" normalizeH="0" baseline="0" noProof="0" dirty="0">
              <a:ln>
                <a:noFill/>
              </a:ln>
              <a:solidFill>
                <a:srgbClr val="111111"/>
              </a:solidFill>
              <a:effectLst/>
              <a:uLnTx/>
              <a:uFillTx/>
              <a:latin typeface="Rockwell" panose="02060603020205020403"/>
              <a:ea typeface="+mn-ea"/>
              <a:cs typeface="+mn-cs"/>
            </a:endParaRPr>
          </a:p>
        </p:txBody>
      </p:sp>
      <p:pic>
        <p:nvPicPr>
          <p:cNvPr id="7172" name="Picture 4" descr="212,200 Evaluation Images, Stock Photos &amp; Vectors | Shutterstock">
            <a:extLst>
              <a:ext uri="{FF2B5EF4-FFF2-40B4-BE49-F238E27FC236}">
                <a16:creationId xmlns:a16="http://schemas.microsoft.com/office/drawing/2014/main" id="{7C531DC2-7A19-8BB5-6AC4-CCF37C6EF52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84743" y="5555580"/>
            <a:ext cx="3907257" cy="1302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382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2473D9-0E00-CE81-C871-9CCDCAF38987}"/>
              </a:ext>
            </a:extLst>
          </p:cNvPr>
          <p:cNvSpPr/>
          <p:nvPr/>
        </p:nvSpPr>
        <p:spPr>
          <a:xfrm>
            <a:off x="519546" y="1193050"/>
            <a:ext cx="11152908" cy="830997"/>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3C7A5F"/>
                </a:solidFill>
                <a:effectLst/>
                <a:uLnTx/>
                <a:uFillTx/>
                <a:latin typeface="Rockwell" panose="02060603020205020403"/>
                <a:ea typeface="Verdana" panose="020B0604030504040204" pitchFamily="34" charset="0"/>
                <a:cs typeface="Verdana" panose="020B0604030504040204" pitchFamily="34" charset="0"/>
              </a:rPr>
              <a:t>moving away from simple ‘input-output approaches’ towards an understanding of contexts, processes and outcomes</a:t>
            </a:r>
          </a:p>
        </p:txBody>
      </p:sp>
      <p:sp>
        <p:nvSpPr>
          <p:cNvPr id="7" name="TextBox 6">
            <a:extLst>
              <a:ext uri="{FF2B5EF4-FFF2-40B4-BE49-F238E27FC236}">
                <a16:creationId xmlns:a16="http://schemas.microsoft.com/office/drawing/2014/main" id="{5CBEA8D1-C5D5-1DCC-2277-EEB199751C90}"/>
              </a:ext>
            </a:extLst>
          </p:cNvPr>
          <p:cNvSpPr txBox="1"/>
          <p:nvPr/>
        </p:nvSpPr>
        <p:spPr>
          <a:xfrm>
            <a:off x="311727" y="282648"/>
            <a:ext cx="707274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400" b="1" i="0" u="none" strike="noStrike" kern="1200" cap="none" spc="0" normalizeH="0" baseline="0" noProof="0" dirty="0">
                <a:ln>
                  <a:noFill/>
                </a:ln>
                <a:solidFill>
                  <a:srgbClr val="3C7A5F"/>
                </a:solidFill>
                <a:effectLst/>
                <a:uLnTx/>
                <a:uFillTx/>
                <a:latin typeface="Rockwell" panose="02060603020205020403"/>
                <a:ea typeface="+mn-ea"/>
                <a:cs typeface="+mn-cs"/>
              </a:rPr>
              <a:t>Theory-Based Evaluation approach (TBE) </a:t>
            </a:r>
          </a:p>
        </p:txBody>
      </p:sp>
      <p:pic>
        <p:nvPicPr>
          <p:cNvPr id="3" name="Picture 2">
            <a:extLst>
              <a:ext uri="{FF2B5EF4-FFF2-40B4-BE49-F238E27FC236}">
                <a16:creationId xmlns:a16="http://schemas.microsoft.com/office/drawing/2014/main" id="{FBC33C0C-50E9-FA97-1AA4-C6BD36B765A6}"/>
              </a:ext>
            </a:extLst>
          </p:cNvPr>
          <p:cNvPicPr>
            <a:picLocks noChangeAspect="1"/>
          </p:cNvPicPr>
          <p:nvPr/>
        </p:nvPicPr>
        <p:blipFill>
          <a:blip r:embed="rId3"/>
          <a:stretch>
            <a:fillRect/>
          </a:stretch>
        </p:blipFill>
        <p:spPr>
          <a:xfrm>
            <a:off x="100459" y="2304134"/>
            <a:ext cx="6115582" cy="3360816"/>
          </a:xfrm>
          <a:prstGeom prst="rect">
            <a:avLst/>
          </a:prstGeom>
        </p:spPr>
      </p:pic>
      <p:pic>
        <p:nvPicPr>
          <p:cNvPr id="4098" name="Picture 2" descr="Black Box - Green Belt Institute">
            <a:extLst>
              <a:ext uri="{FF2B5EF4-FFF2-40B4-BE49-F238E27FC236}">
                <a16:creationId xmlns:a16="http://schemas.microsoft.com/office/drawing/2014/main" id="{D6FC1CCC-1F4F-C547-184A-4C7B0CA4220A}"/>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864633" y="2472784"/>
            <a:ext cx="3176429" cy="3057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6831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2473D9-0E00-CE81-C871-9CCDCAF38987}"/>
              </a:ext>
            </a:extLst>
          </p:cNvPr>
          <p:cNvSpPr/>
          <p:nvPr/>
        </p:nvSpPr>
        <p:spPr>
          <a:xfrm>
            <a:off x="519546" y="373755"/>
            <a:ext cx="11152908" cy="2677656"/>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3C7A5F"/>
                </a:solidFill>
                <a:effectLst/>
                <a:uLnTx/>
                <a:uFillTx/>
                <a:latin typeface="Rockwell" panose="02060603020205020403"/>
                <a:ea typeface="Verdana" panose="020B0604030504040204" pitchFamily="34" charset="0"/>
                <a:cs typeface="Verdana" panose="020B0604030504040204" pitchFamily="34" charset="0"/>
              </a:rPr>
              <a:t>instead of merely investigating ‘if’ a programme or policy works (what most evaluative research does), TBE intends to understand ‘why’, ‘how’, ‘for whom’ ‘to what extent’ and ‘in what circumstances’ it does (or does not…)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3C7A5F"/>
              </a:solidFill>
              <a:effectLst/>
              <a:uLnTx/>
              <a:uFillTx/>
              <a:latin typeface="Rockwell" panose="02060603020205020403"/>
              <a:ea typeface="Verdana" panose="020B0604030504040204" pitchFamily="34" charset="0"/>
              <a:cs typeface="Verdan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3C7A5F"/>
                </a:solidFill>
                <a:effectLst/>
                <a:uLnTx/>
                <a:uFillTx/>
                <a:latin typeface="Rockwell" panose="02060603020205020403"/>
                <a:ea typeface="Verdana" panose="020B0604030504040204" pitchFamily="34" charset="0"/>
                <a:cs typeface="Verdana" panose="020B0604030504040204" pitchFamily="34" charset="0"/>
              </a:rPr>
              <a:t>what is the ‘logic’ or ‘theory’ behind a programme (intervention, project)?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3C7A5F"/>
              </a:solidFill>
              <a:effectLst/>
              <a:uLnTx/>
              <a:uFillTx/>
              <a:latin typeface="Rockwell" panose="02060603020205020403"/>
              <a:ea typeface="Verdana" panose="020B0604030504040204" pitchFamily="34" charset="0"/>
              <a:cs typeface="Verdan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3C7A5F"/>
                </a:solidFill>
                <a:effectLst/>
                <a:uLnTx/>
                <a:uFillTx/>
                <a:latin typeface="Rockwell" panose="02060603020205020403"/>
                <a:ea typeface="Verdana" panose="020B0604030504040204" pitchFamily="34" charset="0"/>
                <a:cs typeface="Verdana" panose="020B0604030504040204" pitchFamily="34" charset="0"/>
              </a:rPr>
              <a:t>‘Theory of Change’ (using a ‘logic model’)</a:t>
            </a:r>
          </a:p>
        </p:txBody>
      </p:sp>
      <p:pic>
        <p:nvPicPr>
          <p:cNvPr id="8194" name="Picture 2" descr="The Alchemy of Program Evaluation, Part 6: Logic and Theory of Change Models">
            <a:extLst>
              <a:ext uri="{FF2B5EF4-FFF2-40B4-BE49-F238E27FC236}">
                <a16:creationId xmlns:a16="http://schemas.microsoft.com/office/drawing/2014/main" id="{33908C41-AA6A-EE1B-8AC5-225A95B6CF9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8632" y="3651844"/>
            <a:ext cx="10963822" cy="2454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5397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E8488E9-D6FD-CE7B-4D0D-47D0F0D38D52}"/>
              </a:ext>
            </a:extLst>
          </p:cNvPr>
          <p:cNvSpPr txBox="1">
            <a:spLocks/>
          </p:cNvSpPr>
          <p:nvPr/>
        </p:nvSpPr>
        <p:spPr>
          <a:xfrm>
            <a:off x="388249" y="260515"/>
            <a:ext cx="11209762" cy="34904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30000"/>
              </a:spcBef>
              <a:spcAft>
                <a:spcPts val="0"/>
              </a:spcAft>
              <a:buClrTx/>
              <a:buSzTx/>
              <a:buFont typeface="Arial" panose="020B0604020202020204" pitchFamily="34" charset="0"/>
              <a:buNone/>
              <a:tabLst/>
              <a:defRPr/>
            </a:pPr>
            <a:r>
              <a:rPr kumimoji="0" lang="en-GB" sz="2400" b="1" i="0" u="sng" strike="noStrike" kern="1200" cap="none" spc="0" normalizeH="0" baseline="0" noProof="0" dirty="0">
                <a:ln>
                  <a:noFill/>
                </a:ln>
                <a:solidFill>
                  <a:srgbClr val="3C7A5F"/>
                </a:solidFill>
                <a:effectLst/>
                <a:uLnTx/>
                <a:uFillTx/>
                <a:latin typeface="Rockwell" panose="02060603020205020403"/>
                <a:ea typeface="+mn-ea"/>
                <a:cs typeface="+mn-cs"/>
              </a:rPr>
              <a:t>Objective</a:t>
            </a:r>
            <a:r>
              <a:rPr kumimoji="0" lang="en-GB" sz="2400" b="1" i="0" u="none" strike="noStrike" kern="1200" cap="none" spc="0" normalizeH="0" baseline="0" noProof="0" dirty="0">
                <a:ln>
                  <a:noFill/>
                </a:ln>
                <a:solidFill>
                  <a:srgbClr val="3C7A5F"/>
                </a:solidFill>
                <a:effectLst/>
                <a:uLnTx/>
                <a:uFillTx/>
                <a:latin typeface="Rockwell" panose="02060603020205020403"/>
                <a:ea typeface="+mn-ea"/>
                <a:cs typeface="+mn-cs"/>
              </a:rPr>
              <a:t> </a:t>
            </a:r>
          </a:p>
          <a:p>
            <a:pPr marL="228600" marR="0" lvl="0" indent="-228600" algn="l" defTabSz="914400" rtl="0" eaLnBrk="1" fontAlgn="auto" latinLnBrk="0" hangingPunct="1">
              <a:lnSpc>
                <a:spcPct val="100000"/>
              </a:lnSpc>
              <a:spcBef>
                <a:spcPct val="30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3C7A5F"/>
              </a:solidFill>
              <a:effectLst/>
              <a:uLnTx/>
              <a:uFillTx/>
              <a:latin typeface="Rockwell" panose="02060603020205020403"/>
              <a:ea typeface="+mn-ea"/>
              <a:cs typeface="+mn-cs"/>
            </a:endParaRPr>
          </a:p>
          <a:p>
            <a:pPr marL="0" marR="0" lvl="0" indent="0" algn="l" defTabSz="914400" rtl="0" eaLnBrk="1" fontAlgn="auto" latinLnBrk="0" hangingPunct="1">
              <a:lnSpc>
                <a:spcPct val="100000"/>
              </a:lnSpc>
              <a:spcBef>
                <a:spcPct val="30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3C7A5F"/>
                </a:solidFill>
                <a:effectLst/>
                <a:uLnTx/>
                <a:uFillTx/>
                <a:latin typeface="Rockwell" panose="02060603020205020403"/>
                <a:ea typeface="+mn-ea"/>
                <a:cs typeface="+mn-cs"/>
              </a:rPr>
              <a:t>Mapping of existing practices in EU member states using sport activities to prepare prisoners for life after prison and that can have a link with the outside world</a:t>
            </a:r>
          </a:p>
          <a:p>
            <a:pPr marL="0" marR="0" lvl="0" indent="0" algn="l" defTabSz="914400" rtl="0" eaLnBrk="1" fontAlgn="auto" latinLnBrk="0" hangingPunct="1">
              <a:lnSpc>
                <a:spcPct val="100000"/>
              </a:lnSpc>
              <a:spcBef>
                <a:spcPct val="3000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srgbClr val="3C7A5F"/>
              </a:solidFill>
              <a:effectLst/>
              <a:uLnTx/>
              <a:uFillTx/>
              <a:latin typeface="Rockwell" panose="02060603020205020403"/>
              <a:ea typeface="+mn-ea"/>
              <a:cs typeface="+mn-cs"/>
            </a:endParaRPr>
          </a:p>
          <a:p>
            <a:pPr marL="0" marR="0" lvl="0" indent="0" algn="l" defTabSz="914400" rtl="0" eaLnBrk="1" fontAlgn="auto" latinLnBrk="0" hangingPunct="1">
              <a:lnSpc>
                <a:spcPct val="100000"/>
              </a:lnSpc>
              <a:spcBef>
                <a:spcPct val="30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3C7A5F"/>
                </a:solidFill>
                <a:effectLst/>
                <a:uLnTx/>
                <a:uFillTx/>
                <a:latin typeface="Rockwell" panose="02060603020205020403"/>
                <a:ea typeface="+mn-ea"/>
                <a:cs typeface="+mn-cs"/>
              </a:rPr>
              <a:t>Review of the academic and non-academic literature (2010-2020)</a:t>
            </a:r>
          </a:p>
          <a:p>
            <a:pPr marL="228600" marR="0" lvl="0" indent="-228600" algn="l" defTabSz="914400" rtl="0" eaLnBrk="1" fontAlgn="auto" latinLnBrk="0" hangingPunct="1">
              <a:lnSpc>
                <a:spcPct val="100000"/>
              </a:lnSpc>
              <a:spcBef>
                <a:spcPct val="30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3C7A5F"/>
              </a:solidFill>
              <a:effectLst/>
              <a:uLnTx/>
              <a:uFillTx/>
              <a:latin typeface="Rockwell" panose="02060603020205020403"/>
              <a:ea typeface="+mn-ea"/>
              <a:cs typeface="+mn-cs"/>
            </a:endParaRPr>
          </a:p>
          <a:p>
            <a:pPr marL="228600" marR="0" lvl="0" indent="-228600" algn="l" defTabSz="914400" rtl="0" eaLnBrk="1" fontAlgn="auto" latinLnBrk="0" hangingPunct="1">
              <a:lnSpc>
                <a:spcPct val="100000"/>
              </a:lnSpc>
              <a:spcBef>
                <a:spcPct val="30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3C7A5F"/>
              </a:solidFill>
              <a:effectLst/>
              <a:uLnTx/>
              <a:uFillTx/>
              <a:latin typeface="Rockwell" panose="02060603020205020403"/>
              <a:ea typeface="+mn-ea"/>
              <a:cs typeface="+mn-cs"/>
            </a:endParaRPr>
          </a:p>
          <a:p>
            <a:pPr marL="0" marR="0" lvl="0" indent="0" algn="l" defTabSz="914400" rtl="0" eaLnBrk="1" fontAlgn="auto" latinLnBrk="0" hangingPunct="1">
              <a:lnSpc>
                <a:spcPct val="100000"/>
              </a:lnSpc>
              <a:spcBef>
                <a:spcPct val="30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3C7A5F"/>
                </a:solidFill>
                <a:effectLst/>
                <a:uLnTx/>
                <a:uFillTx/>
                <a:latin typeface="Rockwell" panose="02060603020205020403"/>
                <a:ea typeface="+mn-ea"/>
                <a:cs typeface="+mn-cs"/>
                <a:hlinkClick r:id="rId3">
                  <a:extLst>
                    <a:ext uri="{A12FA001-AC4F-418D-AE19-62706E023703}">
                      <ahyp:hlinkClr xmlns:ahyp="http://schemas.microsoft.com/office/drawing/2018/hyperlinkcolor" val="tx"/>
                    </a:ext>
                  </a:extLst>
                </a:hlinkClick>
              </a:rPr>
              <a:t>https://saso.research.vub.be/sppf</a:t>
            </a:r>
            <a:r>
              <a:rPr kumimoji="0" lang="en-US" sz="2400" b="0" i="0" u="none" strike="noStrike" kern="1200" cap="none" spc="0" normalizeH="0" baseline="0" noProof="0" dirty="0">
                <a:ln>
                  <a:noFill/>
                </a:ln>
                <a:solidFill>
                  <a:srgbClr val="3C7A5F"/>
                </a:solidFill>
                <a:effectLst/>
                <a:uLnTx/>
                <a:uFillTx/>
                <a:latin typeface="Rockwell" panose="02060603020205020403"/>
                <a:ea typeface="+mn-ea"/>
                <a:cs typeface="+mn-cs"/>
              </a:rPr>
              <a:t> </a:t>
            </a:r>
            <a:endParaRPr kumimoji="0" lang="en-GB" sz="2400" b="0" i="0" u="none" strike="noStrike" kern="1200" cap="none" spc="0" normalizeH="0" baseline="0" noProof="0" dirty="0">
              <a:ln>
                <a:noFill/>
              </a:ln>
              <a:solidFill>
                <a:srgbClr val="3C7A5F"/>
              </a:solidFill>
              <a:effectLst/>
              <a:uLnTx/>
              <a:uFillTx/>
              <a:latin typeface="Rockwell" panose="02060603020205020403"/>
              <a:ea typeface="+mn-ea"/>
              <a:cs typeface="+mn-cs"/>
            </a:endParaRPr>
          </a:p>
          <a:p>
            <a:pPr marL="228600" marR="0" lvl="0" indent="-228600" algn="l" defTabSz="914400" rtl="0" eaLnBrk="1" fontAlgn="auto" latinLnBrk="0" hangingPunct="1">
              <a:lnSpc>
                <a:spcPct val="100000"/>
              </a:lnSpc>
              <a:spcBef>
                <a:spcPct val="30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111111"/>
              </a:solidFill>
              <a:effectLst/>
              <a:uLnTx/>
              <a:uFillTx/>
              <a:latin typeface="Rockwell" panose="02060603020205020403"/>
              <a:ea typeface="+mn-ea"/>
              <a:cs typeface="+mn-cs"/>
            </a:endParaRPr>
          </a:p>
        </p:txBody>
      </p:sp>
      <p:pic>
        <p:nvPicPr>
          <p:cNvPr id="9" name="Picture 8">
            <a:extLst>
              <a:ext uri="{FF2B5EF4-FFF2-40B4-BE49-F238E27FC236}">
                <a16:creationId xmlns:a16="http://schemas.microsoft.com/office/drawing/2014/main" id="{8795F582-5D61-E83D-8920-83E37B1CBBC6}"/>
              </a:ext>
            </a:extLst>
          </p:cNvPr>
          <p:cNvPicPr>
            <a:picLocks noChangeAspect="1"/>
          </p:cNvPicPr>
          <p:nvPr/>
        </p:nvPicPr>
        <p:blipFill>
          <a:blip r:embed="rId4"/>
          <a:stretch>
            <a:fillRect/>
          </a:stretch>
        </p:blipFill>
        <p:spPr>
          <a:xfrm>
            <a:off x="9767455" y="3429000"/>
            <a:ext cx="2424545" cy="3429000"/>
          </a:xfrm>
          <a:prstGeom prst="rect">
            <a:avLst/>
          </a:prstGeom>
        </p:spPr>
      </p:pic>
    </p:spTree>
    <p:extLst>
      <p:ext uri="{BB962C8B-B14F-4D97-AF65-F5344CB8AC3E}">
        <p14:creationId xmlns:p14="http://schemas.microsoft.com/office/powerpoint/2010/main" val="197138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7281AEA-4ECB-C5A3-87B0-93650D3F64F2}"/>
              </a:ext>
            </a:extLst>
          </p:cNvPr>
          <p:cNvSpPr txBox="1"/>
          <p:nvPr/>
        </p:nvSpPr>
        <p:spPr>
          <a:xfrm>
            <a:off x="435528" y="406918"/>
            <a:ext cx="11756472"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sng" strike="noStrike" kern="1200" cap="none" spc="0" normalizeH="0" baseline="0" noProof="0" dirty="0">
                <a:ln>
                  <a:noFill/>
                </a:ln>
                <a:solidFill>
                  <a:srgbClr val="3C7A5F"/>
                </a:solidFill>
                <a:effectLst/>
                <a:uLnTx/>
                <a:uFillTx/>
                <a:latin typeface="Rockwell" panose="02060603020205020403"/>
                <a:ea typeface="+mn-ea"/>
                <a:cs typeface="+mn-cs"/>
              </a:rPr>
              <a:t>Main findings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3C7A5F"/>
              </a:solidFill>
              <a:effectLst/>
              <a:uLnTx/>
              <a:uFillTx/>
              <a:latin typeface="Rockwell" panose="02060603020205020403"/>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3C7A5F"/>
                </a:solidFill>
                <a:effectLst/>
                <a:uLnTx/>
                <a:uFillTx/>
                <a:latin typeface="Rockwell" panose="02060603020205020403"/>
                <a:ea typeface="+mn-ea"/>
                <a:cs typeface="+mn-cs"/>
              </a:rPr>
              <a:t>8 studies investigating if sport activities in prison can contribute to mental wellbeing, attitudinal and/or behavioural change of prisoners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3C7A5F"/>
              </a:solidFill>
              <a:effectLst/>
              <a:uLnTx/>
              <a:uFillTx/>
              <a:latin typeface="Rockwell" panose="02060603020205020403"/>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3C7A5F"/>
                </a:solidFill>
                <a:effectLst/>
                <a:uLnTx/>
                <a:uFillTx/>
                <a:latin typeface="Rockwell" panose="02060603020205020403"/>
                <a:ea typeface="+mn-ea"/>
                <a:cs typeface="+mn-cs"/>
              </a:rPr>
              <a:t>reported variety in sports, research methods and measured outcomes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3C7A5F"/>
                </a:solidFill>
                <a:effectLst/>
                <a:uLnTx/>
                <a:uFillTx/>
                <a:latin typeface="Rockwell" panose="02060603020205020403"/>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3C7A5F"/>
                </a:solidFill>
                <a:effectLst/>
                <a:uLnTx/>
                <a:uFillTx/>
                <a:latin typeface="Rockwell" panose="02060603020205020403"/>
                <a:ea typeface="+mn-ea"/>
                <a:cs typeface="+mn-cs"/>
              </a:rPr>
              <a:t>d</a:t>
            </a:r>
            <a:r>
              <a:rPr kumimoji="0" lang="en-BE" sz="2400" b="0" i="0" u="none" strike="noStrike" kern="1200" cap="none" spc="0" normalizeH="0" baseline="0" noProof="0" dirty="0">
                <a:ln>
                  <a:noFill/>
                </a:ln>
                <a:solidFill>
                  <a:srgbClr val="3C7A5F"/>
                </a:solidFill>
                <a:effectLst/>
                <a:uLnTx/>
                <a:uFillTx/>
                <a:latin typeface="Rockwell" panose="02060603020205020403"/>
                <a:ea typeface="+mn-ea"/>
                <a:cs typeface="+mn-cs"/>
              </a:rPr>
              <a:t>etailed information about the way the activities are organised is often missing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BE" sz="2400" b="0" i="0" u="none" strike="noStrike" kern="1200" cap="none" spc="0" normalizeH="0" baseline="0" noProof="0" dirty="0">
              <a:ln>
                <a:noFill/>
              </a:ln>
              <a:solidFill>
                <a:srgbClr val="3C7A5F"/>
              </a:solidFill>
              <a:effectLst/>
              <a:uLnTx/>
              <a:uFillTx/>
              <a:latin typeface="Rockwell" panose="02060603020205020403"/>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3C7A5F"/>
                </a:solidFill>
                <a:effectLst/>
                <a:uLnTx/>
                <a:uFillTx/>
                <a:latin typeface="Rockwell" panose="02060603020205020403"/>
                <a:ea typeface="+mn-ea"/>
                <a:cs typeface="+mn-cs"/>
              </a:rPr>
              <a:t>limited reference to a link with the outside world / </a:t>
            </a:r>
            <a:r>
              <a:rPr kumimoji="0" lang="en-BE" sz="2400" b="0" i="0" u="none" strike="noStrike" kern="1200" cap="none" spc="0" normalizeH="0" baseline="0" noProof="0" dirty="0">
                <a:ln>
                  <a:noFill/>
                </a:ln>
                <a:solidFill>
                  <a:srgbClr val="3C7A5F"/>
                </a:solidFill>
                <a:effectLst/>
                <a:uLnTx/>
                <a:uFillTx/>
                <a:latin typeface="Rockwell" panose="02060603020205020403"/>
                <a:ea typeface="+mn-ea"/>
                <a:cs typeface="+mn-cs"/>
              </a:rPr>
              <a:t>‘through the gate support’ is rarely provided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3C7A5F"/>
              </a:solidFill>
              <a:effectLst/>
              <a:uLnTx/>
              <a:uFillTx/>
              <a:latin typeface="Rockwell" panose="02060603020205020403"/>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3C7A5F"/>
                </a:solidFill>
                <a:effectLst/>
                <a:uLnTx/>
                <a:uFillTx/>
                <a:latin typeface="Rockwell" panose="02060603020205020403"/>
                <a:ea typeface="+mn-ea"/>
                <a:cs typeface="+mn-cs"/>
              </a:rPr>
              <a:t>n</a:t>
            </a:r>
            <a:r>
              <a:rPr kumimoji="0" lang="en-BE" sz="2400" b="0" i="0" u="none" strike="noStrike" kern="1200" cap="none" spc="0" normalizeH="0" baseline="0" noProof="0" dirty="0">
                <a:ln>
                  <a:noFill/>
                </a:ln>
                <a:solidFill>
                  <a:srgbClr val="3C7A5F"/>
                </a:solidFill>
                <a:effectLst/>
                <a:uLnTx/>
                <a:uFillTx/>
                <a:latin typeface="Rockwell" panose="02060603020205020403"/>
                <a:ea typeface="+mn-ea"/>
                <a:cs typeface="+mn-cs"/>
              </a:rPr>
              <a:t>ot all studies reported positive outcomes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BE" sz="2400" b="0" i="0" u="none" strike="noStrike" kern="1200" cap="none" spc="0" normalizeH="0" baseline="0" noProof="0" dirty="0">
              <a:ln>
                <a:noFill/>
              </a:ln>
              <a:solidFill>
                <a:srgbClr val="3C7A5F"/>
              </a:solidFill>
              <a:effectLst/>
              <a:uLnTx/>
              <a:uFillTx/>
              <a:latin typeface="Rockwell" panose="02060603020205020403"/>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BE" sz="2400" b="0" i="0" u="none" strike="noStrike" kern="1200" cap="none" spc="0" normalizeH="0" baseline="0" noProof="0" dirty="0">
                <a:ln>
                  <a:noFill/>
                </a:ln>
                <a:solidFill>
                  <a:srgbClr val="3C7A5F"/>
                </a:solidFill>
                <a:effectLst/>
                <a:uLnTx/>
                <a:uFillTx/>
                <a:latin typeface="Rockwell" panose="02060603020205020403"/>
                <a:ea typeface="+mn-ea"/>
                <a:cs typeface="+mn-cs"/>
              </a:rPr>
              <a:t>unclear if measured outcomes were aligned with programme objectives</a:t>
            </a:r>
          </a:p>
        </p:txBody>
      </p:sp>
    </p:spTree>
    <p:extLst>
      <p:ext uri="{BB962C8B-B14F-4D97-AF65-F5344CB8AC3E}">
        <p14:creationId xmlns:p14="http://schemas.microsoft.com/office/powerpoint/2010/main" val="1575859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A5113D-A353-2D7C-7D8E-41C03690FEE5}"/>
              </a:ext>
            </a:extLst>
          </p:cNvPr>
          <p:cNvSpPr>
            <a:spLocks noGrp="1"/>
          </p:cNvSpPr>
          <p:nvPr>
            <p:ph type="ctrTitle"/>
          </p:nvPr>
        </p:nvSpPr>
        <p:spPr>
          <a:xfrm>
            <a:off x="1366192" y="2340211"/>
            <a:ext cx="9144000" cy="2387600"/>
          </a:xfrm>
        </p:spPr>
        <p:txBody>
          <a:bodyPr>
            <a:normAutofit/>
          </a:bodyPr>
          <a:lstStyle/>
          <a:p>
            <a:r>
              <a:rPr lang="en-GB" sz="4800" dirty="0"/>
              <a:t>online survey</a:t>
            </a:r>
            <a:br>
              <a:rPr lang="en-GB" sz="4800" dirty="0"/>
            </a:br>
            <a:endParaRPr lang="nl-BE" sz="8000" dirty="0"/>
          </a:p>
        </p:txBody>
      </p:sp>
    </p:spTree>
    <p:extLst>
      <p:ext uri="{BB962C8B-B14F-4D97-AF65-F5344CB8AC3E}">
        <p14:creationId xmlns:p14="http://schemas.microsoft.com/office/powerpoint/2010/main" val="776045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FFAD073-04F2-ED46-3732-49475D1B8501}"/>
              </a:ext>
            </a:extLst>
          </p:cNvPr>
          <p:cNvSpPr txBox="1">
            <a:spLocks/>
          </p:cNvSpPr>
          <p:nvPr/>
        </p:nvSpPr>
        <p:spPr>
          <a:xfrm>
            <a:off x="341801" y="346445"/>
            <a:ext cx="11508397" cy="34904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30000"/>
              </a:spcBef>
              <a:spcAft>
                <a:spcPts val="0"/>
              </a:spcAft>
              <a:buClrTx/>
              <a:buSzTx/>
              <a:buFont typeface="Arial" panose="020B0604020202020204" pitchFamily="34" charset="0"/>
              <a:buNone/>
              <a:tabLst/>
              <a:defRPr/>
            </a:pPr>
            <a:r>
              <a:rPr kumimoji="0" lang="en-GB" sz="2400" b="1" i="0" u="sng" strike="noStrike" kern="1200" cap="none" spc="0" normalizeH="0" baseline="0" noProof="0" dirty="0">
                <a:ln>
                  <a:noFill/>
                </a:ln>
                <a:solidFill>
                  <a:srgbClr val="3C7A5F"/>
                </a:solidFill>
                <a:effectLst/>
                <a:uLnTx/>
                <a:uFillTx/>
                <a:latin typeface="Rockwell" panose="02060603020205020403"/>
                <a:ea typeface="+mn-ea"/>
                <a:cs typeface="+mn-cs"/>
              </a:rPr>
              <a:t>Respondents</a:t>
            </a:r>
            <a:r>
              <a:rPr kumimoji="0" lang="en-GB" sz="2400" b="1" i="0" u="none" strike="noStrike" kern="1200" cap="none" spc="0" normalizeH="0" baseline="0" noProof="0" dirty="0">
                <a:ln>
                  <a:noFill/>
                </a:ln>
                <a:solidFill>
                  <a:srgbClr val="3C7A5F"/>
                </a:solidFill>
                <a:effectLst/>
                <a:uLnTx/>
                <a:uFillTx/>
                <a:latin typeface="Rockwell" panose="02060603020205020403"/>
                <a:ea typeface="+mn-ea"/>
                <a:cs typeface="+mn-cs"/>
              </a:rPr>
              <a:t> </a:t>
            </a:r>
            <a:r>
              <a:rPr kumimoji="0" lang="en-GB" sz="2400" b="0" i="0" u="none" strike="noStrike" kern="1200" cap="none" spc="0" normalizeH="0" baseline="0" noProof="0" dirty="0">
                <a:ln>
                  <a:noFill/>
                </a:ln>
                <a:solidFill>
                  <a:srgbClr val="3C7A5F"/>
                </a:solidFill>
                <a:effectLst/>
                <a:uLnTx/>
                <a:uFillTx/>
                <a:latin typeface="Rockwell" panose="02060603020205020403"/>
                <a:ea typeface="+mn-ea"/>
                <a:cs typeface="+mn-cs"/>
              </a:rPr>
              <a:t>(N=198)</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srgbClr val="3C7A5F"/>
              </a:solidFill>
              <a:effectLst/>
              <a:uLnTx/>
              <a:uFillTx/>
              <a:latin typeface="Rockwell" panose="02060603020205020403"/>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3C7A5F"/>
                </a:solidFill>
                <a:effectLst/>
                <a:uLnTx/>
                <a:uFillTx/>
                <a:latin typeface="Rockwell" panose="02060603020205020403"/>
                <a:ea typeface="+mn-ea"/>
                <a:cs typeface="+mn-cs"/>
              </a:rPr>
              <a:t>those working in prisons and </a:t>
            </a:r>
            <a:r>
              <a:rPr kumimoji="0" lang="en-US" sz="2400" b="0" i="0" u="none" strike="noStrike" kern="1200" cap="none" spc="0" normalizeH="0" baseline="0" noProof="0" dirty="0">
                <a:ln>
                  <a:noFill/>
                </a:ln>
                <a:solidFill>
                  <a:srgbClr val="3C7A5F"/>
                </a:solidFill>
                <a:effectLst/>
                <a:uLnTx/>
                <a:uFillTx/>
                <a:latin typeface="Rockwell" panose="02060603020205020403"/>
                <a:ea typeface="+mn-ea"/>
                <a:cs typeface="+mn-cs"/>
              </a:rPr>
              <a:t>involved in sport provision, in projects or working together with ex-prisoners in follow-up projects (prison staff, activity providers, sport </a:t>
            </a:r>
            <a:r>
              <a:rPr kumimoji="0" lang="en-US" sz="2400" b="0" i="0" u="none" strike="noStrike" kern="1200" cap="none" spc="0" normalizeH="0" baseline="0" noProof="0" dirty="0" err="1">
                <a:ln>
                  <a:noFill/>
                </a:ln>
                <a:solidFill>
                  <a:srgbClr val="3C7A5F"/>
                </a:solidFill>
                <a:effectLst/>
                <a:uLnTx/>
                <a:uFillTx/>
                <a:latin typeface="Rockwell" panose="02060603020205020403"/>
                <a:ea typeface="+mn-ea"/>
                <a:cs typeface="+mn-cs"/>
              </a:rPr>
              <a:t>organisations</a:t>
            </a:r>
            <a:r>
              <a:rPr kumimoji="0" lang="en-US" sz="2400" b="0" i="0" u="none" strike="noStrike" kern="1200" cap="none" spc="0" normalizeH="0" baseline="0" noProof="0" dirty="0">
                <a:ln>
                  <a:noFill/>
                </a:ln>
                <a:solidFill>
                  <a:srgbClr val="3C7A5F"/>
                </a:solidFill>
                <a:effectLst/>
                <a:uLnTx/>
                <a:uFillTx/>
                <a:latin typeface="Rockwell" panose="02060603020205020403"/>
                <a:ea typeface="+mn-ea"/>
                <a:cs typeface="+mn-cs"/>
              </a:rPr>
              <a:t>, social </a:t>
            </a:r>
            <a:r>
              <a:rPr kumimoji="0" lang="en-US" sz="2400" b="0" i="0" u="none" strike="noStrike" kern="1200" cap="none" spc="0" normalizeH="0" baseline="0" noProof="0" dirty="0" err="1">
                <a:ln>
                  <a:noFill/>
                </a:ln>
                <a:solidFill>
                  <a:srgbClr val="3C7A5F"/>
                </a:solidFill>
                <a:effectLst/>
                <a:uLnTx/>
                <a:uFillTx/>
                <a:latin typeface="Rockwell" panose="02060603020205020403"/>
                <a:ea typeface="+mn-ea"/>
                <a:cs typeface="+mn-cs"/>
              </a:rPr>
              <a:t>organisations</a:t>
            </a:r>
            <a:r>
              <a:rPr kumimoji="0" lang="en-US" sz="2400" b="0" i="0" u="none" strike="noStrike" kern="1200" cap="none" spc="0" normalizeH="0" baseline="0" noProof="0" dirty="0">
                <a:ln>
                  <a:noFill/>
                </a:ln>
                <a:solidFill>
                  <a:srgbClr val="3C7A5F"/>
                </a:solidFill>
                <a:effectLst/>
                <a:uLnTx/>
                <a:uFillTx/>
                <a:latin typeface="Rockwell" panose="02060603020205020403"/>
                <a:ea typeface="+mn-ea"/>
                <a:cs typeface="+mn-cs"/>
              </a:rPr>
              <a:t>…) and prison management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3C7A5F"/>
              </a:solidFill>
              <a:effectLst/>
              <a:uLnTx/>
              <a:uFillTx/>
              <a:latin typeface="Rockwell" panose="02060603020205020403"/>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BE" sz="2400" b="0" i="0" u="none" strike="noStrike" kern="1200" cap="none" spc="0" normalizeH="0" baseline="0" noProof="0" dirty="0">
                <a:ln>
                  <a:noFill/>
                </a:ln>
                <a:solidFill>
                  <a:srgbClr val="3C7A5F"/>
                </a:solidFill>
                <a:effectLst/>
                <a:uLnTx/>
                <a:uFillTx/>
                <a:latin typeface="Rockwell" panose="02060603020205020403"/>
                <a:ea typeface="+mn-ea"/>
                <a:cs typeface="+mn-cs"/>
              </a:rPr>
              <a:t>82.2 % were employed in SPPF partner countries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BE" sz="2400" b="0" i="0" u="none" strike="noStrike" kern="1200" cap="none" spc="0" normalizeH="0" baseline="0" noProof="0" dirty="0">
              <a:ln>
                <a:noFill/>
              </a:ln>
              <a:solidFill>
                <a:srgbClr val="3C7A5F"/>
              </a:solidFill>
              <a:effectLst/>
              <a:uLnTx/>
              <a:uFillTx/>
              <a:latin typeface="Rockwell" panose="02060603020205020403"/>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3C7A5F"/>
                </a:solidFill>
                <a:effectLst/>
                <a:uLnTx/>
                <a:uFillTx/>
                <a:latin typeface="Rockwell" panose="02060603020205020403"/>
                <a:ea typeface="+mn-ea"/>
                <a:cs typeface="+mn-cs"/>
              </a:rPr>
              <a:t>64% male</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3C7A5F"/>
              </a:solidFill>
              <a:effectLst/>
              <a:uLnTx/>
              <a:uFillTx/>
              <a:latin typeface="Rockwell" panose="02060603020205020403"/>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C7A5F"/>
                </a:solidFill>
                <a:effectLst/>
                <a:uLnTx/>
                <a:uFillTx/>
                <a:latin typeface="Rockwell" panose="02060603020205020403"/>
                <a:ea typeface="+mn-ea"/>
                <a:cs typeface="+mn-cs"/>
              </a:rPr>
              <a:t>active in different regimes (</a:t>
            </a:r>
            <a:r>
              <a:rPr kumimoji="0" lang="en-GB" sz="2400" b="0" i="0" u="none" strike="noStrike" kern="1200" cap="none" spc="0" normalizeH="0" baseline="0" noProof="0" dirty="0">
                <a:ln>
                  <a:noFill/>
                </a:ln>
                <a:solidFill>
                  <a:srgbClr val="3C7A5F"/>
                </a:solidFill>
                <a:effectLst/>
                <a:uLnTx/>
                <a:uFillTx/>
                <a:latin typeface="Rockwell" panose="02060603020205020403"/>
                <a:ea typeface="+mn-ea"/>
                <a:cs typeface="+mn-cs"/>
              </a:rPr>
              <a:t>mid to high security levels)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3C7A5F"/>
              </a:solidFill>
              <a:effectLst/>
              <a:uLnTx/>
              <a:uFillTx/>
              <a:latin typeface="Rockwell" panose="02060603020205020403"/>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srgbClr val="3C7A5F"/>
              </a:solidFill>
              <a:effectLst/>
              <a:uLnTx/>
              <a:uFillTx/>
              <a:latin typeface="Rockwell" panose="02060603020205020403"/>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3C7A5F"/>
                </a:solidFill>
                <a:effectLst/>
                <a:uLnTx/>
                <a:uFillTx/>
                <a:latin typeface="Rockwell" panose="02060603020205020403"/>
                <a:ea typeface="+mn-ea"/>
                <a:cs typeface="+mn-cs"/>
              </a:rPr>
              <a:t>on-line survey was conducted between June and September 2020</a:t>
            </a:r>
            <a:endParaRPr kumimoji="0" lang="en-US" sz="2400" b="0" i="0" u="none" strike="noStrike" kern="1200" cap="none" spc="0" normalizeH="0" baseline="0" noProof="0" dirty="0">
              <a:ln>
                <a:noFill/>
              </a:ln>
              <a:solidFill>
                <a:srgbClr val="3C7A5F"/>
              </a:solidFill>
              <a:effectLst/>
              <a:uLnTx/>
              <a:uFillTx/>
              <a:latin typeface="Rockwell" panose="02060603020205020403"/>
              <a:ea typeface="+mn-ea"/>
              <a:cs typeface="+mn-cs"/>
            </a:endParaRPr>
          </a:p>
          <a:p>
            <a:pPr marL="228600" marR="0" lvl="0" indent="-228600" algn="l" defTabSz="914400" rtl="0" eaLnBrk="1" fontAlgn="auto" latinLnBrk="0" hangingPunct="1">
              <a:lnSpc>
                <a:spcPct val="100000"/>
              </a:lnSpc>
              <a:spcBef>
                <a:spcPct val="30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3C7A5F"/>
              </a:solidFill>
              <a:effectLst/>
              <a:uLnTx/>
              <a:uFillTx/>
              <a:latin typeface="Rockwell" panose="02060603020205020403"/>
              <a:ea typeface="+mn-ea"/>
              <a:cs typeface="+mn-cs"/>
            </a:endParaRPr>
          </a:p>
          <a:p>
            <a:pPr marL="228600" marR="0" lvl="0" indent="-228600" algn="l" defTabSz="914400" rtl="0" eaLnBrk="1" fontAlgn="auto" latinLnBrk="0" hangingPunct="1">
              <a:lnSpc>
                <a:spcPct val="100000"/>
              </a:lnSpc>
              <a:spcBef>
                <a:spcPct val="30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3C7A5F"/>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85039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7281AEA-4ECB-C5A3-87B0-93650D3F64F2}"/>
              </a:ext>
            </a:extLst>
          </p:cNvPr>
          <p:cNvSpPr txBox="1"/>
          <p:nvPr/>
        </p:nvSpPr>
        <p:spPr>
          <a:xfrm>
            <a:off x="435528" y="349768"/>
            <a:ext cx="11143062"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sng" strike="noStrike" kern="1200" cap="none" spc="0" normalizeH="0" baseline="0" noProof="0" dirty="0">
                <a:ln>
                  <a:noFill/>
                </a:ln>
                <a:solidFill>
                  <a:srgbClr val="3C7A5F"/>
                </a:solidFill>
                <a:effectLst/>
                <a:uLnTx/>
                <a:uFillTx/>
                <a:latin typeface="Rockwell" panose="02060603020205020403"/>
                <a:ea typeface="+mn-ea"/>
                <a:cs typeface="+mn-cs"/>
              </a:rPr>
              <a:t>Main findings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3C7A5F"/>
              </a:solidFill>
              <a:effectLst/>
              <a:uLnTx/>
              <a:uFillTx/>
              <a:latin typeface="Rockwell" panose="02060603020205020403"/>
              <a:ea typeface="+mn-ea"/>
              <a:cs typeface="+mn-cs"/>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3C7A5F"/>
                </a:solidFill>
                <a:effectLst/>
                <a:uLnTx/>
                <a:uFillTx/>
                <a:latin typeface="Rockwell" panose="02060603020205020403"/>
                <a:ea typeface="+mn-ea"/>
                <a:cs typeface="+mn-cs"/>
              </a:rPr>
              <a:t>sport activities serve multiple objectives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BE" sz="2400" b="0" i="0" u="none" strike="noStrike" kern="1200" cap="none" spc="0" normalizeH="0" baseline="0" noProof="0" dirty="0">
                <a:ln>
                  <a:noFill/>
                </a:ln>
                <a:solidFill>
                  <a:srgbClr val="3C7A5F"/>
                </a:solidFill>
                <a:effectLst/>
                <a:uLnTx/>
                <a:uFillTx/>
                <a:latin typeface="Rockwell" panose="02060603020205020403"/>
                <a:ea typeface="+mn-ea"/>
                <a:cs typeface="+mn-cs"/>
              </a:rPr>
              <a:t>other objectives are mentioned more frequently than ‘leisure’</a:t>
            </a:r>
            <a:endParaRPr kumimoji="0" lang="en-GB" sz="2400" b="0" i="0" u="none" strike="noStrike" kern="1200" cap="none" spc="0" normalizeH="0" baseline="0" noProof="0" dirty="0">
              <a:ln>
                <a:noFill/>
              </a:ln>
              <a:solidFill>
                <a:srgbClr val="3C7A5F"/>
              </a:solidFill>
              <a:effectLst/>
              <a:uLnTx/>
              <a:uFillTx/>
              <a:latin typeface="Rockwell" panose="02060603020205020403"/>
              <a:ea typeface="+mn-ea"/>
              <a:cs typeface="+mn-cs"/>
            </a:endParaRPr>
          </a:p>
        </p:txBody>
      </p:sp>
      <p:graphicFrame>
        <p:nvGraphicFramePr>
          <p:cNvPr id="2" name="Table 7">
            <a:extLst>
              <a:ext uri="{FF2B5EF4-FFF2-40B4-BE49-F238E27FC236}">
                <a16:creationId xmlns:a16="http://schemas.microsoft.com/office/drawing/2014/main" id="{921450F8-F84A-5A4D-9F0D-8FD7DC508FA3}"/>
              </a:ext>
            </a:extLst>
          </p:cNvPr>
          <p:cNvGraphicFramePr>
            <a:graphicFrameLocks noGrp="1"/>
          </p:cNvGraphicFramePr>
          <p:nvPr/>
        </p:nvGraphicFramePr>
        <p:xfrm>
          <a:off x="2147222" y="2497275"/>
          <a:ext cx="7897555" cy="3429002"/>
        </p:xfrm>
        <a:graphic>
          <a:graphicData uri="http://schemas.openxmlformats.org/drawingml/2006/table">
            <a:tbl>
              <a:tblPr firstRow="1" bandRow="1">
                <a:tableStyleId>{5C22544A-7EE6-4342-B048-85BDC9FD1C3A}</a:tableStyleId>
              </a:tblPr>
              <a:tblGrid>
                <a:gridCol w="6585915">
                  <a:extLst>
                    <a:ext uri="{9D8B030D-6E8A-4147-A177-3AD203B41FA5}">
                      <a16:colId xmlns:a16="http://schemas.microsoft.com/office/drawing/2014/main" val="1974948503"/>
                    </a:ext>
                  </a:extLst>
                </a:gridCol>
                <a:gridCol w="1311640">
                  <a:extLst>
                    <a:ext uri="{9D8B030D-6E8A-4147-A177-3AD203B41FA5}">
                      <a16:colId xmlns:a16="http://schemas.microsoft.com/office/drawing/2014/main" val="3903279197"/>
                    </a:ext>
                  </a:extLst>
                </a:gridCol>
              </a:tblGrid>
              <a:tr h="483782">
                <a:tc>
                  <a:txBody>
                    <a:bodyPr/>
                    <a:lstStyle/>
                    <a:p>
                      <a:r>
                        <a:rPr lang="en-GB" sz="1800" b="1" noProof="0" dirty="0">
                          <a:solidFill>
                            <a:schemeClr val="bg1"/>
                          </a:solidFill>
                        </a:rPr>
                        <a:t>Objectives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b="1" noProof="0" dirty="0">
                          <a:solidFill>
                            <a:schemeClr val="bg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121657"/>
                  </a:ext>
                </a:extLst>
              </a:tr>
              <a:tr h="490870">
                <a:tc>
                  <a:txBody>
                    <a:bodyPr/>
                    <a:lstStyle/>
                    <a:p>
                      <a:r>
                        <a:rPr lang="en-GB" sz="1800" noProof="0" dirty="0"/>
                        <a:t>Health promotion (physical and mental wellbeing)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DDD4"/>
                    </a:solidFill>
                  </a:tcPr>
                </a:tc>
                <a:tc>
                  <a:txBody>
                    <a:bodyPr/>
                    <a:lstStyle/>
                    <a:p>
                      <a:pPr algn="ctr"/>
                      <a:r>
                        <a:rPr lang="en-GB" sz="1800" noProof="0"/>
                        <a:t>80.9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01950263"/>
                  </a:ext>
                </a:extLst>
              </a:tr>
              <a:tr h="490870">
                <a:tc>
                  <a:txBody>
                    <a:bodyPr/>
                    <a:lstStyle/>
                    <a:p>
                      <a:r>
                        <a:rPr lang="en-GB" sz="1800" noProof="0" dirty="0"/>
                        <a:t>Personal and social development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DDD4">
                        <a:alpha val="20000"/>
                      </a:srgbClr>
                    </a:solidFill>
                  </a:tcPr>
                </a:tc>
                <a:tc>
                  <a:txBody>
                    <a:bodyPr/>
                    <a:lstStyle/>
                    <a:p>
                      <a:pPr algn="ctr"/>
                      <a:r>
                        <a:rPr lang="en-GB" sz="1800" noProof="0" dirty="0"/>
                        <a:t>77.8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DDD4">
                        <a:alpha val="20000"/>
                      </a:srgbClr>
                    </a:solidFill>
                  </a:tcPr>
                </a:tc>
                <a:extLst>
                  <a:ext uri="{0D108BD9-81ED-4DB2-BD59-A6C34878D82A}">
                    <a16:rowId xmlns:a16="http://schemas.microsoft.com/office/drawing/2014/main" val="3471768112"/>
                  </a:ext>
                </a:extLst>
              </a:tr>
              <a:tr h="490870">
                <a:tc>
                  <a:txBody>
                    <a:bodyPr/>
                    <a:lstStyle/>
                    <a:p>
                      <a:r>
                        <a:rPr lang="en-GB" sz="1800" noProof="0" dirty="0"/>
                        <a:t>Social integration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noProof="0"/>
                        <a:t>68.3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36614793"/>
                  </a:ext>
                </a:extLst>
              </a:tr>
              <a:tr h="490870">
                <a:tc>
                  <a:txBody>
                    <a:bodyPr/>
                    <a:lstStyle/>
                    <a:p>
                      <a:r>
                        <a:rPr lang="en-GB" sz="1800" noProof="0" dirty="0"/>
                        <a:t>Leisure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DDD4">
                        <a:alpha val="20000"/>
                      </a:srgbClr>
                    </a:solidFill>
                  </a:tcPr>
                </a:tc>
                <a:tc>
                  <a:txBody>
                    <a:bodyPr/>
                    <a:lstStyle/>
                    <a:p>
                      <a:pPr algn="ctr"/>
                      <a:r>
                        <a:rPr lang="en-GB" sz="1800" noProof="0" dirty="0"/>
                        <a:t>61.1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DDD4">
                        <a:alpha val="20000"/>
                      </a:srgbClr>
                    </a:solidFill>
                  </a:tcPr>
                </a:tc>
                <a:extLst>
                  <a:ext uri="{0D108BD9-81ED-4DB2-BD59-A6C34878D82A}">
                    <a16:rowId xmlns:a16="http://schemas.microsoft.com/office/drawing/2014/main" val="1459493503"/>
                  </a:ext>
                </a:extLst>
              </a:tr>
              <a:tr h="490870">
                <a:tc>
                  <a:txBody>
                    <a:bodyPr/>
                    <a:lstStyle/>
                    <a:p>
                      <a:r>
                        <a:rPr lang="en-GB" sz="1800" noProof="0" dirty="0"/>
                        <a:t>Other (e.g., relaxation, emotional discharge)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noProof="0"/>
                        <a:t>12.3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90255302"/>
                  </a:ext>
                </a:extLst>
              </a:tr>
              <a:tr h="490870">
                <a:tc>
                  <a:txBody>
                    <a:bodyPr/>
                    <a:lstStyle/>
                    <a:p>
                      <a:r>
                        <a:rPr lang="en-GB" sz="1800" noProof="0" dirty="0"/>
                        <a:t>I don’t know</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DDD4">
                        <a:alpha val="20000"/>
                      </a:srgbClr>
                    </a:solidFill>
                  </a:tcPr>
                </a:tc>
                <a:tc>
                  <a:txBody>
                    <a:bodyPr/>
                    <a:lstStyle/>
                    <a:p>
                      <a:pPr algn="ctr"/>
                      <a:r>
                        <a:rPr lang="en-GB" sz="1800" noProof="0" dirty="0"/>
                        <a:t>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DDD4">
                        <a:alpha val="20000"/>
                      </a:srgbClr>
                    </a:solidFill>
                  </a:tcPr>
                </a:tc>
                <a:extLst>
                  <a:ext uri="{0D108BD9-81ED-4DB2-BD59-A6C34878D82A}">
                    <a16:rowId xmlns:a16="http://schemas.microsoft.com/office/drawing/2014/main" val="3114311676"/>
                  </a:ext>
                </a:extLst>
              </a:tr>
            </a:tbl>
          </a:graphicData>
        </a:graphic>
      </p:graphicFrame>
    </p:spTree>
    <p:extLst>
      <p:ext uri="{BB962C8B-B14F-4D97-AF65-F5344CB8AC3E}">
        <p14:creationId xmlns:p14="http://schemas.microsoft.com/office/powerpoint/2010/main" val="211036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afiek 37">
            <a:extLst>
              <a:ext uri="{FF2B5EF4-FFF2-40B4-BE49-F238E27FC236}">
                <a16:creationId xmlns:a16="http://schemas.microsoft.com/office/drawing/2014/main" id="{E05BAE81-FD23-4449-D4EB-40BC36775230}"/>
              </a:ext>
            </a:extLst>
          </p:cNvPr>
          <p:cNvGraphicFramePr/>
          <p:nvPr/>
        </p:nvGraphicFramePr>
        <p:xfrm>
          <a:off x="7317820" y="205740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A2969452-E644-CEAC-E9CC-D0B8F5030F86}"/>
              </a:ext>
            </a:extLst>
          </p:cNvPr>
          <p:cNvSpPr txBox="1"/>
          <p:nvPr/>
        </p:nvSpPr>
        <p:spPr>
          <a:xfrm>
            <a:off x="7714050" y="1547433"/>
            <a:ext cx="412124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67F2B"/>
                </a:solidFill>
                <a:effectLst/>
                <a:uLnTx/>
                <a:uFillTx/>
                <a:latin typeface="Rockwell" panose="02060603020205020403"/>
                <a:ea typeface="+mn-ea"/>
                <a:cs typeface="+mn-cs"/>
              </a:rPr>
              <a:t>Is there a waiting list for the activity? </a:t>
            </a:r>
          </a:p>
        </p:txBody>
      </p:sp>
      <p:sp>
        <p:nvSpPr>
          <p:cNvPr id="12" name="TextBox 11">
            <a:extLst>
              <a:ext uri="{FF2B5EF4-FFF2-40B4-BE49-F238E27FC236}">
                <a16:creationId xmlns:a16="http://schemas.microsoft.com/office/drawing/2014/main" id="{4456CC9B-8B2D-8E88-42CA-23D4B5CD0BAE}"/>
              </a:ext>
            </a:extLst>
          </p:cNvPr>
          <p:cNvSpPr txBox="1"/>
          <p:nvPr/>
        </p:nvSpPr>
        <p:spPr>
          <a:xfrm>
            <a:off x="9836912" y="4422506"/>
            <a:ext cx="225293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111111"/>
                </a:solidFill>
                <a:effectLst/>
                <a:uLnTx/>
                <a:uFillTx/>
                <a:latin typeface="Rockwell" panose="02060603020205020403"/>
                <a:ea typeface="+mn-ea"/>
                <a:cs typeface="+mn-cs"/>
              </a:rPr>
              <a:t>(N=293; RR=100%)</a:t>
            </a:r>
            <a:r>
              <a:rPr kumimoji="0" lang="en-BE" sz="1400" b="0" i="1" u="none" strike="noStrike" kern="1200" cap="none" spc="0" normalizeH="0" baseline="0" noProof="0" dirty="0">
                <a:ln>
                  <a:noFill/>
                </a:ln>
                <a:solidFill>
                  <a:srgbClr val="111111"/>
                </a:solidFill>
                <a:effectLst/>
                <a:uLnTx/>
                <a:uFillTx/>
                <a:latin typeface="Rockwell" panose="02060603020205020403"/>
                <a:ea typeface="+mn-ea"/>
                <a:cs typeface="+mn-cs"/>
              </a:rPr>
              <a:t> </a:t>
            </a:r>
          </a:p>
        </p:txBody>
      </p:sp>
      <p:sp>
        <p:nvSpPr>
          <p:cNvPr id="13" name="TextBox 12">
            <a:extLst>
              <a:ext uri="{FF2B5EF4-FFF2-40B4-BE49-F238E27FC236}">
                <a16:creationId xmlns:a16="http://schemas.microsoft.com/office/drawing/2014/main" id="{63A8B587-F411-DE1A-9398-316CC4C78A29}"/>
              </a:ext>
            </a:extLst>
          </p:cNvPr>
          <p:cNvSpPr txBox="1"/>
          <p:nvPr/>
        </p:nvSpPr>
        <p:spPr>
          <a:xfrm>
            <a:off x="463857" y="500687"/>
            <a:ext cx="6365567" cy="5632311"/>
          </a:xfrm>
          <a:prstGeom prst="rect">
            <a:avLst/>
          </a:prstGeom>
          <a:noFill/>
        </p:spPr>
        <p:txBody>
          <a:bodyPr wrap="square" rtlCol="0">
            <a:spAutoFit/>
          </a:bodyPr>
          <a:lstStyle/>
          <a:p>
            <a:pPr marL="315913" marR="0" lvl="0" indent="-3159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3C7A5F"/>
                </a:solidFill>
                <a:effectLst/>
                <a:uLnTx/>
                <a:uFillTx/>
                <a:latin typeface="Rockwell" panose="02060603020205020403"/>
                <a:ea typeface="+mn-ea"/>
                <a:cs typeface="+mn-cs"/>
              </a:rPr>
              <a:t>a majority of the activities (71%) is organised permanently</a:t>
            </a:r>
          </a:p>
          <a:p>
            <a:pPr marL="315913" marR="0" lvl="0" indent="-3159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3C7A5F"/>
              </a:solidFill>
              <a:effectLst/>
              <a:uLnTx/>
              <a:uFillTx/>
              <a:latin typeface="Rockwell" panose="02060603020205020403"/>
              <a:ea typeface="+mn-ea"/>
              <a:cs typeface="+mn-cs"/>
            </a:endParaRPr>
          </a:p>
          <a:p>
            <a:pPr marL="315913" marR="0" lvl="0" indent="-3159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3C7A5F"/>
                </a:solidFill>
                <a:effectLst/>
                <a:uLnTx/>
                <a:uFillTx/>
                <a:latin typeface="Rockwell" panose="02060603020205020403"/>
                <a:ea typeface="+mn-ea"/>
                <a:cs typeface="+mn-cs"/>
              </a:rPr>
              <a:t>a small number of all activities (14%) are dependent on external funding</a:t>
            </a:r>
            <a:endParaRPr kumimoji="0" lang="nl-BE" sz="2400" b="0" i="0" u="none" strike="noStrike" kern="1200" cap="none" spc="0" normalizeH="0" baseline="0" noProof="0" dirty="0">
              <a:ln>
                <a:noFill/>
              </a:ln>
              <a:solidFill>
                <a:srgbClr val="3C7A5F"/>
              </a:solidFill>
              <a:effectLst/>
              <a:uLnTx/>
              <a:uFillTx/>
              <a:latin typeface="Rockwell" panose="020606030202050204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3C7A5F"/>
              </a:solidFill>
              <a:effectLst/>
              <a:uLnTx/>
              <a:uFillTx/>
              <a:latin typeface="Rockwell" panose="02060603020205020403"/>
              <a:ea typeface="+mn-ea"/>
              <a:cs typeface="+mn-cs"/>
            </a:endParaRPr>
          </a:p>
          <a:p>
            <a:pPr marL="315913" marR="0" lvl="0" indent="-3159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BE" sz="2400" b="0" i="0" u="none" strike="noStrike" kern="1200" cap="none" spc="0" normalizeH="0" baseline="0" noProof="0" dirty="0">
                <a:ln>
                  <a:noFill/>
                </a:ln>
                <a:solidFill>
                  <a:srgbClr val="3C7A5F"/>
                </a:solidFill>
                <a:effectLst/>
                <a:uLnTx/>
                <a:uFillTx/>
                <a:latin typeface="Rockwell" panose="02060603020205020403"/>
                <a:ea typeface="+mn-ea"/>
                <a:cs typeface="+mn-cs"/>
              </a:rPr>
              <a:t>participation is mostly voluntary (96%); half of the activities (49%) are organised once a week and 21% reported the existence of a waiting list</a:t>
            </a:r>
          </a:p>
          <a:p>
            <a:pPr marL="315913" marR="0" lvl="0" indent="-3159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BE" sz="2400" b="0" i="0" u="none" strike="noStrike" kern="1200" cap="none" spc="0" normalizeH="0" baseline="0" noProof="0" dirty="0">
              <a:ln>
                <a:noFill/>
              </a:ln>
              <a:solidFill>
                <a:srgbClr val="3C7A5F"/>
              </a:solidFill>
              <a:effectLst/>
              <a:uLnTx/>
              <a:uFillTx/>
              <a:latin typeface="Rockwell" panose="02060603020205020403"/>
              <a:ea typeface="+mn-ea"/>
              <a:cs typeface="+mn-cs"/>
            </a:endParaRPr>
          </a:p>
          <a:p>
            <a:pPr marL="315913" marR="0" lvl="0" indent="-3159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BE" sz="2400" b="0" i="0" u="none" strike="noStrike" kern="1200" cap="none" spc="0" normalizeH="0" baseline="0" noProof="0" dirty="0">
                <a:ln>
                  <a:noFill/>
                </a:ln>
                <a:solidFill>
                  <a:srgbClr val="3C7A5F"/>
                </a:solidFill>
                <a:effectLst/>
                <a:uLnTx/>
                <a:uFillTx/>
                <a:latin typeface="Rockwell" panose="02060603020205020403"/>
                <a:ea typeface="+mn-ea"/>
                <a:cs typeface="+mn-cs"/>
              </a:rPr>
              <a:t>more than half of the respondents (58%) reported dropout by prisoners (e.g., because of loss of interest – 60%, relocation – 52%)</a:t>
            </a:r>
          </a:p>
        </p:txBody>
      </p:sp>
    </p:spTree>
    <p:extLst>
      <p:ext uri="{BB962C8B-B14F-4D97-AF65-F5344CB8AC3E}">
        <p14:creationId xmlns:p14="http://schemas.microsoft.com/office/powerpoint/2010/main" val="74592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9"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97A6E0-F44A-8F2A-3E30-8C7193EEAC0F}"/>
              </a:ext>
            </a:extLst>
          </p:cNvPr>
          <p:cNvSpPr txBox="1"/>
          <p:nvPr/>
        </p:nvSpPr>
        <p:spPr>
          <a:xfrm>
            <a:off x="385585" y="569230"/>
            <a:ext cx="11420829" cy="830997"/>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3C7A5F"/>
                </a:solidFill>
                <a:effectLst/>
                <a:uLnTx/>
                <a:uFillTx/>
                <a:latin typeface="Rockwell" panose="02060603020205020403"/>
                <a:ea typeface="+mn-ea"/>
                <a:cs typeface="+mn-cs"/>
              </a:rPr>
              <a:t>in about half of the activities (52%) there is an active involvement from prisoners in the organisation of the activities</a:t>
            </a:r>
          </a:p>
        </p:txBody>
      </p:sp>
      <p:graphicFrame>
        <p:nvGraphicFramePr>
          <p:cNvPr id="2" name="Grafiek 61">
            <a:extLst>
              <a:ext uri="{FF2B5EF4-FFF2-40B4-BE49-F238E27FC236}">
                <a16:creationId xmlns:a16="http://schemas.microsoft.com/office/drawing/2014/main" id="{7BEF7D40-C34C-5103-89AF-F71B44C99252}"/>
              </a:ext>
            </a:extLst>
          </p:cNvPr>
          <p:cNvGraphicFramePr/>
          <p:nvPr/>
        </p:nvGraphicFramePr>
        <p:xfrm>
          <a:off x="3343155" y="2562894"/>
          <a:ext cx="6006907" cy="3532691"/>
        </p:xfrm>
        <a:graphic>
          <a:graphicData uri="http://schemas.openxmlformats.org/drawingml/2006/chart">
            <c:chart xmlns:c="http://schemas.openxmlformats.org/drawingml/2006/chart" xmlns:r="http://schemas.openxmlformats.org/officeDocument/2006/relationships" r:id="rId3"/>
          </a:graphicData>
        </a:graphic>
      </p:graphicFrame>
      <p:sp>
        <p:nvSpPr>
          <p:cNvPr id="4" name="Down Arrow Callout 3">
            <a:extLst>
              <a:ext uri="{FF2B5EF4-FFF2-40B4-BE49-F238E27FC236}">
                <a16:creationId xmlns:a16="http://schemas.microsoft.com/office/drawing/2014/main" id="{7D114E6A-4B7D-BDF3-C844-3D327CE4AAFC}"/>
              </a:ext>
            </a:extLst>
          </p:cNvPr>
          <p:cNvSpPr/>
          <p:nvPr/>
        </p:nvSpPr>
        <p:spPr>
          <a:xfrm rot="16200000">
            <a:off x="1462797" y="2623027"/>
            <a:ext cx="1125904" cy="2351481"/>
          </a:xfrm>
          <a:prstGeom prst="downArrowCallout">
            <a:avLst>
              <a:gd name="adj1" fmla="val 16189"/>
              <a:gd name="adj2" fmla="val 13792"/>
              <a:gd name="adj3" fmla="val 19486"/>
              <a:gd name="adj4" fmla="val 57819"/>
            </a:avLst>
          </a:prstGeom>
          <a:solidFill>
            <a:srgbClr val="007C5E">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BE" sz="1400" b="0" i="0" u="none" strike="noStrike" kern="1200" cap="none" spc="0" normalizeH="0" baseline="0" noProof="0" dirty="0">
                <a:ln>
                  <a:noFill/>
                </a:ln>
                <a:solidFill>
                  <a:srgbClr val="111111"/>
                </a:solidFill>
                <a:effectLst/>
                <a:uLnTx/>
                <a:uFillTx/>
                <a:latin typeface="Rockwell" panose="02060603020205020403"/>
                <a:ea typeface="+mn-ea"/>
                <a:cs typeface="+mn-cs"/>
              </a:rPr>
              <a:t>Social skills perceived to be crucial</a:t>
            </a:r>
          </a:p>
        </p:txBody>
      </p:sp>
      <p:sp>
        <p:nvSpPr>
          <p:cNvPr id="5" name="TextBox 4">
            <a:extLst>
              <a:ext uri="{FF2B5EF4-FFF2-40B4-BE49-F238E27FC236}">
                <a16:creationId xmlns:a16="http://schemas.microsoft.com/office/drawing/2014/main" id="{9E2A1A9B-CCF2-CC10-69F1-E5DD340B2B91}"/>
              </a:ext>
            </a:extLst>
          </p:cNvPr>
          <p:cNvSpPr txBox="1"/>
          <p:nvPr/>
        </p:nvSpPr>
        <p:spPr>
          <a:xfrm>
            <a:off x="3503052" y="2171684"/>
            <a:ext cx="543488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67F2B"/>
                </a:solidFill>
                <a:effectLst/>
                <a:uLnTx/>
                <a:uFillTx/>
                <a:latin typeface="Rockwell" panose="02060603020205020403"/>
                <a:ea typeface="+mn-ea"/>
                <a:cs typeface="+mn-cs"/>
              </a:rPr>
              <a:t>Involvement from prisoners</a:t>
            </a:r>
          </a:p>
        </p:txBody>
      </p:sp>
    </p:spTree>
    <p:extLst>
      <p:ext uri="{BB962C8B-B14F-4D97-AF65-F5344CB8AC3E}">
        <p14:creationId xmlns:p14="http://schemas.microsoft.com/office/powerpoint/2010/main" val="678051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2" grpId="0">
        <p:bldAsOne/>
      </p:bldGraphic>
      <p:bldP spid="4" grpId="0" animBg="1"/>
      <p:bldP spid="5" grpId="0"/>
    </p:bldLst>
  </p:timing>
</p:sld>
</file>

<file path=ppt/theme/theme1.xml><?xml version="1.0" encoding="utf-8"?>
<a:theme xmlns:a="http://schemas.openxmlformats.org/drawingml/2006/main" name="3_Kantoorthema">
  <a:themeElements>
    <a:clrScheme name="Aangepast 12">
      <a:dk1>
        <a:srgbClr val="111111"/>
      </a:dk1>
      <a:lt1>
        <a:srgbClr val="FFFFFF"/>
      </a:lt1>
      <a:dk2>
        <a:srgbClr val="497A5F"/>
      </a:dk2>
      <a:lt2>
        <a:srgbClr val="A0CDD0"/>
      </a:lt2>
      <a:accent1>
        <a:srgbClr val="1F9562"/>
      </a:accent1>
      <a:accent2>
        <a:srgbClr val="D67F2B"/>
      </a:accent2>
      <a:accent3>
        <a:srgbClr val="1F5776"/>
      </a:accent3>
      <a:accent4>
        <a:srgbClr val="DCDB22"/>
      </a:accent4>
      <a:accent5>
        <a:srgbClr val="DC911B"/>
      </a:accent5>
      <a:accent6>
        <a:srgbClr val="5B581B"/>
      </a:accent6>
      <a:hlink>
        <a:srgbClr val="D9D9D9"/>
      </a:hlink>
      <a:folHlink>
        <a:srgbClr val="5E4F45"/>
      </a:folHlink>
    </a:clrScheme>
    <a:fontScheme name="Tw Cen MT-Rockwell">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1459</Words>
  <Application>Microsoft Office PowerPoint</Application>
  <PresentationFormat>Breedbeeld</PresentationFormat>
  <Paragraphs>200</Paragraphs>
  <Slides>26</Slides>
  <Notes>20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26</vt:i4>
      </vt:variant>
    </vt:vector>
  </HeadingPairs>
  <TitlesOfParts>
    <vt:vector size="32" baseType="lpstr">
      <vt:lpstr>Arial</vt:lpstr>
      <vt:lpstr>Calibri</vt:lpstr>
      <vt:lpstr>Rockwell</vt:lpstr>
      <vt:lpstr>Times New Roman</vt:lpstr>
      <vt:lpstr>Tw Cen MT</vt:lpstr>
      <vt:lpstr>3_Kantoorthema</vt:lpstr>
      <vt:lpstr>PowerPoint-presentatie</vt:lpstr>
      <vt:lpstr>identification of sport activities in prisons in EU  (literature review) </vt:lpstr>
      <vt:lpstr>PowerPoint-presentatie</vt:lpstr>
      <vt:lpstr>PowerPoint-presentatie</vt:lpstr>
      <vt:lpstr>online survey </vt:lpstr>
      <vt:lpstr>PowerPoint-presentatie</vt:lpstr>
      <vt:lpstr>PowerPoint-presentatie</vt:lpstr>
      <vt:lpstr>PowerPoint-presentatie</vt:lpstr>
      <vt:lpstr>PowerPoint-presentatie</vt:lpstr>
      <vt:lpstr>PowerPoint-presentatie</vt:lpstr>
      <vt:lpstr>PowerPoint-presentatie</vt:lpstr>
      <vt:lpstr>some conclusions … </vt:lpstr>
      <vt:lpstr>PowerPoint-presentatie</vt:lpstr>
      <vt:lpstr>PowerPoint-presentatie</vt:lpstr>
      <vt:lpstr>PowerPoint-presentatie</vt:lpstr>
      <vt:lpstr>what’s next …?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Petra Geens</dc:creator>
  <cp:lastModifiedBy>Petra Geens</cp:lastModifiedBy>
  <cp:revision>1</cp:revision>
  <dcterms:created xsi:type="dcterms:W3CDTF">2022-12-22T09:22:25Z</dcterms:created>
  <dcterms:modified xsi:type="dcterms:W3CDTF">2022-12-22T09:26:27Z</dcterms:modified>
</cp:coreProperties>
</file>