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6"/>
  </p:notesMasterIdLst>
  <p:sldIdLst>
    <p:sldId id="277" r:id="rId3"/>
    <p:sldId id="27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80" r:id="rId13"/>
    <p:sldId id="281" r:id="rId14"/>
    <p:sldId id="333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4EB31-0B48-48A3-B99E-F831D4C8F7CD}" type="datetimeFigureOut">
              <a:rPr lang="nl-BE" smtClean="0"/>
              <a:t>22/12/2022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A686-9E70-4F6D-9C8A-838533BDF4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114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65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rgbClr val="3C7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7D89A-C4B5-2910-A2F5-D20C133C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D01078-0693-C752-1FA5-2063A3879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59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59518-B526-C55F-E226-89637D68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FCECFD-8363-95F6-6989-CCCF68700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E759BB-BF9F-7C58-EADD-82823E4BF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901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533401"/>
            <a:ext cx="5030510" cy="2514601"/>
          </a:xfrm>
        </p:spPr>
        <p:txBody>
          <a:bodyPr rtlCol="0"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3284984"/>
            <a:ext cx="503051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0B1B46-72BB-2F4D-B18B-7DE6872A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34" y="762000"/>
            <a:ext cx="868906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67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1" y="1143000"/>
            <a:ext cx="8689063" cy="1981200"/>
          </a:xfrm>
        </p:spPr>
        <p:txBody>
          <a:bodyPr rtlCol="0" anchor="ctr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3124200"/>
            <a:ext cx="8689063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6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489" y="1828800"/>
            <a:ext cx="4253068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6021" y="1828800"/>
            <a:ext cx="4253068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74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0" y="1828800"/>
            <a:ext cx="4253068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490" y="2590800"/>
            <a:ext cx="4253068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1485" y="1828800"/>
            <a:ext cx="4253068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1485" y="2590800"/>
            <a:ext cx="4253068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0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57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8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rtlCol="0" anchor="ctr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1" y="533400"/>
            <a:ext cx="5868928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7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rtlCol="0" anchor="ctr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7340" y="533400"/>
            <a:ext cx="6324660" cy="6324600"/>
          </a:xfrm>
          <a:ln w="50800">
            <a:noFill/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9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7D89A-C4B5-2910-A2F5-D20C133C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D01078-0693-C752-1FA5-2063A3879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9395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93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695" y="533400"/>
            <a:ext cx="2362816" cy="5486400"/>
          </a:xfrm>
        </p:spPr>
        <p:txBody>
          <a:bodyPr vert="eaVert"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491" y="533400"/>
            <a:ext cx="7469544" cy="5486400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29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0B1B46-72BB-2F4D-B18B-7DE6872A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34" y="762000"/>
            <a:ext cx="868906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6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9FC7C-F21C-F841-1573-92C1A5E9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363BC5-976B-2434-C705-8BC54A1E2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470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0001F-82D4-D6DC-07B0-E0C0DF36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91D32D-710D-8B7A-F480-B82EE02AB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823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619CA-40CD-27F4-764E-2AE16706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2D4F0E-9A0D-2A71-A92B-CB04EB9F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66E2E5-14D1-1012-3F0C-E406EB23E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1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9CA8C-A3A5-B24C-8420-C91CB5E9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085A68-3EA6-FD53-3BF1-690FA573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F2964A-F6B8-D912-BF90-13009FE43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D6C00EA-0AD3-AF14-7B8B-1DAA265A9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DD5E7C-6D28-190E-D3CB-A72913AEB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999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6E8AA-C9B2-BA8C-FF24-C81BE9FF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0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3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102AD-AAE7-CDB4-6FF4-802C1065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820E7B-CAE0-8738-FADB-A7C0EE6E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C219C-A8E7-3FD3-7234-320013374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463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7A4FF5-268A-06B6-AFBA-91944D9B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D816E-5552-E47D-4922-DF158F3E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58A9E7-B116-F861-0659-3D994431E8A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22000" y="5600700"/>
            <a:ext cx="1270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34" y="762000"/>
            <a:ext cx="868906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0" y="1828800"/>
            <a:ext cx="86890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3D759-D642-9745-A44C-B2B43B9C66C4}"/>
              </a:ext>
            </a:extLst>
          </p:cNvPr>
          <p:cNvSpPr/>
          <p:nvPr/>
        </p:nvSpPr>
        <p:spPr>
          <a:xfrm>
            <a:off x="9413579" y="1"/>
            <a:ext cx="2781597" cy="512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75C2D-30DB-D94C-8715-60D06A8CD1F9}"/>
              </a:ext>
            </a:extLst>
          </p:cNvPr>
          <p:cNvSpPr/>
          <p:nvPr/>
        </p:nvSpPr>
        <p:spPr>
          <a:xfrm>
            <a:off x="1" y="1"/>
            <a:ext cx="10679746" cy="51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FF13D-59AC-2944-A368-177892D7D0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287" y="69007"/>
            <a:ext cx="1054915" cy="354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776D1C-7669-CB4A-BC1B-F2D46E440762}"/>
              </a:ext>
            </a:extLst>
          </p:cNvPr>
          <p:cNvSpPr/>
          <p:nvPr userDrawn="1"/>
        </p:nvSpPr>
        <p:spPr>
          <a:xfrm>
            <a:off x="9413579" y="1"/>
            <a:ext cx="2781597" cy="512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ACFE6-9B25-1741-A0C7-7CDF50C0A0D7}"/>
              </a:ext>
            </a:extLst>
          </p:cNvPr>
          <p:cNvSpPr/>
          <p:nvPr userDrawn="1"/>
        </p:nvSpPr>
        <p:spPr>
          <a:xfrm>
            <a:off x="1" y="1"/>
            <a:ext cx="10679746" cy="51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6DADBB-243B-E441-A4FD-86B9AC4467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287" y="69007"/>
            <a:ext cx="1054915" cy="3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rgbClr val="555E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4A8AD-0A71-6845-5BE0-431CFA6B9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accent2"/>
                </a:solidFill>
              </a:rPr>
              <a:t>Keynote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62D8E-75D0-88E9-1E88-7DD79634E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defRPr/>
            </a:pPr>
            <a:r>
              <a:rPr lang="nl-NL" sz="3200" b="1" dirty="0">
                <a:solidFill>
                  <a:schemeClr val="bg1"/>
                </a:solidFill>
              </a:rPr>
              <a:t>Prof. dr. Haydn Morgan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lang="nl-NL" i="1" dirty="0">
                <a:solidFill>
                  <a:schemeClr val="bg1"/>
                </a:solidFill>
              </a:rPr>
              <a:t>University of Bath, UK</a:t>
            </a:r>
          </a:p>
        </p:txBody>
      </p:sp>
    </p:spTree>
    <p:extLst>
      <p:ext uri="{BB962C8B-B14F-4D97-AF65-F5344CB8AC3E}">
        <p14:creationId xmlns:p14="http://schemas.microsoft.com/office/powerpoint/2010/main" val="395617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64340-7349-4F40-A231-B8C6295E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1233248" cy="491256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Enact a critical role (community and custodial settings)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GB" sz="22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Significant challenges: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Community: precarity of work; limited career progression and certified training (Morgan et al., 2021)</a:t>
            </a:r>
          </a:p>
          <a:p>
            <a:pPr lvl="1">
              <a:lnSpc>
                <a:spcPct val="150000"/>
              </a:lnSpc>
            </a:pPr>
            <a:endParaRPr lang="en-GB" sz="2200" dirty="0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Custodial settings: low staff morale; increased exposure to violence; turnover and sickness rates; less experienced work-force; reduction in PEIs (Morrison and </a:t>
            </a:r>
            <a:r>
              <a:rPr lang="en-GB" sz="2200" dirty="0" err="1">
                <a:solidFill>
                  <a:srgbClr val="000000"/>
                </a:solidFill>
                <a:latin typeface="+mn-lt"/>
              </a:rPr>
              <a:t>Maycock</a:t>
            </a:r>
            <a:r>
              <a:rPr lang="en-GB" sz="2200" dirty="0">
                <a:solidFill>
                  <a:srgbClr val="000000"/>
                </a:solidFill>
                <a:latin typeface="+mn-lt"/>
              </a:rPr>
              <a:t>, 2021; Meek, 2018)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8574F-659D-4FD4-B868-6EA66059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38" y="692696"/>
            <a:ext cx="9128670" cy="1066800"/>
          </a:xfrm>
        </p:spPr>
        <p:txBody>
          <a:bodyPr>
            <a:normAutofit/>
          </a:bodyPr>
          <a:lstStyle/>
          <a:p>
            <a:r>
              <a:rPr lang="en-GB" sz="3200" dirty="0"/>
              <a:t>Key mechanism 5: Intervention staff   </a:t>
            </a:r>
          </a:p>
        </p:txBody>
      </p:sp>
    </p:spTree>
    <p:extLst>
      <p:ext uri="{BB962C8B-B14F-4D97-AF65-F5344CB8AC3E}">
        <p14:creationId xmlns:p14="http://schemas.microsoft.com/office/powerpoint/2010/main" val="477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CC7FBD-E4B1-40D9-9AA9-70E3263A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87488"/>
            <a:ext cx="10369152" cy="513851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Methodological challenges and opportunities</a:t>
            </a:r>
          </a:p>
          <a:p>
            <a:pPr lvl="1"/>
            <a:r>
              <a:rPr lang="en-GB" sz="2200" dirty="0"/>
              <a:t>Complexity of sport and criminal justice projects</a:t>
            </a:r>
          </a:p>
          <a:p>
            <a:pPr lvl="1"/>
            <a:r>
              <a:rPr lang="en-GB" sz="2200" dirty="0"/>
              <a:t>Isolating the causal factors of projects</a:t>
            </a:r>
          </a:p>
          <a:p>
            <a:pPr lvl="1"/>
            <a:r>
              <a:rPr lang="en-GB" sz="2200" dirty="0"/>
              <a:t>Transferable aspects</a:t>
            </a:r>
          </a:p>
          <a:p>
            <a:pPr lvl="1"/>
            <a:r>
              <a:rPr lang="en-GB" sz="2200" dirty="0"/>
              <a:t>Theory-of-change approach</a:t>
            </a:r>
          </a:p>
          <a:p>
            <a:pPr lvl="1"/>
            <a:endParaRPr lang="en-GB" sz="2200" dirty="0"/>
          </a:p>
          <a:p>
            <a:r>
              <a:rPr lang="en-GB" sz="2400" dirty="0"/>
              <a:t> Specifics of sport and criminal justice projects</a:t>
            </a:r>
          </a:p>
          <a:p>
            <a:pPr lvl="1"/>
            <a:r>
              <a:rPr lang="en-GB" sz="2200" dirty="0"/>
              <a:t>Community-based (prevention/diversion) projects</a:t>
            </a:r>
          </a:p>
          <a:p>
            <a:pPr lvl="1"/>
            <a:r>
              <a:rPr lang="en-GB" sz="2200" dirty="0"/>
              <a:t>Custodial settings</a:t>
            </a:r>
          </a:p>
          <a:p>
            <a:pPr lvl="1"/>
            <a:r>
              <a:rPr lang="en-GB" sz="2200" dirty="0"/>
              <a:t>‘Through the Gate’ provision</a:t>
            </a:r>
          </a:p>
          <a:p>
            <a:pPr lvl="1"/>
            <a:endParaRPr lang="en-GB" sz="2200" dirty="0"/>
          </a:p>
          <a:p>
            <a:r>
              <a:rPr lang="en-GB" sz="2400" dirty="0"/>
              <a:t>What evidence counts?</a:t>
            </a:r>
          </a:p>
          <a:p>
            <a:pPr lvl="1"/>
            <a:r>
              <a:rPr lang="en-GB" sz="2200" dirty="0"/>
              <a:t>Changing the narrative – outcomes vs ‘distance travelled’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629FA-7311-4079-B73D-93B55941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20688"/>
            <a:ext cx="9073008" cy="1066800"/>
          </a:xfrm>
        </p:spPr>
        <p:txBody>
          <a:bodyPr>
            <a:normAutofit/>
          </a:bodyPr>
          <a:lstStyle/>
          <a:p>
            <a:r>
              <a:rPr lang="en-GB" sz="3200" dirty="0"/>
              <a:t>Closing thoughts: Building the evidence base</a:t>
            </a:r>
          </a:p>
        </p:txBody>
      </p:sp>
    </p:spTree>
    <p:extLst>
      <p:ext uri="{BB962C8B-B14F-4D97-AF65-F5344CB8AC3E}">
        <p14:creationId xmlns:p14="http://schemas.microsoft.com/office/powerpoint/2010/main" val="3483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6B6D-BF1F-46FB-B749-060E1254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A41ED-E4BA-44F6-AA5E-DD8A5CBE8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2959E-4057-4BC2-8722-A496160B71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dirty="0"/>
              <a:t>Dr Haydn Morgan</a:t>
            </a:r>
          </a:p>
          <a:p>
            <a:pPr marL="45720" indent="0">
              <a:buNone/>
            </a:pPr>
            <a:r>
              <a:rPr lang="en-GB" sz="2400" dirty="0"/>
              <a:t>Department for Health, Faculty of Humanities and Social Sciences</a:t>
            </a:r>
          </a:p>
          <a:p>
            <a:pPr marL="45720" indent="0">
              <a:buNone/>
            </a:pPr>
            <a:r>
              <a:rPr lang="en-GB" sz="2400" dirty="0"/>
              <a:t>University of Bath</a:t>
            </a:r>
          </a:p>
          <a:p>
            <a:pPr marL="45720" indent="0">
              <a:buNone/>
            </a:pPr>
            <a:r>
              <a:rPr lang="en-GB" sz="2400" dirty="0"/>
              <a:t>hjm23@bath.ac.uk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20CB2-4CD3-4559-A1ED-2DA9C34E4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F73920-139E-41FE-96BA-B31871F782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76488" y="3140969"/>
            <a:ext cx="4251960" cy="14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4" descr="Sticky notes with question marks">
            <a:extLst>
              <a:ext uri="{FF2B5EF4-FFF2-40B4-BE49-F238E27FC236}">
                <a16:creationId xmlns:a16="http://schemas.microsoft.com/office/drawing/2014/main" id="{8DE92151-96F9-46D6-61E0-499539B02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831" r="-1" b="4877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3980D-FEFD-67F6-E5D7-EA167B52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72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340768"/>
            <a:ext cx="9709718" cy="1981200"/>
          </a:xfrm>
        </p:spPr>
        <p:txBody>
          <a:bodyPr rtlCol="0" anchor="ctr">
            <a:normAutofit fontScale="90000"/>
          </a:bodyPr>
          <a:lstStyle/>
          <a:p>
            <a:pPr algn="just" rtl="0">
              <a:lnSpc>
                <a:spcPct val="100000"/>
              </a:lnSpc>
            </a:pPr>
            <a:r>
              <a:rPr lang="en-GB" sz="5000" dirty="0"/>
              <a:t>Key mechanisms in effective sport and criminal justice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066802" y="3429000"/>
            <a:ext cx="8686800" cy="2362200"/>
          </a:xfrm>
        </p:spPr>
        <p:txBody>
          <a:bodyPr rtlCol="0" anchor="t">
            <a:normAutofit lnSpcReduction="10000"/>
          </a:bodyPr>
          <a:lstStyle/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r>
              <a:rPr lang="en-GB" dirty="0"/>
              <a:t>Dr Haydn Morgan</a:t>
            </a:r>
          </a:p>
          <a:p>
            <a:pPr rtl="0"/>
            <a:r>
              <a:rPr lang="en-GB" dirty="0"/>
              <a:t>Associate Professor</a:t>
            </a:r>
          </a:p>
          <a:p>
            <a:pPr rtl="0"/>
            <a:r>
              <a:rPr lang="en-GB" dirty="0"/>
              <a:t>Department for Health</a:t>
            </a:r>
          </a:p>
          <a:p>
            <a:pPr rtl="0"/>
            <a:r>
              <a:rPr lang="en-GB" dirty="0"/>
              <a:t>University of Bath, UK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C5FA9E9-ADE6-402F-92EC-54197639231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8227" r="18227"/>
          <a:stretch>
            <a:fillRect/>
          </a:stretch>
        </p:blipFill>
        <p:spPr>
          <a:xfrm>
            <a:off x="5867401" y="810161"/>
            <a:ext cx="6323012" cy="578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58ABA1-1967-4E71-B3C3-7D0C280D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5" y="810161"/>
            <a:ext cx="5748064" cy="2286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DFB30-3A9B-4551-BF20-07B20F31D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05" y="3169176"/>
            <a:ext cx="5520464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1EE2-ACDB-8B45-87CC-F976D6D3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60" y="548680"/>
            <a:ext cx="9433048" cy="1066800"/>
          </a:xfrm>
        </p:spPr>
        <p:txBody>
          <a:bodyPr>
            <a:normAutofit fontScale="90000"/>
          </a:bodyPr>
          <a:lstStyle/>
          <a:p>
            <a:pPr algn="just"/>
            <a:br>
              <a:rPr lang="en-US" dirty="0">
                <a:solidFill>
                  <a:schemeClr val="tx2"/>
                </a:solidFill>
              </a:rPr>
            </a:br>
            <a:r>
              <a:rPr lang="en-GB" b="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Sport, Physical Activity and Criminal Justice (Morgan &amp; Parker, 2023)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7EE1A-FE46-9D4A-88B2-699DC568EA49}"/>
              </a:ext>
            </a:extLst>
          </p:cNvPr>
          <p:cNvSpPr txBox="1"/>
          <p:nvPr/>
        </p:nvSpPr>
        <p:spPr>
          <a:xfrm>
            <a:off x="407368" y="1844825"/>
            <a:ext cx="8341568" cy="475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aims: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Strengthen the evidence base surrounding sport and physical activity as a policy ‘instrument’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Think more critically about the potential of sport and physical activity interventions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 a more nuanced approach to the design of sport-based interventions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E6BFB-DAA8-A94E-9339-7E9F902FF3F8}"/>
              </a:ext>
            </a:extLst>
          </p:cNvPr>
          <p:cNvSpPr txBox="1"/>
          <p:nvPr/>
        </p:nvSpPr>
        <p:spPr>
          <a:xfrm>
            <a:off x="6023992" y="1988841"/>
            <a:ext cx="438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3C2E6-F849-441E-B5AA-03A9674EE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7" y="1988840"/>
            <a:ext cx="266429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5C7A6-A512-435A-BD7A-5DA39486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40" y="2132856"/>
            <a:ext cx="8686801" cy="4191000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Delivery methods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Transferability of skills, attributes and competencies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Partnership working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Interpersonal relationships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Programme/Intervention staff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C119A-CF11-497F-A6D4-0106AD12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Key mechanisms</a:t>
            </a:r>
          </a:p>
        </p:txBody>
      </p:sp>
    </p:spTree>
    <p:extLst>
      <p:ext uri="{BB962C8B-B14F-4D97-AF65-F5344CB8AC3E}">
        <p14:creationId xmlns:p14="http://schemas.microsoft.com/office/powerpoint/2010/main" val="25001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64340-7349-4F40-A231-B8C6295E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43472"/>
            <a:ext cx="10153128" cy="505388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Limitations of a ‘deficit model’ approach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Focus on individual deficiencies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Steering away from ‘risk’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Only experts can help (disempowered and dependent young people)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endParaRPr lang="en-GB" sz="22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Strengths-based approach (</a:t>
            </a:r>
            <a:r>
              <a:rPr lang="en-GB" sz="2200" dirty="0" err="1">
                <a:solidFill>
                  <a:srgbClr val="000000"/>
                </a:solidFill>
                <a:latin typeface="+mn-lt"/>
              </a:rPr>
              <a:t>Paraschak</a:t>
            </a:r>
            <a:r>
              <a:rPr lang="en-GB" sz="2200" dirty="0">
                <a:solidFill>
                  <a:srgbClr val="000000"/>
                </a:solidFill>
                <a:latin typeface="+mn-lt"/>
              </a:rPr>
              <a:t> and Thompson, 2014)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Individuals have acquired and demonstrated strengths 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Individuals possess resources in their community that can enhance their strengths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Work with (not ‘on’) individuals to further develop their strengths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8574F-659D-4FD4-B868-6EA66059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3" y="476672"/>
            <a:ext cx="8686801" cy="1066800"/>
          </a:xfrm>
        </p:spPr>
        <p:txBody>
          <a:bodyPr>
            <a:normAutofit/>
          </a:bodyPr>
          <a:lstStyle/>
          <a:p>
            <a:r>
              <a:rPr lang="en-GB" sz="3200" dirty="0"/>
              <a:t>Key mechanism 1: Delivery methods</a:t>
            </a:r>
          </a:p>
        </p:txBody>
      </p:sp>
    </p:spTree>
    <p:extLst>
      <p:ext uri="{BB962C8B-B14F-4D97-AF65-F5344CB8AC3E}">
        <p14:creationId xmlns:p14="http://schemas.microsoft.com/office/powerpoint/2010/main" val="22497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64340-7349-4F40-A231-B8C6295E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153128" cy="476855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Moving from cliché to evidence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Accumulation of ‘capitals’ (Morgan et al., 2018; Morgan and Parker, 2021)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Human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Social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Psychological 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Understanding individual aspirations and hopes (Morgan et al., 2021)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8574F-659D-4FD4-B868-6EA66059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39" y="692696"/>
            <a:ext cx="8686801" cy="1066800"/>
          </a:xfrm>
        </p:spPr>
        <p:txBody>
          <a:bodyPr>
            <a:normAutofit/>
          </a:bodyPr>
          <a:lstStyle/>
          <a:p>
            <a:r>
              <a:rPr lang="en-GB" sz="3200" dirty="0"/>
              <a:t>Key mechanism 2: Transferability </a:t>
            </a:r>
          </a:p>
        </p:txBody>
      </p:sp>
    </p:spTree>
    <p:extLst>
      <p:ext uri="{BB962C8B-B14F-4D97-AF65-F5344CB8AC3E}">
        <p14:creationId xmlns:p14="http://schemas.microsoft.com/office/powerpoint/2010/main" val="27342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64340-7349-4F40-A231-B8C6295E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873208" cy="476855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More clichés and over-inflated promises/benefits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Preponderance of ‘strategic’ partnerships (Morgan and Baker, 2021)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Criteria-driven, ‘incentivised’ delivery; short-term, pragmatic relationships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Increased scrutiny; Transactional approach; Fear of failure; Competition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Organisational survival and ‘looking good’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endParaRPr lang="en-GB" sz="22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Communicative partnerships (McDonald, 2005)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200" dirty="0">
                <a:solidFill>
                  <a:srgbClr val="000000"/>
                </a:solidFill>
                <a:latin typeface="+mn-lt"/>
              </a:rPr>
              <a:t>Emphasis on process over outcome; focus on co-evolution and co-design; goal of social action rather than narrowly defined targets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8574F-659D-4FD4-B868-6EA66059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39" y="692696"/>
            <a:ext cx="8686801" cy="1066800"/>
          </a:xfrm>
        </p:spPr>
        <p:txBody>
          <a:bodyPr>
            <a:normAutofit/>
          </a:bodyPr>
          <a:lstStyle/>
          <a:p>
            <a:r>
              <a:rPr lang="en-GB" sz="3200" dirty="0"/>
              <a:t>Key mechanism 3: Partnership working  </a:t>
            </a:r>
          </a:p>
        </p:txBody>
      </p:sp>
    </p:spTree>
    <p:extLst>
      <p:ext uri="{BB962C8B-B14F-4D97-AF65-F5344CB8AC3E}">
        <p14:creationId xmlns:p14="http://schemas.microsoft.com/office/powerpoint/2010/main" val="42455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64340-7349-4F40-A231-B8C6295E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1017224" cy="476855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Research highlights the pivotal role of relationships (community and custodial settings)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Need to understand more about day-to-day practice of programme/intervention leaders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GB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latin typeface="+mn-lt"/>
              </a:rPr>
              <a:t>Theoretical perspectives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Critical pedagogy (Freire)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Positive Youth Development (4 Cs)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Informal mentoring</a:t>
            </a:r>
          </a:p>
          <a:p>
            <a:pPr marL="742950" lvl="1" indent="-285750">
              <a:lnSpc>
                <a:spcPct val="150000"/>
              </a:lnSpc>
              <a:buBlip>
                <a:blip r:embed="rId2"/>
              </a:buBlip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Trauma-aware pedagogy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8574F-659D-4FD4-B868-6EA66059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38" y="692696"/>
            <a:ext cx="9128670" cy="1066800"/>
          </a:xfrm>
        </p:spPr>
        <p:txBody>
          <a:bodyPr>
            <a:normAutofit/>
          </a:bodyPr>
          <a:lstStyle/>
          <a:p>
            <a:r>
              <a:rPr lang="en-GB" sz="3200" dirty="0"/>
              <a:t>Key mechanism 4: Interpersonal relationships   </a:t>
            </a:r>
          </a:p>
        </p:txBody>
      </p:sp>
    </p:spTree>
    <p:extLst>
      <p:ext uri="{BB962C8B-B14F-4D97-AF65-F5344CB8AC3E}">
        <p14:creationId xmlns:p14="http://schemas.microsoft.com/office/powerpoint/2010/main" val="9136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Aangepast 12">
      <a:dk1>
        <a:srgbClr val="111111"/>
      </a:dk1>
      <a:lt1>
        <a:srgbClr val="FFFFFF"/>
      </a:lt1>
      <a:dk2>
        <a:srgbClr val="497A5F"/>
      </a:dk2>
      <a:lt2>
        <a:srgbClr val="A0CDD0"/>
      </a:lt2>
      <a:accent1>
        <a:srgbClr val="1F9562"/>
      </a:accent1>
      <a:accent2>
        <a:srgbClr val="D67F2B"/>
      </a:accent2>
      <a:accent3>
        <a:srgbClr val="1F5776"/>
      </a:accent3>
      <a:accent4>
        <a:srgbClr val="DCDB22"/>
      </a:accent4>
      <a:accent5>
        <a:srgbClr val="DC911B"/>
      </a:accent5>
      <a:accent6>
        <a:srgbClr val="5B581B"/>
      </a:accent6>
      <a:hlink>
        <a:srgbClr val="D9D9D9"/>
      </a:hlink>
      <a:folHlink>
        <a:srgbClr val="5E4F45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ineering">
  <a:themeElements>
    <a:clrScheme name="Custom 13">
      <a:dk1>
        <a:srgbClr val="000000"/>
      </a:dk1>
      <a:lt1>
        <a:srgbClr val="FFFFFF"/>
      </a:lt1>
      <a:dk2>
        <a:srgbClr val="44546B"/>
      </a:dk2>
      <a:lt2>
        <a:srgbClr val="E5E8E8"/>
      </a:lt2>
      <a:accent1>
        <a:srgbClr val="1C4974"/>
      </a:accent1>
      <a:accent2>
        <a:srgbClr val="3F3F3F"/>
      </a:accent2>
      <a:accent3>
        <a:srgbClr val="A0A0A0"/>
      </a:accent3>
      <a:accent4>
        <a:srgbClr val="CCCCCC"/>
      </a:accent4>
      <a:accent5>
        <a:srgbClr val="4F5560"/>
      </a:accent5>
      <a:accent6>
        <a:srgbClr val="9DADAD"/>
      </a:accent6>
      <a:hlink>
        <a:srgbClr val="0563C1"/>
      </a:hlink>
      <a:folHlink>
        <a:srgbClr val="934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1C22620A-EB44-DA4C-B058-8B92804BE3D9}" vid="{D6C67BAD-B39A-984E-9705-4BABBB5031BC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Breedbeeld</PresentationFormat>
  <Paragraphs>90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Arial Bold</vt:lpstr>
      <vt:lpstr>Calibri</vt:lpstr>
      <vt:lpstr>Franklin Gothic Medium</vt:lpstr>
      <vt:lpstr>Rockwell</vt:lpstr>
      <vt:lpstr>Tw Cen MT</vt:lpstr>
      <vt:lpstr>1_Kantoorthema</vt:lpstr>
      <vt:lpstr>Engineering</vt:lpstr>
      <vt:lpstr>Keynote</vt:lpstr>
      <vt:lpstr>Key mechanisms in effective sport and criminal justice projects</vt:lpstr>
      <vt:lpstr>PowerPoint-presentatie</vt:lpstr>
      <vt:lpstr> Sport, Physical Activity and Criminal Justice (Morgan &amp; Parker, 2023)</vt:lpstr>
      <vt:lpstr>Key mechanisms</vt:lpstr>
      <vt:lpstr>Key mechanism 1: Delivery methods</vt:lpstr>
      <vt:lpstr>Key mechanism 2: Transferability </vt:lpstr>
      <vt:lpstr>Key mechanism 3: Partnership working  </vt:lpstr>
      <vt:lpstr>Key mechanism 4: Interpersonal relationships   </vt:lpstr>
      <vt:lpstr>Key mechanism 5: Intervention staff   </vt:lpstr>
      <vt:lpstr>Closing thoughts: Building the evidence base</vt:lpstr>
      <vt:lpstr>Contact details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Keynote</dc:title>
  <dc:creator>Petra Geens</dc:creator>
  <cp:lastModifiedBy>Petra Geens</cp:lastModifiedBy>
  <cp:revision>1</cp:revision>
  <dcterms:created xsi:type="dcterms:W3CDTF">2022-12-22T09:17:09Z</dcterms:created>
  <dcterms:modified xsi:type="dcterms:W3CDTF">2022-12-22T09:18:00Z</dcterms:modified>
</cp:coreProperties>
</file>