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4"/>
  </p:sldMasterIdLst>
  <p:sldIdLst>
    <p:sldId id="256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71" r:id="rId13"/>
    <p:sldId id="272" r:id="rId14"/>
    <p:sldId id="274" r:id="rId15"/>
    <p:sldId id="273" r:id="rId16"/>
    <p:sldId id="268" r:id="rId17"/>
    <p:sldId id="275" r:id="rId18"/>
    <p:sldId id="280" r:id="rId19"/>
    <p:sldId id="269" r:id="rId20"/>
    <p:sldId id="281" r:id="rId21"/>
    <p:sldId id="282" r:id="rId22"/>
    <p:sldId id="283" r:id="rId23"/>
    <p:sldId id="284" r:id="rId24"/>
    <p:sldId id="285" r:id="rId25"/>
    <p:sldId id="261" r:id="rId2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2F3"/>
    <a:srgbClr val="252B5D"/>
    <a:srgbClr val="252B5B"/>
    <a:srgbClr val="27AF97"/>
    <a:srgbClr val="FFFFFF"/>
    <a:srgbClr val="362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1214"/>
            <a:ext cx="4600575" cy="20467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00575" y="4811214"/>
            <a:ext cx="7591425" cy="204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Ha ha!!</a:t>
            </a:r>
          </a:p>
        </p:txBody>
      </p:sp>
      <p:pic>
        <p:nvPicPr>
          <p:cNvPr id="9" name="Picture 4" descr="Image result for twitter and facebook transparent ico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5129781"/>
            <a:ext cx="1667035" cy="7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9579908" y="5728852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@</a:t>
            </a:r>
            <a:r>
              <a:rPr lang="en-GB" sz="2800" b="1" dirty="0" err="1" smtClean="0">
                <a:solidFill>
                  <a:srgbClr val="252B5D"/>
                </a:solidFill>
                <a:latin typeface="Gill Sans MT" panose="020B0502020104020203" pitchFamily="34" charset="0"/>
              </a:rPr>
              <a:t>PrisonersEd</a:t>
            </a:r>
            <a:endParaRPr lang="en-GB" sz="2800" b="1" dirty="0">
              <a:solidFill>
                <a:srgbClr val="252B5D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95094" y="6217963"/>
            <a:ext cx="400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www.prisonerseducation.org.uk</a:t>
            </a:r>
            <a:endParaRPr lang="en-GB" sz="2000" dirty="0">
              <a:solidFill>
                <a:srgbClr val="252B5D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343738" y="-13063"/>
            <a:ext cx="7203862" cy="4811214"/>
          </a:xfrm>
          <a:prstGeom prst="rect">
            <a:avLst/>
          </a:prstGeom>
          <a:solidFill>
            <a:srgbClr val="252B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6954340" y="1935611"/>
            <a:ext cx="4168287" cy="110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Title goes here</a:t>
            </a:r>
            <a:endParaRPr lang="en-GB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-1803022" y="2092260"/>
            <a:ext cx="41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Transforming Lives through Education 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743163" y="-272370"/>
            <a:ext cx="6086901" cy="507052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698911" y="5014188"/>
            <a:ext cx="233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Transforming lives through education</a:t>
            </a:r>
            <a:endParaRPr lang="en-GB" sz="2000" dirty="0">
              <a:solidFill>
                <a:srgbClr val="252B5D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3579293" y="-13063"/>
            <a:ext cx="3528890" cy="4811214"/>
          </a:xfrm>
          <a:prstGeom prst="triangle">
            <a:avLst/>
          </a:prstGeom>
          <a:solidFill>
            <a:srgbClr val="252B5D"/>
          </a:solidFill>
          <a:ln>
            <a:solidFill>
              <a:srgbClr val="252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2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A9157-8973-47D9-9A19-D433BE62601C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6E84F4-3E45-47BC-8319-48AB266054DB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5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A9157-8973-47D9-9A19-D433BE62601C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6E84F4-3E45-47BC-8319-48AB266054DB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4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8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17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874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6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79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45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77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A9157-8973-47D9-9A19-D433BE62601C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6E84F4-3E45-47BC-8319-48AB266054DB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51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81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13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16598"/>
            <a:ext cx="12192000" cy="1041400"/>
          </a:xfrm>
          <a:prstGeom prst="rect">
            <a:avLst/>
          </a:prstGeom>
          <a:solidFill>
            <a:srgbClr val="252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1" y="5976616"/>
            <a:ext cx="2161039" cy="721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796" y="6018982"/>
            <a:ext cx="636632" cy="636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21" y="6126933"/>
            <a:ext cx="420731" cy="42073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290914" y="6137243"/>
            <a:ext cx="184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@</a:t>
            </a:r>
            <a:r>
              <a:rPr lang="en-GB" sz="2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PrisonersEd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-1" y="809646"/>
            <a:ext cx="6672650" cy="620420"/>
          </a:xfrm>
          <a:prstGeom prst="rect">
            <a:avLst/>
          </a:prstGeom>
          <a:solidFill>
            <a:srgbClr val="27AF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4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1214"/>
            <a:ext cx="4600575" cy="2046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0575" y="4811214"/>
            <a:ext cx="7591425" cy="204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Ha ha!!</a:t>
            </a:r>
          </a:p>
        </p:txBody>
      </p:sp>
      <p:pic>
        <p:nvPicPr>
          <p:cNvPr id="1028" name="Picture 4" descr="Image result for twitter and facebook transparent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5129781"/>
            <a:ext cx="1667035" cy="7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9908" y="5728852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@</a:t>
            </a:r>
            <a:r>
              <a:rPr lang="en-GB" sz="2800" b="1" dirty="0" err="1" smtClean="0">
                <a:solidFill>
                  <a:srgbClr val="252B5D"/>
                </a:solidFill>
                <a:latin typeface="Gill Sans MT" panose="020B0502020104020203" pitchFamily="34" charset="0"/>
              </a:rPr>
              <a:t>PrisonersEd</a:t>
            </a:r>
            <a:endParaRPr lang="en-GB" sz="2800" b="1" dirty="0">
              <a:solidFill>
                <a:srgbClr val="252B5D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5094" y="6217963"/>
            <a:ext cx="400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www.prisonerseducation.org.uk</a:t>
            </a:r>
            <a:endParaRPr lang="en-GB" sz="2000" dirty="0">
              <a:solidFill>
                <a:srgbClr val="252B5D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803022" y="2092260"/>
            <a:ext cx="41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Transforming Lives through Education 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43163" y="-272370"/>
            <a:ext cx="6086901" cy="507052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698911" y="5014188"/>
            <a:ext cx="233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Transforming lives through education</a:t>
            </a:r>
            <a:endParaRPr lang="en-GB" sz="2000" dirty="0">
              <a:solidFill>
                <a:srgbClr val="252B5D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579293" y="-13063"/>
            <a:ext cx="3528890" cy="4811214"/>
          </a:xfrm>
          <a:prstGeom prst="triangle">
            <a:avLst/>
          </a:prstGeom>
          <a:solidFill>
            <a:srgbClr val="252B5D"/>
          </a:solidFill>
          <a:ln>
            <a:solidFill>
              <a:srgbClr val="252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5675586" y="1072054"/>
            <a:ext cx="6264166" cy="345179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Citizens Inside: 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>
                <a:solidFill>
                  <a:schemeClr val="bg1"/>
                </a:solidFill>
              </a:rPr>
              <a:t>guide to creating active participation in </a:t>
            </a:r>
            <a:r>
              <a:rPr lang="en-GB" dirty="0" smtClean="0">
                <a:solidFill>
                  <a:schemeClr val="bg1"/>
                </a:solidFill>
              </a:rPr>
              <a:t>prisons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600" i="1" dirty="0">
                <a:solidFill>
                  <a:schemeClr val="bg1"/>
                </a:solidFill>
              </a:rPr>
              <a:t>The PAC (Prisoners’ Active Citizenship) Erasmus + EU project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300" dirty="0" smtClean="0">
                <a:solidFill>
                  <a:schemeClr val="bg1"/>
                </a:solidFill>
              </a:rPr>
              <a:t/>
            </a:r>
            <a:br>
              <a:rPr lang="en-GB" sz="2300" dirty="0" smtClean="0">
                <a:solidFill>
                  <a:schemeClr val="bg1"/>
                </a:solidFill>
              </a:rPr>
            </a:br>
            <a:r>
              <a:rPr lang="en-GB" sz="2300" dirty="0" smtClean="0">
                <a:solidFill>
                  <a:schemeClr val="bg1"/>
                </a:solidFill>
              </a:rPr>
              <a:t>Rod Clark &amp; Calum Walker</a:t>
            </a:r>
            <a:endParaRPr lang="en-GB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9" y="1688990"/>
            <a:ext cx="10515600" cy="39782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100" dirty="0"/>
              <a:t>There are two main ways you can </a:t>
            </a:r>
            <a:r>
              <a:rPr lang="en-GB" sz="2100" dirty="0" smtClean="0"/>
              <a:t>introduce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100" dirty="0" smtClean="0"/>
              <a:t>active citizenship into </a:t>
            </a:r>
            <a:r>
              <a:rPr lang="en-GB" sz="2100" dirty="0"/>
              <a:t>a prison, either by: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GB" sz="21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100" b="1" dirty="0"/>
              <a:t>Embedding</a:t>
            </a:r>
            <a:r>
              <a:rPr lang="en-GB" sz="2100" dirty="0"/>
              <a:t>: changing the degree of </a:t>
            </a:r>
            <a:endParaRPr lang="en-GB" sz="21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100" dirty="0" smtClean="0"/>
              <a:t>prisoners</a:t>
            </a:r>
            <a:r>
              <a:rPr lang="en-GB" sz="2100" dirty="0"/>
              <a:t>’ </a:t>
            </a:r>
            <a:r>
              <a:rPr lang="en-GB" sz="2100" dirty="0" smtClean="0"/>
              <a:t>participation </a:t>
            </a:r>
            <a:r>
              <a:rPr lang="en-GB" sz="2100" dirty="0"/>
              <a:t>in existing work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100" dirty="0" smtClean="0"/>
              <a:t>OR </a:t>
            </a:r>
            <a:endParaRPr lang="en-GB" sz="21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100" b="1" dirty="0" smtClean="0"/>
              <a:t>Introducing</a:t>
            </a:r>
            <a:r>
              <a:rPr lang="en-GB" sz="2100" dirty="0"/>
              <a:t>: starting a new project aimed </a:t>
            </a:r>
            <a:endParaRPr lang="en-GB" sz="21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100" dirty="0" smtClean="0"/>
              <a:t>at </a:t>
            </a:r>
            <a:r>
              <a:rPr lang="en-GB" sz="2100" dirty="0"/>
              <a:t>increasing prisoners’ active citizenship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citizenship in 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63" y="312058"/>
            <a:ext cx="3599890" cy="53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160" y="809646"/>
            <a:ext cx="7407453" cy="620420"/>
          </a:xfrm>
        </p:spPr>
        <p:txBody>
          <a:bodyPr>
            <a:normAutofit/>
          </a:bodyPr>
          <a:lstStyle/>
          <a:p>
            <a:r>
              <a:rPr lang="en-GB" dirty="0"/>
              <a:t>Example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468007" cy="3978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000" b="1" dirty="0"/>
              <a:t>Involving prisoners in organising </a:t>
            </a:r>
            <a:r>
              <a:rPr lang="en-GB" sz="3000" b="1" dirty="0" smtClean="0"/>
              <a:t>activities</a:t>
            </a:r>
          </a:p>
          <a:p>
            <a:pPr>
              <a:lnSpc>
                <a:spcPct val="110000"/>
              </a:lnSpc>
            </a:pPr>
            <a:r>
              <a:rPr lang="en-GB" sz="3000" b="1" dirty="0" smtClean="0"/>
              <a:t>Democratic voices</a:t>
            </a:r>
          </a:p>
          <a:p>
            <a:pPr>
              <a:lnSpc>
                <a:spcPct val="110000"/>
              </a:lnSpc>
            </a:pPr>
            <a:r>
              <a:rPr lang="en-GB" sz="3000" b="1" dirty="0" smtClean="0"/>
              <a:t>Peers together</a:t>
            </a:r>
          </a:p>
          <a:p>
            <a:pPr>
              <a:lnSpc>
                <a:spcPct val="110000"/>
              </a:lnSpc>
            </a:pPr>
            <a:r>
              <a:rPr lang="en-GB" sz="3000" b="1" dirty="0" smtClean="0"/>
              <a:t>Outsiders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869" y="498650"/>
            <a:ext cx="4780903" cy="50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40512"/>
            <a:ext cx="6672650" cy="620420"/>
          </a:xfrm>
          <a:prstGeom prst="rect">
            <a:avLst/>
          </a:prstGeom>
          <a:solidFill>
            <a:srgbClr val="27AF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8" y="1688990"/>
            <a:ext cx="11080531" cy="39782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2200" dirty="0" smtClean="0"/>
              <a:t>Workshops </a:t>
            </a:r>
            <a:r>
              <a:rPr lang="en-GB" sz="2200" dirty="0"/>
              <a:t>in HMPs Coldingley, Send and Spring </a:t>
            </a:r>
            <a:r>
              <a:rPr lang="en-GB" sz="2200" dirty="0" smtClean="0"/>
              <a:t>Hill</a:t>
            </a:r>
          </a:p>
          <a:p>
            <a:pPr>
              <a:lnSpc>
                <a:spcPct val="110000"/>
              </a:lnSpc>
            </a:pPr>
            <a:r>
              <a:rPr lang="en-GB" sz="2200" dirty="0" smtClean="0"/>
              <a:t>Facilitated </a:t>
            </a:r>
            <a:r>
              <a:rPr lang="en-GB" sz="2200" dirty="0"/>
              <a:t>by CJ Burge, </a:t>
            </a:r>
            <a:r>
              <a:rPr lang="en-GB" sz="2200" dirty="0" smtClean="0"/>
              <a:t>a PET alumna &amp; St Giles</a:t>
            </a:r>
            <a:r>
              <a:rPr lang="en-GB" sz="2200" dirty="0"/>
              <a:t>’ Trust SOS+ Project Manager</a:t>
            </a:r>
            <a:endParaRPr lang="en-GB" sz="2200" dirty="0" smtClean="0"/>
          </a:p>
          <a:p>
            <a:pPr marL="0" indent="0">
              <a:lnSpc>
                <a:spcPts val="1000"/>
              </a:lnSpc>
              <a:buNone/>
            </a:pPr>
            <a:endParaRPr lang="en-GB" sz="22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 smtClean="0"/>
              <a:t>Overall aim</a:t>
            </a:r>
            <a:r>
              <a:rPr lang="en-GB" sz="2200" dirty="0" smtClean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/>
              <a:t>“How can we improve our distance learning offer so that it works for you?”</a:t>
            </a:r>
          </a:p>
          <a:p>
            <a:pPr marL="0" indent="0">
              <a:lnSpc>
                <a:spcPts val="1000"/>
              </a:lnSpc>
              <a:buNone/>
            </a:pPr>
            <a:endParaRPr lang="en-GB" sz="22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 smtClean="0"/>
              <a:t>Outcome</a:t>
            </a:r>
            <a:r>
              <a:rPr lang="en-GB" sz="2200" dirty="0" smtClean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/>
              <a:t>Participants’ views are </a:t>
            </a:r>
            <a:r>
              <a:rPr lang="en-GB" sz="2200" dirty="0"/>
              <a:t>helping us improve the way we fund courses and support </a:t>
            </a:r>
            <a:r>
              <a:rPr lang="en-GB" sz="2200" dirty="0" smtClean="0"/>
              <a:t>learners</a:t>
            </a:r>
          </a:p>
          <a:p>
            <a:pPr marL="0" indent="0">
              <a:lnSpc>
                <a:spcPts val="1000"/>
              </a:lnSpc>
              <a:buNone/>
            </a:pPr>
            <a:endParaRPr lang="en-GB" sz="22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 smtClean="0"/>
              <a:t>Impact</a:t>
            </a:r>
            <a:r>
              <a:rPr lang="en-GB" sz="2200" dirty="0" smtClean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/>
              <a:t>Development of communication</a:t>
            </a:r>
            <a:r>
              <a:rPr lang="en-GB" sz="2200" dirty="0"/>
              <a:t>, problem-solving </a:t>
            </a:r>
            <a:r>
              <a:rPr lang="en-GB" sz="2200" dirty="0" smtClean="0"/>
              <a:t>&amp; </a:t>
            </a:r>
            <a:r>
              <a:rPr lang="en-GB" sz="2200" dirty="0"/>
              <a:t>conflict resolution </a:t>
            </a:r>
            <a:r>
              <a:rPr lang="en-GB" sz="2200" dirty="0" smtClean="0"/>
              <a:t>skills, and of social capital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160" y="546886"/>
            <a:ext cx="8395425" cy="6204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PET’s PAC workshop:</a:t>
            </a:r>
            <a:br>
              <a:rPr lang="en-GB" dirty="0" smtClean="0"/>
            </a:br>
            <a:r>
              <a:rPr lang="en-GB" dirty="0" smtClean="0"/>
              <a:t>Learning </a:t>
            </a:r>
            <a:r>
              <a:rPr lang="en-GB" dirty="0"/>
              <a:t>from our </a:t>
            </a:r>
            <a:r>
              <a:rPr lang="en-GB" dirty="0" smtClean="0"/>
              <a:t>learners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077" y="175963"/>
            <a:ext cx="5183839" cy="1369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52" y="1271752"/>
            <a:ext cx="1762235" cy="26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9" y="1688990"/>
            <a:ext cx="10515600" cy="397827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4400" dirty="0" smtClean="0"/>
              <a:t>1. Active </a:t>
            </a:r>
            <a:r>
              <a:rPr lang="en-GB" sz="4400" dirty="0"/>
              <a:t>citizenship </a:t>
            </a:r>
            <a:r>
              <a:rPr lang="en-GB" sz="4400" dirty="0" smtClean="0"/>
              <a:t>audit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Mapping what is already going on in your prison concerning prisoners’ active </a:t>
            </a:r>
            <a:r>
              <a:rPr lang="en-GB" sz="3400" dirty="0" smtClean="0"/>
              <a:t>citizenship</a:t>
            </a:r>
            <a:endParaRPr lang="en-GB" sz="34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4400" dirty="0"/>
              <a:t>2. Deciding your aims – key questions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Thinking about the end goals of your active citizenship project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4400" dirty="0"/>
              <a:t>3. Outcome planning tool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Identifying your aims, defined for each person and organisation involved in your project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4400" dirty="0"/>
              <a:t>4. Participatory project planning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Designing the project by taking into account the perspective of every audience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8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9" y="1688990"/>
            <a:ext cx="10515600" cy="397827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4400" dirty="0" smtClean="0"/>
              <a:t>5. Support matrix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Meeting with stakeholders to consider their goals and concerns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4400" dirty="0" smtClean="0"/>
              <a:t>6. Bias check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Taking away possible resistance to co-production and collaboration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4400" dirty="0" smtClean="0"/>
              <a:t>7. Shared values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Co-producing values for your own active citizenship project in </a:t>
            </a:r>
            <a:r>
              <a:rPr lang="en-GB" sz="3400" dirty="0" smtClean="0"/>
              <a:t>prison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4400" dirty="0" smtClean="0"/>
              <a:t>8. Ideas for monitoring activities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400" dirty="0"/>
              <a:t>Establishing the measurement tools you use to decide whether your project is </a:t>
            </a:r>
            <a:r>
              <a:rPr lang="en-GB" sz="3400"/>
              <a:t>a </a:t>
            </a:r>
            <a:r>
              <a:rPr lang="en-GB" sz="3400" smtClean="0"/>
              <a:t>success</a:t>
            </a:r>
            <a:endParaRPr lang="en-GB" sz="3400" dirty="0"/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resources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04" y="451945"/>
            <a:ext cx="4418864" cy="32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91" y="1692165"/>
            <a:ext cx="6844399" cy="3779578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9828" y="2965511"/>
            <a:ext cx="4669221" cy="1232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Will the project be able to continue?</a:t>
            </a:r>
          </a:p>
        </p:txBody>
      </p:sp>
    </p:spTree>
    <p:extLst>
      <p:ext uri="{BB962C8B-B14F-4D97-AF65-F5344CB8AC3E}">
        <p14:creationId xmlns:p14="http://schemas.microsoft.com/office/powerpoint/2010/main" val="2397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995449"/>
            <a:ext cx="10515600" cy="262758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b="1" dirty="0" smtClean="0"/>
              <a:t>Coming soon to the webpage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Downloadable </a:t>
            </a:r>
            <a:r>
              <a:rPr lang="en-GB" sz="2200" dirty="0"/>
              <a:t>activity </a:t>
            </a:r>
            <a:r>
              <a:rPr lang="en-GB" sz="2200" dirty="0" smtClean="0"/>
              <a:t>worksheets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The </a:t>
            </a:r>
            <a:r>
              <a:rPr lang="en-GB" sz="2200" dirty="0"/>
              <a:t>PAC project report researching the evidence base for active participation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The PAC team's </a:t>
            </a:r>
            <a:r>
              <a:rPr lang="en-GB" sz="2200" dirty="0" smtClean="0"/>
              <a:t>set </a:t>
            </a:r>
            <a:r>
              <a:rPr lang="en-GB" sz="2200" dirty="0"/>
              <a:t>of policy recommendations for governments across Europe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access resources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811197"/>
            <a:ext cx="10515600" cy="1154162"/>
          </a:xfrm>
          <a:prstGeom prst="rect">
            <a:avLst/>
          </a:prstGeom>
          <a:solidFill>
            <a:srgbClr val="F1F2F3"/>
          </a:solidFill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r>
              <a:rPr lang="en-GB" sz="2200" dirty="0" smtClean="0">
                <a:latin typeface="Trebuchet MS" panose="020B0603020202020204" pitchFamily="34" charset="0"/>
              </a:rPr>
              <a:t>To </a:t>
            </a:r>
            <a:r>
              <a:rPr lang="en-GB" sz="2200" dirty="0">
                <a:latin typeface="Trebuchet MS" panose="020B0603020202020204" pitchFamily="34" charset="0"/>
              </a:rPr>
              <a:t>download a printable PDF of the Toolkit, please visit</a:t>
            </a:r>
            <a:r>
              <a:rPr lang="en-GB" sz="2200" dirty="0" smtClean="0">
                <a:latin typeface="Trebuchet MS" panose="020B0603020202020204" pitchFamily="34" charset="0"/>
              </a:rPr>
              <a:t>:</a:t>
            </a:r>
          </a:p>
          <a:p>
            <a:r>
              <a:rPr lang="en-GB" sz="2200" b="1" dirty="0" smtClean="0">
                <a:latin typeface="Trebuchet MS" panose="020B0603020202020204" pitchFamily="34" charset="0"/>
              </a:rPr>
              <a:t>prisonerseducation.org.uk/what-we-do/policy/active-citizenship-in-prisons/</a:t>
            </a:r>
          </a:p>
          <a:p>
            <a:pPr>
              <a:lnSpc>
                <a:spcPts val="1500"/>
              </a:lnSpc>
            </a:pPr>
            <a:endParaRPr lang="en-GB" sz="2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9" y="1688990"/>
            <a:ext cx="11112062" cy="3978275"/>
          </a:xfrm>
        </p:spPr>
        <p:txBody>
          <a:bodyPr>
            <a:normAutofit lnSpcReduction="10000"/>
          </a:bodyPr>
          <a:lstStyle/>
          <a:p>
            <a:endParaRPr lang="en-GB" sz="2600" dirty="0" smtClean="0"/>
          </a:p>
          <a:p>
            <a:r>
              <a:rPr lang="en-GB" sz="2600" dirty="0" smtClean="0"/>
              <a:t>Completing four </a:t>
            </a:r>
            <a:r>
              <a:rPr lang="en-GB" sz="2600" dirty="0"/>
              <a:t>exercises from the Citizens Inside toolkit</a:t>
            </a:r>
          </a:p>
          <a:p>
            <a:r>
              <a:rPr lang="en-GB" sz="2600" dirty="0"/>
              <a:t>Form groups of four - try to be in a group with different </a:t>
            </a:r>
            <a:r>
              <a:rPr lang="en-GB" sz="2600" dirty="0" smtClean="0"/>
              <a:t>organisations</a:t>
            </a:r>
          </a:p>
          <a:p>
            <a:endParaRPr lang="en-GB" sz="2600" dirty="0"/>
          </a:p>
          <a:p>
            <a:pPr marL="0" indent="0">
              <a:buNone/>
            </a:pPr>
            <a:r>
              <a:rPr lang="en-GB" sz="2600" b="1" dirty="0" smtClean="0"/>
              <a:t>The exercises:</a:t>
            </a:r>
            <a:endParaRPr lang="en-GB" sz="2600" b="1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Deciding your </a:t>
            </a:r>
            <a:r>
              <a:rPr lang="en-GB" sz="2600" dirty="0" smtClean="0"/>
              <a:t>aims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Outcome </a:t>
            </a:r>
            <a:r>
              <a:rPr lang="en-GB" sz="2600" dirty="0"/>
              <a:t>planning </a:t>
            </a:r>
            <a:r>
              <a:rPr lang="en-GB" sz="2600" dirty="0" smtClean="0"/>
              <a:t>tool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Levels </a:t>
            </a:r>
            <a:r>
              <a:rPr lang="en-GB" sz="2600" dirty="0"/>
              <a:t>of </a:t>
            </a:r>
            <a:r>
              <a:rPr lang="en-GB" sz="2600" dirty="0" smtClean="0"/>
              <a:t>participation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Basic conditions</a:t>
            </a: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Citizens </a:t>
            </a:r>
            <a:r>
              <a:rPr lang="en-GB" dirty="0" smtClean="0"/>
              <a:t>Inside toolkit: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0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9" y="1688990"/>
            <a:ext cx="5877910" cy="397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Thinking about the end goals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of </a:t>
            </a:r>
            <a:r>
              <a:rPr lang="en-GB" dirty="0"/>
              <a:t>your active citizenship </a:t>
            </a:r>
            <a:r>
              <a:rPr lang="en-GB" dirty="0" smtClean="0"/>
              <a:t>project.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Deciding your </a:t>
            </a:r>
            <a:r>
              <a:rPr lang="en-GB" dirty="0" smtClean="0"/>
              <a:t>aims – exercise 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904" y="263418"/>
            <a:ext cx="3730564" cy="52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08541" y="809646"/>
            <a:ext cx="6672650" cy="620420"/>
          </a:xfrm>
          <a:prstGeom prst="rect">
            <a:avLst/>
          </a:prstGeom>
          <a:solidFill>
            <a:srgbClr val="27AF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8" y="1688990"/>
            <a:ext cx="6802821" cy="397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Identifying your aims, defined for each person and organisation involved in your project, and helping measure the success of your project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Complete at least one full audience row</a:t>
            </a:r>
            <a:endParaRPr lang="en-GB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planning </a:t>
            </a:r>
            <a:r>
              <a:rPr lang="en-GB" dirty="0" smtClean="0"/>
              <a:t>tool – exercise 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468" y="404713"/>
            <a:ext cx="3751779" cy="52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Gives background to the toolkit</a:t>
            </a:r>
          </a:p>
          <a:p>
            <a:r>
              <a:rPr lang="en-GB" dirty="0" smtClean="0"/>
              <a:t>Summarises the toolkit contents and key concepts</a:t>
            </a:r>
          </a:p>
          <a:p>
            <a:r>
              <a:rPr lang="en-GB" dirty="0" smtClean="0"/>
              <a:t>Suggests activities to work through in developing a project</a:t>
            </a:r>
          </a:p>
          <a:p>
            <a:r>
              <a:rPr lang="en-GB" dirty="0" smtClean="0"/>
              <a:t>Introduce the exercises for your workshop sessions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3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8541" y="809646"/>
            <a:ext cx="6672650" cy="620420"/>
          </a:xfrm>
          <a:prstGeom prst="rect">
            <a:avLst/>
          </a:prstGeom>
          <a:solidFill>
            <a:srgbClr val="27AF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380" y="3087960"/>
            <a:ext cx="5877910" cy="118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</a:t>
            </a:r>
            <a:r>
              <a:rPr lang="en-GB" dirty="0"/>
              <a:t>would different levels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look </a:t>
            </a:r>
            <a:r>
              <a:rPr lang="en-GB" dirty="0"/>
              <a:t>like for your project?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of participation – </a:t>
            </a:r>
            <a:r>
              <a:rPr lang="en-GB" dirty="0" smtClean="0"/>
              <a:t>exercise 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097" y="1810937"/>
            <a:ext cx="6109287" cy="37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8541" y="809646"/>
            <a:ext cx="6672650" cy="620420"/>
          </a:xfrm>
          <a:prstGeom prst="rect">
            <a:avLst/>
          </a:prstGeom>
          <a:solidFill>
            <a:srgbClr val="27AF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868" y="1688991"/>
            <a:ext cx="6382407" cy="88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What issues might you face? </a:t>
            </a:r>
            <a:r>
              <a:rPr lang="en-GB" sz="2600" dirty="0" smtClean="0"/>
              <a:t>How </a:t>
            </a:r>
            <a:r>
              <a:rPr lang="en-GB" sz="2600" dirty="0"/>
              <a:t>could you overcome them</a:t>
            </a:r>
            <a:r>
              <a:rPr lang="en-GB" sz="2600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</a:t>
            </a:r>
            <a:r>
              <a:rPr lang="en-GB" dirty="0"/>
              <a:t>conditions – </a:t>
            </a:r>
            <a:r>
              <a:rPr lang="en-GB" dirty="0" smtClean="0"/>
              <a:t>exercise 4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01867" y="2780837"/>
            <a:ext cx="6382407" cy="222424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Time</a:t>
            </a:r>
          </a:p>
          <a:p>
            <a:r>
              <a:rPr lang="en-GB" sz="2200" dirty="0" smtClean="0"/>
              <a:t>Location</a:t>
            </a:r>
          </a:p>
          <a:p>
            <a:r>
              <a:rPr lang="en-GB" sz="2200" dirty="0" smtClean="0"/>
              <a:t>Resources</a:t>
            </a:r>
          </a:p>
          <a:p>
            <a:r>
              <a:rPr lang="en-GB" sz="2200" dirty="0" smtClean="0"/>
              <a:t>Support of staff</a:t>
            </a:r>
          </a:p>
          <a:p>
            <a:r>
              <a:rPr lang="en-GB" sz="2200" dirty="0" smtClean="0"/>
              <a:t>Prisoner support</a:t>
            </a:r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Language</a:t>
            </a:r>
          </a:p>
          <a:p>
            <a:r>
              <a:rPr lang="en-GB" sz="2200" dirty="0" smtClean="0"/>
              <a:t>Security</a:t>
            </a:r>
          </a:p>
          <a:p>
            <a:r>
              <a:rPr lang="en-GB" sz="2200" dirty="0" smtClean="0"/>
              <a:t>Communication</a:t>
            </a:r>
          </a:p>
          <a:p>
            <a:r>
              <a:rPr lang="en-GB" sz="2200" dirty="0"/>
              <a:t>Difference in feelings and approach to prison life </a:t>
            </a:r>
            <a:r>
              <a:rPr lang="en-GB" sz="2200" dirty="0" smtClean="0"/>
              <a:t>topics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6" t="2201" r="5623" b="3978"/>
          <a:stretch/>
        </p:blipFill>
        <p:spPr>
          <a:xfrm>
            <a:off x="8082455" y="525519"/>
            <a:ext cx="3489435" cy="4929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2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1214"/>
            <a:ext cx="4600575" cy="2046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0575" y="4811214"/>
            <a:ext cx="7591425" cy="204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Ha ha!!</a:t>
            </a:r>
          </a:p>
        </p:txBody>
      </p:sp>
      <p:pic>
        <p:nvPicPr>
          <p:cNvPr id="1028" name="Picture 4" descr="Image result for twitter and facebook transparent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5129781"/>
            <a:ext cx="1667035" cy="7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9908" y="5728852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@</a:t>
            </a:r>
            <a:r>
              <a:rPr lang="en-GB" sz="2800" b="1" dirty="0" err="1" smtClean="0">
                <a:solidFill>
                  <a:srgbClr val="252B5D"/>
                </a:solidFill>
                <a:latin typeface="Gill Sans MT" panose="020B0502020104020203" pitchFamily="34" charset="0"/>
              </a:rPr>
              <a:t>PrisonersEd</a:t>
            </a:r>
            <a:endParaRPr lang="en-GB" sz="2800" b="1" dirty="0">
              <a:solidFill>
                <a:srgbClr val="252B5D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5094" y="6217963"/>
            <a:ext cx="4005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www.prisonerseducation.org.uk</a:t>
            </a:r>
            <a:endParaRPr lang="en-GB" sz="2000" dirty="0">
              <a:solidFill>
                <a:srgbClr val="252B5D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8911" y="5014188"/>
            <a:ext cx="233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rgbClr val="252B5D"/>
                </a:solidFill>
                <a:latin typeface="Trebuchet MS" panose="020B0603020202020204" pitchFamily="34" charset="0"/>
              </a:rPr>
              <a:t>Transforming lives through education</a:t>
            </a:r>
            <a:endParaRPr lang="en-GB" sz="2000" dirty="0">
              <a:solidFill>
                <a:srgbClr val="252B5D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579293" y="-13063"/>
            <a:ext cx="3528890" cy="4811214"/>
          </a:xfrm>
          <a:prstGeom prst="triangle">
            <a:avLst/>
          </a:prstGeom>
          <a:solidFill>
            <a:srgbClr val="252B5D"/>
          </a:solidFill>
          <a:ln>
            <a:solidFill>
              <a:srgbClr val="252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197227" cy="4798151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>
            <a:off x="5324475" y="-70860"/>
            <a:ext cx="3548153" cy="4869010"/>
          </a:xfrm>
          <a:prstGeom prst="triangle">
            <a:avLst/>
          </a:prstGeom>
          <a:solidFill>
            <a:srgbClr val="252B5D"/>
          </a:solidFill>
          <a:ln>
            <a:solidFill>
              <a:srgbClr val="252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7495764" y="2125312"/>
            <a:ext cx="4168287" cy="11059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Thanks for listening</a:t>
            </a:r>
            <a:b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</a:rPr>
              <a:t>Any questions?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 partners </a:t>
            </a:r>
          </a:p>
        </p:txBody>
      </p:sp>
      <p:pic>
        <p:nvPicPr>
          <p:cNvPr id="1026" name="Picture 2" descr="De Rode Antracie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64" y="184919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isp.it/core/img/logoui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24" y="3258186"/>
            <a:ext cx="17049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51" y="3073050"/>
            <a:ext cx="2746242" cy="1227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20" y="1892812"/>
            <a:ext cx="2767584" cy="853440"/>
          </a:xfrm>
          <a:prstGeom prst="rect">
            <a:avLst/>
          </a:prstGeom>
        </p:spPr>
      </p:pic>
      <p:pic>
        <p:nvPicPr>
          <p:cNvPr id="1034" name="Picture 10" descr="Erasmus+ Programme of the European Union logo with text on the righ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73" y="4435450"/>
            <a:ext cx="3153105" cy="9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45" y="4435450"/>
            <a:ext cx="2238664" cy="1055370"/>
          </a:xfrm>
          <a:prstGeom prst="rect">
            <a:avLst/>
          </a:prstGeom>
        </p:spPr>
      </p:pic>
      <p:pic>
        <p:nvPicPr>
          <p:cNvPr id="17" name="Afbeelding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6" y="3307109"/>
            <a:ext cx="3188675" cy="759407"/>
          </a:xfrm>
          <a:prstGeom prst="rect">
            <a:avLst/>
          </a:prstGeom>
        </p:spPr>
      </p:pic>
      <p:pic>
        <p:nvPicPr>
          <p:cNvPr id="18" name="Afbeelding 13" descr="https://lh5.googleusercontent.com/yASLwYJZRvF2ORFBZgE40Et49LaVJxFBQXYME3T9b0U4oo9tSY-o9CrKFSgx4W1zVlhmbvNBNCZKCLuIqtKSs1ByeZJgwuxGWYNP4DxW-YC_RAdCut4ENYWPyy3aRisva10sNjsk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6297" y="1863675"/>
            <a:ext cx="2614150" cy="9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5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5520559" cy="3978275"/>
          </a:xfrm>
        </p:spPr>
        <p:txBody>
          <a:bodyPr/>
          <a:lstStyle/>
          <a:p>
            <a:r>
              <a:rPr lang="en-GB" dirty="0" smtClean="0"/>
              <a:t>Builds on the experience of partner projects</a:t>
            </a:r>
          </a:p>
          <a:p>
            <a:r>
              <a:rPr lang="en-GB" dirty="0" smtClean="0"/>
              <a:t>Draws on literature around prisoner engagement </a:t>
            </a:r>
          </a:p>
          <a:p>
            <a:r>
              <a:rPr lang="en-GB" dirty="0" smtClean="0"/>
              <a:t>Brings together practical tools to support active citizenship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toolkit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40" t="2539" r="4290" b="3085"/>
          <a:stretch/>
        </p:blipFill>
        <p:spPr>
          <a:xfrm>
            <a:off x="8019393" y="241739"/>
            <a:ext cx="3701373" cy="53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Foreword </a:t>
            </a:r>
            <a:r>
              <a:rPr lang="en-GB" dirty="0"/>
              <a:t>– Dr Cormac Behan, SFHEA, University of Sheffield </a:t>
            </a:r>
            <a:endParaRPr lang="en-GB" dirty="0" smtClean="0"/>
          </a:p>
          <a:p>
            <a:r>
              <a:rPr lang="en-GB" dirty="0"/>
              <a:t>What is active citizenship?</a:t>
            </a:r>
          </a:p>
          <a:p>
            <a:r>
              <a:rPr lang="en-GB" dirty="0"/>
              <a:t>Making it happen: active citizenship in action</a:t>
            </a:r>
          </a:p>
          <a:p>
            <a:pPr marL="0" indent="0">
              <a:buNone/>
            </a:pPr>
            <a:r>
              <a:rPr lang="en-GB" dirty="0" smtClean="0"/>
              <a:t>	1</a:t>
            </a:r>
            <a:r>
              <a:rPr lang="en-GB" dirty="0"/>
              <a:t>. Deciding your aims</a:t>
            </a:r>
          </a:p>
          <a:p>
            <a:pPr marL="0" indent="0">
              <a:buNone/>
            </a:pPr>
            <a:r>
              <a:rPr lang="en-GB" dirty="0" smtClean="0"/>
              <a:t>	2</a:t>
            </a:r>
            <a:r>
              <a:rPr lang="en-GB" dirty="0"/>
              <a:t>. Planning your project</a:t>
            </a:r>
          </a:p>
          <a:p>
            <a:pPr marL="0" indent="0">
              <a:buNone/>
            </a:pPr>
            <a:r>
              <a:rPr lang="en-GB" dirty="0" smtClean="0"/>
              <a:t>	3</a:t>
            </a:r>
            <a:r>
              <a:rPr lang="en-GB" dirty="0"/>
              <a:t>. Delivering your project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28161" y="809646"/>
            <a:ext cx="6672648" cy="620420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42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690" y="1804604"/>
            <a:ext cx="10515600" cy="3978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Active</a:t>
            </a:r>
            <a:r>
              <a:rPr lang="en-GB" sz="2400" dirty="0"/>
              <a:t>: Characterised by action rather </a:t>
            </a:r>
            <a:r>
              <a:rPr lang="en-GB" sz="2400" dirty="0" smtClean="0"/>
              <a:t>than </a:t>
            </a:r>
          </a:p>
          <a:p>
            <a:pPr marL="0" indent="0">
              <a:buNone/>
            </a:pPr>
            <a:r>
              <a:rPr lang="en-GB" sz="2400" dirty="0" smtClean="0"/>
              <a:t>by </a:t>
            </a:r>
            <a:r>
              <a:rPr lang="en-GB" sz="2400" dirty="0"/>
              <a:t>contemplation or speculation; an active life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Citizenship</a:t>
            </a:r>
            <a:r>
              <a:rPr lang="en-GB" sz="2400" dirty="0"/>
              <a:t>: The quality of an individual's response to membership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in </a:t>
            </a:r>
            <a:r>
              <a:rPr lang="en-GB" sz="2400" dirty="0"/>
              <a:t>a </a:t>
            </a:r>
            <a:r>
              <a:rPr lang="en-GB" sz="2400" dirty="0" smtClean="0"/>
              <a:t>community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Active citizenship</a:t>
            </a:r>
            <a:r>
              <a:rPr lang="en-GB" sz="2400" dirty="0" smtClean="0"/>
              <a:t>: the </a:t>
            </a:r>
            <a:r>
              <a:rPr lang="en-GB" sz="2400" dirty="0"/>
              <a:t>action of engaging with issues, </a:t>
            </a:r>
            <a:r>
              <a:rPr lang="en-GB" sz="2400" dirty="0" smtClean="0"/>
              <a:t>ideas,</a:t>
            </a:r>
          </a:p>
          <a:p>
            <a:pPr marL="0" indent="0">
              <a:buNone/>
            </a:pPr>
            <a:r>
              <a:rPr lang="en-GB" sz="2400" dirty="0" smtClean="0"/>
              <a:t>people and communities - whether on a local, regional or national scale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active citizenship?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41" y="115804"/>
            <a:ext cx="4243157" cy="25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08541" y="809646"/>
            <a:ext cx="6672650" cy="620420"/>
          </a:xfrm>
          <a:prstGeom prst="rect">
            <a:avLst/>
          </a:prstGeom>
          <a:solidFill>
            <a:srgbClr val="27AF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690" y="1804604"/>
            <a:ext cx="10515600" cy="3978275"/>
          </a:xfrm>
          <a:solidFill>
            <a:srgbClr val="F1F2F3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For </a:t>
            </a:r>
            <a:r>
              <a:rPr lang="en-GB" sz="2400" b="1" dirty="0"/>
              <a:t>participants</a:t>
            </a:r>
          </a:p>
          <a:p>
            <a:pPr marL="0" indent="0">
              <a:buNone/>
            </a:pPr>
            <a:r>
              <a:rPr lang="en-GB" sz="2400" dirty="0"/>
              <a:t>Building knowledge, skills, empathy and a sense of empowerment</a:t>
            </a:r>
          </a:p>
          <a:p>
            <a:pPr marL="0" indent="0">
              <a:lnSpc>
                <a:spcPct val="60000"/>
              </a:lnSpc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For the prison</a:t>
            </a:r>
          </a:p>
          <a:p>
            <a:pPr marL="0" indent="0">
              <a:buNone/>
            </a:pPr>
            <a:r>
              <a:rPr lang="en-GB" sz="2400" dirty="0"/>
              <a:t>Better morale and wellbeing among prisoners;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better </a:t>
            </a:r>
            <a:r>
              <a:rPr lang="en-GB" sz="2400" dirty="0"/>
              <a:t>relationships between prisoners and staff</a:t>
            </a:r>
          </a:p>
          <a:p>
            <a:pPr marL="0" indent="0">
              <a:lnSpc>
                <a:spcPct val="60000"/>
              </a:lnSpc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For society</a:t>
            </a:r>
          </a:p>
          <a:p>
            <a:pPr marL="0" indent="0">
              <a:buNone/>
            </a:pPr>
            <a:r>
              <a:rPr lang="en-GB" sz="2400" dirty="0"/>
              <a:t>Released prisoners with better skills and qualifications;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citizens </a:t>
            </a:r>
            <a:r>
              <a:rPr lang="en-GB" sz="2400" dirty="0"/>
              <a:t>who are ready to engage with society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160" y="809646"/>
            <a:ext cx="7407453" cy="620420"/>
          </a:xfrm>
        </p:spPr>
        <p:txBody>
          <a:bodyPr>
            <a:normAutofit fontScale="90000"/>
          </a:bodyPr>
          <a:lstStyle/>
          <a:p>
            <a:r>
              <a:rPr lang="en-GB" dirty="0"/>
              <a:t>The benefits of active citizenship in prison</a:t>
            </a:r>
          </a:p>
        </p:txBody>
      </p:sp>
    </p:spTree>
    <p:extLst>
      <p:ext uri="{BB962C8B-B14F-4D97-AF65-F5344CB8AC3E}">
        <p14:creationId xmlns:p14="http://schemas.microsoft.com/office/powerpoint/2010/main" val="33311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 of citizen participation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392" y="1524656"/>
            <a:ext cx="6918273" cy="422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08541" y="809646"/>
            <a:ext cx="7625859" cy="620420"/>
          </a:xfrm>
          <a:prstGeom prst="rect">
            <a:avLst/>
          </a:prstGeom>
          <a:solidFill>
            <a:srgbClr val="27AF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160" y="809646"/>
            <a:ext cx="8332363" cy="620420"/>
          </a:xfrm>
        </p:spPr>
        <p:txBody>
          <a:bodyPr>
            <a:normAutofit fontScale="90000"/>
          </a:bodyPr>
          <a:lstStyle/>
          <a:p>
            <a:r>
              <a:rPr lang="en-GB" dirty="0"/>
              <a:t>Pyramid of citizen participation– </a:t>
            </a:r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27690" y="1636444"/>
            <a:ext cx="10515600" cy="4165266"/>
          </a:xfrm>
          <a:prstGeom prst="rect">
            <a:avLst/>
          </a:prstGeom>
          <a:solidFill>
            <a:srgbClr val="F1F2F3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Aim: The prison wants to engage more prisoners in reading books.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Informing: </a:t>
            </a:r>
            <a:r>
              <a:rPr lang="en-GB" sz="1800" dirty="0"/>
              <a:t>Spreading information about books available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Consulting: </a:t>
            </a:r>
            <a:r>
              <a:rPr lang="en-GB" sz="1800" dirty="0"/>
              <a:t>Asking what prisoners read, and what they would like to read more of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Involving: </a:t>
            </a:r>
            <a:r>
              <a:rPr lang="en-GB" sz="1800" dirty="0"/>
              <a:t>Involving prisoners in book selection and discussion groups about certain books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Collaborating: </a:t>
            </a:r>
            <a:r>
              <a:rPr lang="en-GB" sz="1800" dirty="0"/>
              <a:t>Prisoners help drive prison’s approach to books on offer; help to run book groups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Empowering: </a:t>
            </a:r>
            <a:r>
              <a:rPr lang="en-GB" sz="1800" dirty="0"/>
              <a:t>Prisoners take responsibility for each stage and have control of a budget</a:t>
            </a:r>
          </a:p>
        </p:txBody>
      </p:sp>
    </p:spTree>
    <p:extLst>
      <p:ext uri="{BB962C8B-B14F-4D97-AF65-F5344CB8AC3E}">
        <p14:creationId xmlns:p14="http://schemas.microsoft.com/office/powerpoint/2010/main" val="21673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C16AC0010534CA970922FA11AD2B4" ma:contentTypeVersion="11" ma:contentTypeDescription="Een nieuw document maken." ma:contentTypeScope="" ma:versionID="94f6228598791d9c664cb15c1520e3c8">
  <xsd:schema xmlns:xsd="http://www.w3.org/2001/XMLSchema" xmlns:xs="http://www.w3.org/2001/XMLSchema" xmlns:p="http://schemas.microsoft.com/office/2006/metadata/properties" xmlns:ns2="0c9812b4-0b2a-48f1-9c08-15b5c9fba728" xmlns:ns3="a26049c2-9c04-4a0a-a55d-cda6a5373431" targetNamespace="http://schemas.microsoft.com/office/2006/metadata/properties" ma:root="true" ma:fieldsID="8435391c460072bb8248e773b9192f84" ns2:_="" ns3:_="">
    <xsd:import namespace="0c9812b4-0b2a-48f1-9c08-15b5c9fba728"/>
    <xsd:import namespace="a26049c2-9c04-4a0a-a55d-cda6a53734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812b4-0b2a-48f1-9c08-15b5c9fba7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049c2-9c04-4a0a-a55d-cda6a5373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9812b4-0b2a-48f1-9c08-15b5c9fba72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EDE272-E7E5-4F2A-8CCF-EA5DF004E8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A5B3B-33CE-4418-AC33-32B95E81A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812b4-0b2a-48f1-9c08-15b5c9fba728"/>
    <ds:schemaRef ds:uri="a26049c2-9c04-4a0a-a55d-cda6a5373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CE6FF-C142-4457-9700-CC4E64D0E59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c9812b4-0b2a-48f1-9c08-15b5c9fba728"/>
    <ds:schemaRef ds:uri="http://purl.org/dc/terms/"/>
    <ds:schemaRef ds:uri="a26049c2-9c04-4a0a-a55d-cda6a537343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798</Words>
  <Application>Microsoft Office PowerPoint</Application>
  <PresentationFormat>Breedbeeld</PresentationFormat>
  <Paragraphs>157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Trebuchet MS</vt:lpstr>
      <vt:lpstr>Office Theme</vt:lpstr>
      <vt:lpstr>Citizens Inside:  A guide to creating active participation in prisons  The PAC (Prisoners’ Active Citizenship) Erasmus + EU project   Rod Clark &amp; Calum Walker</vt:lpstr>
      <vt:lpstr>This presentation</vt:lpstr>
      <vt:lpstr>PAC partners </vt:lpstr>
      <vt:lpstr>The toolkit</vt:lpstr>
      <vt:lpstr>Contents</vt:lpstr>
      <vt:lpstr>What is active citizenship?</vt:lpstr>
      <vt:lpstr>The benefits of active citizenship in prison</vt:lpstr>
      <vt:lpstr>Pyramid of citizen participation</vt:lpstr>
      <vt:lpstr>Pyramid of citizen participation– an example</vt:lpstr>
      <vt:lpstr>Active citizenship in action</vt:lpstr>
      <vt:lpstr>Example projects</vt:lpstr>
      <vt:lpstr>PET’s PAC workshop: Learning from our learners</vt:lpstr>
      <vt:lpstr>Activity resources</vt:lpstr>
      <vt:lpstr>Activity resources</vt:lpstr>
      <vt:lpstr>What’s next?</vt:lpstr>
      <vt:lpstr>How to access resources</vt:lpstr>
      <vt:lpstr>Citizens Inside toolkit: exercises</vt:lpstr>
      <vt:lpstr>Deciding your aims – exercise 1</vt:lpstr>
      <vt:lpstr>Outcome planning tool – exercise 2</vt:lpstr>
      <vt:lpstr>Levels of participation – exercise 3</vt:lpstr>
      <vt:lpstr>Basic conditions – exercise 4</vt:lpstr>
      <vt:lpstr>Thanks for listening  Any questions?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 Inside:  A guide to creating active participation in prisons  The PAC (Prisoners’ Active Citizenship) Erasmus + EU project   Rod Clark &amp; Calum Walker</dc:title>
  <dc:creator>Katy Oglethorpe</dc:creator>
  <cp:lastModifiedBy>User</cp:lastModifiedBy>
  <cp:revision>81</cp:revision>
  <dcterms:created xsi:type="dcterms:W3CDTF">2019-04-09T16:03:19Z</dcterms:created>
  <dcterms:modified xsi:type="dcterms:W3CDTF">2019-12-03T12:54:18Z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0x010100ECBC16AC0010534CA970922FA11AD2B4</vt:lpwstr>
  </property>
  <property fmtid="{D5CDD505-2E9C-101B-9397-08002B2CF9AE}" pid="3" name="Order">
    <vt:r8>83900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