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sldIdLst>
    <p:sldId id="256" r:id="rId5"/>
    <p:sldId id="262" r:id="rId6"/>
    <p:sldId id="264" r:id="rId7"/>
    <p:sldId id="263" r:id="rId8"/>
    <p:sldId id="265" r:id="rId9"/>
    <p:sldId id="266" r:id="rId10"/>
    <p:sldId id="267" r:id="rId11"/>
    <p:sldId id="268" r:id="rId12"/>
    <p:sldId id="269" r:id="rId13"/>
    <p:sldId id="270" r:id="rId14"/>
    <p:sldId id="279" r:id="rId15"/>
    <p:sldId id="271" r:id="rId16"/>
    <p:sldId id="272" r:id="rId17"/>
    <p:sldId id="273" r:id="rId18"/>
    <p:sldId id="274" r:id="rId19"/>
    <p:sldId id="276" r:id="rId20"/>
    <p:sldId id="277" r:id="rId21"/>
    <p:sldId id="278" r:id="rId22"/>
    <p:sldId id="261" r:id="rId2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B5D"/>
    <a:srgbClr val="252B5B"/>
    <a:srgbClr val="27AF97"/>
    <a:srgbClr val="FFFFFF"/>
    <a:srgbClr val="362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varScale="1">
        <p:scale>
          <a:sx n="99" d="100"/>
          <a:sy n="99" d="100"/>
        </p:scale>
        <p:origin x="84"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11214"/>
            <a:ext cx="4600575" cy="2046786"/>
          </a:xfrm>
          <a:prstGeom prst="rect">
            <a:avLst/>
          </a:prstGeom>
        </p:spPr>
      </p:pic>
      <p:sp>
        <p:nvSpPr>
          <p:cNvPr id="8" name="Rectangle 7"/>
          <p:cNvSpPr/>
          <p:nvPr userDrawn="1"/>
        </p:nvSpPr>
        <p:spPr>
          <a:xfrm>
            <a:off x="4600575" y="4811214"/>
            <a:ext cx="7591425" cy="204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Ha ha!!</a:t>
            </a:r>
          </a:p>
        </p:txBody>
      </p:sp>
      <p:pic>
        <p:nvPicPr>
          <p:cNvPr id="9" name="Picture 4" descr="Image result for twitter and facebook transparent icon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96287" y="5129781"/>
            <a:ext cx="1667035" cy="7696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9579908" y="5728852"/>
            <a:ext cx="2647950" cy="523220"/>
          </a:xfrm>
          <a:prstGeom prst="rect">
            <a:avLst/>
          </a:prstGeom>
          <a:noFill/>
        </p:spPr>
        <p:txBody>
          <a:bodyPr wrap="square" rtlCol="0">
            <a:spAutoFit/>
          </a:bodyPr>
          <a:lstStyle/>
          <a:p>
            <a:r>
              <a:rPr lang="en-GB" sz="2800" b="1" dirty="0" smtClean="0">
                <a:solidFill>
                  <a:srgbClr val="252B5D"/>
                </a:solidFill>
                <a:latin typeface="Trebuchet MS" panose="020B0603020202020204" pitchFamily="34" charset="0"/>
              </a:rPr>
              <a:t>@</a:t>
            </a:r>
            <a:r>
              <a:rPr lang="en-GB" sz="2800" b="1" dirty="0" err="1" smtClean="0">
                <a:solidFill>
                  <a:srgbClr val="252B5D"/>
                </a:solidFill>
                <a:latin typeface="Gill Sans MT" panose="020B0502020104020203" pitchFamily="34" charset="0"/>
              </a:rPr>
              <a:t>PrisonersEd</a:t>
            </a:r>
            <a:endParaRPr lang="en-GB" sz="2800" b="1" dirty="0">
              <a:solidFill>
                <a:srgbClr val="252B5D"/>
              </a:solidFill>
              <a:latin typeface="Gill Sans MT" panose="020B0502020104020203" pitchFamily="34" charset="0"/>
            </a:endParaRPr>
          </a:p>
        </p:txBody>
      </p:sp>
      <p:sp>
        <p:nvSpPr>
          <p:cNvPr id="11" name="TextBox 10"/>
          <p:cNvSpPr txBox="1"/>
          <p:nvPr userDrawn="1"/>
        </p:nvSpPr>
        <p:spPr>
          <a:xfrm>
            <a:off x="8095094" y="6217963"/>
            <a:ext cx="4005263" cy="400110"/>
          </a:xfrm>
          <a:prstGeom prst="rect">
            <a:avLst/>
          </a:prstGeom>
          <a:noFill/>
        </p:spPr>
        <p:txBody>
          <a:bodyPr wrap="square" rtlCol="0">
            <a:spAutoFit/>
          </a:bodyPr>
          <a:lstStyle/>
          <a:p>
            <a:pPr algn="r"/>
            <a:r>
              <a:rPr lang="en-GB" sz="2000" dirty="0" smtClean="0">
                <a:solidFill>
                  <a:srgbClr val="252B5D"/>
                </a:solidFill>
                <a:latin typeface="Trebuchet MS" panose="020B0603020202020204" pitchFamily="34" charset="0"/>
              </a:rPr>
              <a:t>www.prisonerseducation.org.uk</a:t>
            </a:r>
            <a:endParaRPr lang="en-GB" sz="2000" dirty="0">
              <a:solidFill>
                <a:srgbClr val="252B5D"/>
              </a:solidFill>
              <a:latin typeface="Trebuchet MS" panose="020B0603020202020204" pitchFamily="34" charset="0"/>
            </a:endParaRPr>
          </a:p>
        </p:txBody>
      </p:sp>
      <p:sp>
        <p:nvSpPr>
          <p:cNvPr id="17" name="Rectangle 16"/>
          <p:cNvSpPr/>
          <p:nvPr userDrawn="1"/>
        </p:nvSpPr>
        <p:spPr>
          <a:xfrm>
            <a:off x="5343738" y="-13063"/>
            <a:ext cx="7203862" cy="4811214"/>
          </a:xfrm>
          <a:prstGeom prst="rect">
            <a:avLst/>
          </a:prstGeom>
          <a:solidFill>
            <a:srgbClr val="252B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p:cNvSpPr>
            <a:spLocks noGrp="1"/>
          </p:cNvSpPr>
          <p:nvPr>
            <p:ph type="ctrTitle" idx="4294967295"/>
          </p:nvPr>
        </p:nvSpPr>
        <p:spPr>
          <a:xfrm>
            <a:off x="6954340" y="1935611"/>
            <a:ext cx="4168287" cy="1105964"/>
          </a:xfrm>
          <a:prstGeom prst="rect">
            <a:avLst/>
          </a:prstGeom>
        </p:spPr>
        <p:txBody>
          <a:bodyPr>
            <a:normAutofit/>
          </a:bodyPr>
          <a:lstStyle>
            <a:lvl1pPr>
              <a:defRPr>
                <a:latin typeface="Trebuchet MS" panose="020B0603020202020204" pitchFamily="34" charset="0"/>
              </a:defRPr>
            </a:lvl1pPr>
          </a:lstStyle>
          <a:p>
            <a:r>
              <a:rPr lang="en-GB" dirty="0" smtClean="0">
                <a:solidFill>
                  <a:schemeClr val="bg1"/>
                </a:solidFill>
                <a:latin typeface="Gill Sans MT" panose="020B0502020104020203" pitchFamily="34" charset="0"/>
              </a:rPr>
              <a:t>Title goes here</a:t>
            </a:r>
            <a:endParaRPr lang="en-GB" dirty="0">
              <a:solidFill>
                <a:schemeClr val="bg1"/>
              </a:solidFill>
              <a:latin typeface="Gill Sans MT" panose="020B0502020104020203" pitchFamily="34" charset="0"/>
            </a:endParaRPr>
          </a:p>
        </p:txBody>
      </p:sp>
      <p:sp>
        <p:nvSpPr>
          <p:cNvPr id="13" name="TextBox 12"/>
          <p:cNvSpPr txBox="1"/>
          <p:nvPr userDrawn="1"/>
        </p:nvSpPr>
        <p:spPr>
          <a:xfrm rot="16200000">
            <a:off x="-1803022" y="2092260"/>
            <a:ext cx="4189863" cy="369332"/>
          </a:xfrm>
          <a:prstGeom prst="rect">
            <a:avLst/>
          </a:prstGeom>
          <a:noFill/>
        </p:spPr>
        <p:txBody>
          <a:bodyPr wrap="square" rtlCol="0">
            <a:spAutoFit/>
          </a:bodyPr>
          <a:lstStyle/>
          <a:p>
            <a:r>
              <a:rPr lang="en-GB" dirty="0" smtClean="0">
                <a:solidFill>
                  <a:schemeClr val="bg1"/>
                </a:solidFill>
                <a:latin typeface="Trebuchet MS" panose="020B0603020202020204" pitchFamily="34" charset="0"/>
              </a:rPr>
              <a:t>Transforming Lives through Education </a:t>
            </a:r>
            <a:endParaRPr lang="en-GB" dirty="0">
              <a:solidFill>
                <a:schemeClr val="bg1"/>
              </a:solidFill>
              <a:latin typeface="Trebuchet MS" panose="020B0603020202020204" pitchFamily="34" charset="0"/>
            </a:endParaRPr>
          </a:p>
        </p:txBody>
      </p:sp>
      <p:sp>
        <p:nvSpPr>
          <p:cNvPr id="14" name="Rectangle 13"/>
          <p:cNvSpPr/>
          <p:nvPr userDrawn="1"/>
        </p:nvSpPr>
        <p:spPr>
          <a:xfrm>
            <a:off x="-10758" y="-21515"/>
            <a:ext cx="5354496" cy="4819666"/>
          </a:xfrm>
          <a:prstGeom prst="rect">
            <a:avLst/>
          </a:prstGeom>
          <a:blipFill dpi="0" rotWithShape="1">
            <a:blip r:embed="rId4" cstate="print">
              <a:extLst>
                <a:ext uri="{28A0092B-C50C-407E-A947-70E740481C1C}">
                  <a14:useLocalDpi xmlns:a14="http://schemas.microsoft.com/office/drawing/2010/main" val="0"/>
                </a:ext>
              </a:extLst>
            </a:blip>
            <a:srcRect/>
            <a:stretch>
              <a:fillRect l="-13678" t="-52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userDrawn="1"/>
        </p:nvSpPr>
        <p:spPr>
          <a:xfrm>
            <a:off x="9698911" y="5014188"/>
            <a:ext cx="2338228" cy="707886"/>
          </a:xfrm>
          <a:prstGeom prst="rect">
            <a:avLst/>
          </a:prstGeom>
          <a:noFill/>
        </p:spPr>
        <p:txBody>
          <a:bodyPr wrap="square" rtlCol="0">
            <a:spAutoFit/>
          </a:bodyPr>
          <a:lstStyle/>
          <a:p>
            <a:pPr algn="r"/>
            <a:r>
              <a:rPr lang="en-GB" sz="2000" dirty="0" smtClean="0">
                <a:solidFill>
                  <a:srgbClr val="252B5D"/>
                </a:solidFill>
                <a:latin typeface="Trebuchet MS" panose="020B0603020202020204" pitchFamily="34" charset="0"/>
              </a:rPr>
              <a:t>Transforming lives through education</a:t>
            </a:r>
            <a:endParaRPr lang="en-GB" sz="2000" dirty="0">
              <a:solidFill>
                <a:srgbClr val="252B5D"/>
              </a:solidFill>
              <a:latin typeface="Trebuchet MS" panose="020B0603020202020204" pitchFamily="34" charset="0"/>
            </a:endParaRPr>
          </a:p>
        </p:txBody>
      </p:sp>
      <p:sp>
        <p:nvSpPr>
          <p:cNvPr id="16" name="Isosceles Triangle 15"/>
          <p:cNvSpPr/>
          <p:nvPr userDrawn="1"/>
        </p:nvSpPr>
        <p:spPr>
          <a:xfrm>
            <a:off x="3579293" y="-13063"/>
            <a:ext cx="3528890" cy="4811214"/>
          </a:xfrm>
          <a:prstGeom prst="triangle">
            <a:avLst/>
          </a:prstGeom>
          <a:solidFill>
            <a:srgbClr val="252B5D"/>
          </a:solidFill>
          <a:ln>
            <a:solidFill>
              <a:srgbClr val="252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1424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5A9157-8973-47D9-9A19-D433BE62601C}" type="datetimeFigureOut">
              <a:rPr lang="en-GB" smtClean="0"/>
              <a:t>03/12/2019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6E84F4-3E45-47BC-8319-48AB266054DB}" type="slidenum">
              <a:rPr lang="en-GB" smtClean="0"/>
              <a:t>‹nr.›</a:t>
            </a:fld>
            <a:endParaRPr lang="en-GB"/>
          </a:p>
        </p:txBody>
      </p:sp>
      <p:sp>
        <p:nvSpPr>
          <p:cNvPr id="7" name="Title Placeholder 1"/>
          <p:cNvSpPr>
            <a:spLocks noGrp="1"/>
          </p:cNvSpPr>
          <p:nvPr>
            <p:ph type="title"/>
          </p:nvPr>
        </p:nvSpPr>
        <p:spPr>
          <a:xfrm>
            <a:off x="328161" y="809646"/>
            <a:ext cx="6672648" cy="6204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0106933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5A9157-8973-47D9-9A19-D433BE62601C}" type="datetimeFigureOut">
              <a:rPr lang="en-GB" smtClean="0"/>
              <a:t>03/12/2019</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36E84F4-3E45-47BC-8319-48AB266054DB}" type="slidenum">
              <a:rPr lang="en-GB" smtClean="0"/>
              <a:t>‹nr.›</a:t>
            </a:fld>
            <a:endParaRPr lang="en-GB"/>
          </a:p>
        </p:txBody>
      </p:sp>
      <p:sp>
        <p:nvSpPr>
          <p:cNvPr id="9" name="Title Placeholder 1"/>
          <p:cNvSpPr txBox="1">
            <a:spLocks/>
          </p:cNvSpPr>
          <p:nvPr userDrawn="1"/>
        </p:nvSpPr>
        <p:spPr>
          <a:xfrm>
            <a:off x="328161" y="809646"/>
            <a:ext cx="6672648" cy="6204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a:lstStyle>
          <a:p>
            <a:r>
              <a:rPr lang="en-US" smtClean="0"/>
              <a:t>Click to edit Master title style</a:t>
            </a:r>
            <a:endParaRPr lang="en-GB" dirty="0"/>
          </a:p>
        </p:txBody>
      </p:sp>
    </p:spTree>
    <p:extLst>
      <p:ext uri="{BB962C8B-B14F-4D97-AF65-F5344CB8AC3E}">
        <p14:creationId xmlns:p14="http://schemas.microsoft.com/office/powerpoint/2010/main" val="35135274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978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le Placeholder 1"/>
          <p:cNvSpPr>
            <a:spLocks noGrp="1"/>
          </p:cNvSpPr>
          <p:nvPr>
            <p:ph type="title"/>
          </p:nvPr>
        </p:nvSpPr>
        <p:spPr>
          <a:xfrm>
            <a:off x="328161" y="809646"/>
            <a:ext cx="6672648" cy="6204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841902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0874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6" name="Title Placeholder 1"/>
          <p:cNvSpPr txBox="1">
            <a:spLocks/>
          </p:cNvSpPr>
          <p:nvPr userDrawn="1"/>
        </p:nvSpPr>
        <p:spPr>
          <a:xfrm>
            <a:off x="328161" y="809646"/>
            <a:ext cx="6672648" cy="6204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a:lstStyle>
          <a:p>
            <a:r>
              <a:rPr lang="en-US" smtClean="0"/>
              <a:t>Click to edit Master title style</a:t>
            </a:r>
            <a:endParaRPr lang="en-GB" dirty="0"/>
          </a:p>
        </p:txBody>
      </p:sp>
    </p:spTree>
    <p:extLst>
      <p:ext uri="{BB962C8B-B14F-4D97-AF65-F5344CB8AC3E}">
        <p14:creationId xmlns:p14="http://schemas.microsoft.com/office/powerpoint/2010/main" val="28441178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Placeholder 1"/>
          <p:cNvSpPr>
            <a:spLocks noGrp="1"/>
          </p:cNvSpPr>
          <p:nvPr>
            <p:ph type="title"/>
          </p:nvPr>
        </p:nvSpPr>
        <p:spPr>
          <a:xfrm>
            <a:off x="328161" y="809646"/>
            <a:ext cx="6672648" cy="6204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149474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Placeholder 1"/>
          <p:cNvSpPr>
            <a:spLocks noGrp="1"/>
          </p:cNvSpPr>
          <p:nvPr>
            <p:ph type="title"/>
          </p:nvPr>
        </p:nvSpPr>
        <p:spPr>
          <a:xfrm>
            <a:off x="328161" y="809646"/>
            <a:ext cx="6672648" cy="6204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785036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28161" y="809646"/>
            <a:ext cx="6672648" cy="6204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322777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35A9157-8973-47D9-9A19-D433BE62601C}" type="datetimeFigureOut">
              <a:rPr lang="en-GB" smtClean="0"/>
              <a:t>03/12/2019</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36E84F4-3E45-47BC-8319-48AB266054DB}" type="slidenum">
              <a:rPr lang="en-GB" smtClean="0"/>
              <a:t>‹nr.›</a:t>
            </a:fld>
            <a:endParaRPr lang="en-GB"/>
          </a:p>
        </p:txBody>
      </p:sp>
      <p:sp>
        <p:nvSpPr>
          <p:cNvPr id="8" name="Title Placeholder 1"/>
          <p:cNvSpPr>
            <a:spLocks noGrp="1"/>
          </p:cNvSpPr>
          <p:nvPr>
            <p:ph type="title"/>
          </p:nvPr>
        </p:nvSpPr>
        <p:spPr>
          <a:xfrm>
            <a:off x="328161" y="809646"/>
            <a:ext cx="6672648" cy="6204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079077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462879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Title Placeholder 1"/>
          <p:cNvSpPr>
            <a:spLocks noGrp="1"/>
          </p:cNvSpPr>
          <p:nvPr>
            <p:ph type="title"/>
          </p:nvPr>
        </p:nvSpPr>
        <p:spPr>
          <a:xfrm>
            <a:off x="328161" y="809646"/>
            <a:ext cx="6672648" cy="6204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896844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5816598"/>
            <a:ext cx="12192000" cy="1041400"/>
          </a:xfrm>
          <a:prstGeom prst="rect">
            <a:avLst/>
          </a:prstGeom>
          <a:solidFill>
            <a:srgbClr val="252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8161" y="5976616"/>
            <a:ext cx="2161039" cy="721367"/>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68796" y="6018982"/>
            <a:ext cx="636632" cy="636632"/>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83921" y="6126933"/>
            <a:ext cx="420731" cy="420731"/>
          </a:xfrm>
          <a:prstGeom prst="rect">
            <a:avLst/>
          </a:prstGeom>
        </p:spPr>
      </p:pic>
      <p:sp>
        <p:nvSpPr>
          <p:cNvPr id="11" name="TextBox 10"/>
          <p:cNvSpPr txBox="1"/>
          <p:nvPr userDrawn="1"/>
        </p:nvSpPr>
        <p:spPr>
          <a:xfrm>
            <a:off x="10290914" y="6137243"/>
            <a:ext cx="1844040" cy="400110"/>
          </a:xfrm>
          <a:prstGeom prst="rect">
            <a:avLst/>
          </a:prstGeom>
          <a:noFill/>
        </p:spPr>
        <p:txBody>
          <a:bodyPr wrap="square" rtlCol="0">
            <a:spAutoFit/>
          </a:bodyPr>
          <a:lstStyle/>
          <a:p>
            <a:r>
              <a:rPr lang="en-GB" sz="2000" dirty="0" smtClean="0">
                <a:solidFill>
                  <a:schemeClr val="bg1"/>
                </a:solidFill>
                <a:latin typeface="Trebuchet MS" panose="020B0603020202020204" pitchFamily="34" charset="0"/>
              </a:rPr>
              <a:t>@</a:t>
            </a:r>
            <a:r>
              <a:rPr lang="en-GB" sz="2000" dirty="0" err="1" smtClean="0">
                <a:solidFill>
                  <a:schemeClr val="bg1"/>
                </a:solidFill>
                <a:latin typeface="Trebuchet MS" panose="020B0603020202020204" pitchFamily="34" charset="0"/>
              </a:rPr>
              <a:t>PrisonersEd</a:t>
            </a:r>
            <a:endParaRPr lang="en-GB" sz="2000" dirty="0">
              <a:solidFill>
                <a:schemeClr val="bg1"/>
              </a:solidFill>
              <a:latin typeface="Trebuchet MS" panose="020B0603020202020204" pitchFamily="34" charset="0"/>
            </a:endParaRPr>
          </a:p>
        </p:txBody>
      </p:sp>
      <p:sp>
        <p:nvSpPr>
          <p:cNvPr id="12" name="Title 1"/>
          <p:cNvSpPr txBox="1">
            <a:spLocks/>
          </p:cNvSpPr>
          <p:nvPr userDrawn="1"/>
        </p:nvSpPr>
        <p:spPr>
          <a:xfrm>
            <a:off x="-1" y="809646"/>
            <a:ext cx="6672650" cy="620420"/>
          </a:xfrm>
          <a:prstGeom prst="rect">
            <a:avLst/>
          </a:prstGeom>
          <a:solidFill>
            <a:srgbClr val="27AF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800" b="1" dirty="0">
              <a:solidFill>
                <a:srgbClr val="002060"/>
              </a:solidFill>
              <a:latin typeface="Trebuchet MS" panose="020B0603020202020204" pitchFamily="34" charset="0"/>
            </a:endParaRPr>
          </a:p>
        </p:txBody>
      </p:sp>
      <p:sp>
        <p:nvSpPr>
          <p:cNvPr id="14" name="Title Placeholder 1"/>
          <p:cNvSpPr>
            <a:spLocks noGrp="1"/>
          </p:cNvSpPr>
          <p:nvPr>
            <p:ph type="title"/>
          </p:nvPr>
        </p:nvSpPr>
        <p:spPr>
          <a:xfrm>
            <a:off x="328161" y="809646"/>
            <a:ext cx="6672648" cy="62042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58352058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2B5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11214"/>
            <a:ext cx="4600575" cy="2046786"/>
          </a:xfrm>
          <a:prstGeom prst="rect">
            <a:avLst/>
          </a:prstGeom>
        </p:spPr>
      </p:pic>
      <p:sp>
        <p:nvSpPr>
          <p:cNvPr id="8" name="Rectangle 7"/>
          <p:cNvSpPr/>
          <p:nvPr/>
        </p:nvSpPr>
        <p:spPr>
          <a:xfrm>
            <a:off x="4600575" y="4811214"/>
            <a:ext cx="7591425" cy="204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Ha ha!!</a:t>
            </a:r>
          </a:p>
        </p:txBody>
      </p:sp>
      <p:pic>
        <p:nvPicPr>
          <p:cNvPr id="1028" name="Picture 4" descr="Image result for twitter and facebook transparent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6287" y="5129781"/>
            <a:ext cx="1667035" cy="7696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79908" y="5728852"/>
            <a:ext cx="2647950" cy="523220"/>
          </a:xfrm>
          <a:prstGeom prst="rect">
            <a:avLst/>
          </a:prstGeom>
          <a:noFill/>
        </p:spPr>
        <p:txBody>
          <a:bodyPr wrap="square" rtlCol="0">
            <a:spAutoFit/>
          </a:bodyPr>
          <a:lstStyle/>
          <a:p>
            <a:r>
              <a:rPr lang="en-GB" sz="2800" b="1" dirty="0" smtClean="0">
                <a:solidFill>
                  <a:srgbClr val="252B5D"/>
                </a:solidFill>
                <a:latin typeface="Trebuchet MS" panose="020B0603020202020204" pitchFamily="34" charset="0"/>
              </a:rPr>
              <a:t>@</a:t>
            </a:r>
            <a:r>
              <a:rPr lang="en-GB" sz="2800" b="1" dirty="0" err="1" smtClean="0">
                <a:solidFill>
                  <a:srgbClr val="252B5D"/>
                </a:solidFill>
                <a:latin typeface="Gill Sans MT" panose="020B0502020104020203" pitchFamily="34" charset="0"/>
              </a:rPr>
              <a:t>PrisonersEd</a:t>
            </a:r>
            <a:endParaRPr lang="en-GB" sz="2800" b="1" dirty="0">
              <a:solidFill>
                <a:srgbClr val="252B5D"/>
              </a:solidFill>
              <a:latin typeface="Gill Sans MT" panose="020B0502020104020203" pitchFamily="34" charset="0"/>
            </a:endParaRPr>
          </a:p>
        </p:txBody>
      </p:sp>
      <p:sp>
        <p:nvSpPr>
          <p:cNvPr id="10" name="TextBox 9"/>
          <p:cNvSpPr txBox="1"/>
          <p:nvPr/>
        </p:nvSpPr>
        <p:spPr>
          <a:xfrm>
            <a:off x="8095094" y="6217963"/>
            <a:ext cx="4005263" cy="400110"/>
          </a:xfrm>
          <a:prstGeom prst="rect">
            <a:avLst/>
          </a:prstGeom>
          <a:noFill/>
        </p:spPr>
        <p:txBody>
          <a:bodyPr wrap="square" rtlCol="0">
            <a:spAutoFit/>
          </a:bodyPr>
          <a:lstStyle/>
          <a:p>
            <a:pPr algn="r"/>
            <a:r>
              <a:rPr lang="en-GB" sz="2000" dirty="0" smtClean="0">
                <a:solidFill>
                  <a:srgbClr val="252B5D"/>
                </a:solidFill>
                <a:latin typeface="Trebuchet MS" panose="020B0603020202020204" pitchFamily="34" charset="0"/>
              </a:rPr>
              <a:t>www.prisonerseducation.org.uk</a:t>
            </a:r>
            <a:endParaRPr lang="en-GB" sz="2000" dirty="0">
              <a:solidFill>
                <a:srgbClr val="252B5D"/>
              </a:solidFill>
              <a:latin typeface="Trebuchet MS" panose="020B0603020202020204" pitchFamily="34" charset="0"/>
            </a:endParaRPr>
          </a:p>
        </p:txBody>
      </p:sp>
      <p:sp>
        <p:nvSpPr>
          <p:cNvPr id="13" name="TextBox 12"/>
          <p:cNvSpPr txBox="1"/>
          <p:nvPr/>
        </p:nvSpPr>
        <p:spPr>
          <a:xfrm rot="16200000">
            <a:off x="-1803022" y="2092260"/>
            <a:ext cx="4189863" cy="369332"/>
          </a:xfrm>
          <a:prstGeom prst="rect">
            <a:avLst/>
          </a:prstGeom>
          <a:noFill/>
        </p:spPr>
        <p:txBody>
          <a:bodyPr wrap="square" rtlCol="0">
            <a:spAutoFit/>
          </a:bodyPr>
          <a:lstStyle/>
          <a:p>
            <a:r>
              <a:rPr lang="en-GB" dirty="0" smtClean="0">
                <a:solidFill>
                  <a:schemeClr val="bg1"/>
                </a:solidFill>
                <a:latin typeface="Trebuchet MS" panose="020B0603020202020204" pitchFamily="34" charset="0"/>
              </a:rPr>
              <a:t>Transforming Lives through Education </a:t>
            </a:r>
            <a:endParaRPr lang="en-GB" dirty="0">
              <a:solidFill>
                <a:schemeClr val="bg1"/>
              </a:solidFill>
              <a:latin typeface="Trebuchet MS" panose="020B0603020202020204" pitchFamily="34" charset="0"/>
            </a:endParaRPr>
          </a:p>
        </p:txBody>
      </p:sp>
      <p:sp>
        <p:nvSpPr>
          <p:cNvPr id="14" name="Rectangle 13"/>
          <p:cNvSpPr/>
          <p:nvPr/>
        </p:nvSpPr>
        <p:spPr>
          <a:xfrm>
            <a:off x="-743163" y="-272370"/>
            <a:ext cx="6086901" cy="507052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9698911" y="5014188"/>
            <a:ext cx="2338228" cy="707886"/>
          </a:xfrm>
          <a:prstGeom prst="rect">
            <a:avLst/>
          </a:prstGeom>
          <a:noFill/>
        </p:spPr>
        <p:txBody>
          <a:bodyPr wrap="square" rtlCol="0">
            <a:spAutoFit/>
          </a:bodyPr>
          <a:lstStyle/>
          <a:p>
            <a:pPr algn="r"/>
            <a:r>
              <a:rPr lang="en-GB" sz="2000" dirty="0" smtClean="0">
                <a:solidFill>
                  <a:srgbClr val="252B5D"/>
                </a:solidFill>
                <a:latin typeface="Trebuchet MS" panose="020B0603020202020204" pitchFamily="34" charset="0"/>
              </a:rPr>
              <a:t>Transforming lives through education</a:t>
            </a:r>
            <a:endParaRPr lang="en-GB" sz="2000" dirty="0">
              <a:solidFill>
                <a:srgbClr val="252B5D"/>
              </a:solidFill>
              <a:latin typeface="Trebuchet MS" panose="020B0603020202020204" pitchFamily="34" charset="0"/>
            </a:endParaRPr>
          </a:p>
        </p:txBody>
      </p:sp>
      <p:sp>
        <p:nvSpPr>
          <p:cNvPr id="3" name="Isosceles Triangle 2"/>
          <p:cNvSpPr/>
          <p:nvPr/>
        </p:nvSpPr>
        <p:spPr>
          <a:xfrm>
            <a:off x="3579293" y="-13063"/>
            <a:ext cx="3528890" cy="4811214"/>
          </a:xfrm>
          <a:prstGeom prst="triangle">
            <a:avLst/>
          </a:prstGeom>
          <a:solidFill>
            <a:srgbClr val="252B5D"/>
          </a:solidFill>
          <a:ln>
            <a:solidFill>
              <a:srgbClr val="252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1"/>
          <p:cNvSpPr>
            <a:spLocks noGrp="1"/>
          </p:cNvSpPr>
          <p:nvPr>
            <p:ph type="ctrTitle" idx="4294967295"/>
          </p:nvPr>
        </p:nvSpPr>
        <p:spPr>
          <a:xfrm>
            <a:off x="5675586" y="1072054"/>
            <a:ext cx="6264166" cy="3451799"/>
          </a:xfrm>
          <a:prstGeom prst="rect">
            <a:avLst/>
          </a:prstGeom>
        </p:spPr>
        <p:txBody>
          <a:bodyPr>
            <a:normAutofit/>
          </a:bodyPr>
          <a:lstStyle/>
          <a:p>
            <a:pPr algn="ctr"/>
            <a:r>
              <a:rPr lang="en-GB" i="1" dirty="0" smtClean="0">
                <a:solidFill>
                  <a:schemeClr val="bg1"/>
                </a:solidFill>
              </a:rPr>
              <a:t>PAC </a:t>
            </a:r>
            <a:r>
              <a:rPr lang="en-GB" i="1" dirty="0">
                <a:solidFill>
                  <a:schemeClr val="bg1"/>
                </a:solidFill>
              </a:rPr>
              <a:t>workshop:</a:t>
            </a:r>
            <a:br>
              <a:rPr lang="en-GB" i="1" dirty="0">
                <a:solidFill>
                  <a:schemeClr val="bg1"/>
                </a:solidFill>
              </a:rPr>
            </a:br>
            <a:r>
              <a:rPr lang="en-GB" i="1" dirty="0">
                <a:solidFill>
                  <a:schemeClr val="bg1"/>
                </a:solidFill>
              </a:rPr>
              <a:t>Learning from our </a:t>
            </a:r>
            <a:r>
              <a:rPr lang="en-GB" i="1" dirty="0" smtClean="0">
                <a:solidFill>
                  <a:schemeClr val="bg1"/>
                </a:solidFill>
              </a:rPr>
              <a:t>learners</a:t>
            </a: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r>
              <a:rPr lang="en-GB" sz="2300" dirty="0" smtClean="0">
                <a:solidFill>
                  <a:schemeClr val="bg1"/>
                </a:solidFill>
              </a:rPr>
              <a:t/>
            </a:r>
            <a:br>
              <a:rPr lang="en-GB" sz="2300" dirty="0" smtClean="0">
                <a:solidFill>
                  <a:schemeClr val="bg1"/>
                </a:solidFill>
              </a:rPr>
            </a:br>
            <a:r>
              <a:rPr lang="en-GB" sz="2500" dirty="0" smtClean="0">
                <a:solidFill>
                  <a:schemeClr val="bg1"/>
                </a:solidFill>
              </a:rPr>
              <a:t>Rod Clark &amp; Calum Walker</a:t>
            </a:r>
            <a:br>
              <a:rPr lang="en-GB" sz="2500" dirty="0" smtClean="0">
                <a:solidFill>
                  <a:schemeClr val="bg1"/>
                </a:solidFill>
              </a:rPr>
            </a:br>
            <a:r>
              <a:rPr lang="en-GB" sz="2500" dirty="0" smtClean="0">
                <a:solidFill>
                  <a:schemeClr val="bg1"/>
                </a:solidFill>
              </a:rPr>
              <a:t/>
            </a:r>
            <a:br>
              <a:rPr lang="en-GB" sz="2500" dirty="0" smtClean="0">
                <a:solidFill>
                  <a:schemeClr val="bg1"/>
                </a:solidFill>
              </a:rPr>
            </a:br>
            <a:r>
              <a:rPr lang="en-GB" sz="2500" dirty="0">
                <a:solidFill>
                  <a:schemeClr val="bg1"/>
                </a:solidFill>
              </a:rPr>
              <a:t>Prisoners’ Education Trust</a:t>
            </a:r>
          </a:p>
        </p:txBody>
      </p:sp>
    </p:spTree>
    <p:extLst>
      <p:ext uri="{BB962C8B-B14F-4D97-AF65-F5344CB8AC3E}">
        <p14:creationId xmlns:p14="http://schemas.microsoft.com/office/powerpoint/2010/main" val="2628363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8" y="1688990"/>
            <a:ext cx="9537078" cy="3978275"/>
          </a:xfrm>
        </p:spPr>
        <p:txBody>
          <a:bodyPr>
            <a:normAutofit/>
          </a:bodyPr>
          <a:lstStyle/>
          <a:p>
            <a:pPr>
              <a:lnSpc>
                <a:spcPct val="130000"/>
              </a:lnSpc>
            </a:pPr>
            <a:r>
              <a:rPr lang="en-GB" dirty="0"/>
              <a:t>What could PET offer in addition to DL courses?</a:t>
            </a:r>
          </a:p>
          <a:p>
            <a:pPr>
              <a:lnSpc>
                <a:spcPct val="130000"/>
              </a:lnSpc>
            </a:pPr>
            <a:r>
              <a:rPr lang="en-GB" dirty="0"/>
              <a:t>Where are the gaps/sticking points in learning journeys at the moment and how does PET fill this? </a:t>
            </a:r>
          </a:p>
          <a:p>
            <a:pPr>
              <a:lnSpc>
                <a:spcPct val="130000"/>
              </a:lnSpc>
            </a:pPr>
            <a:r>
              <a:rPr lang="en-GB" dirty="0" smtClean="0"/>
              <a:t>A final </a:t>
            </a:r>
            <a:r>
              <a:rPr lang="en-GB" dirty="0"/>
              <a:t>questionnaire</a:t>
            </a:r>
          </a:p>
          <a:p>
            <a:pPr>
              <a:lnSpc>
                <a:spcPct val="130000"/>
              </a:lnSpc>
            </a:pPr>
            <a:r>
              <a:rPr lang="en-GB" dirty="0"/>
              <a:t>A focus group held to discuss </a:t>
            </a:r>
            <a:r>
              <a:rPr lang="en-GB" dirty="0" smtClean="0"/>
              <a:t>how </a:t>
            </a:r>
            <a:r>
              <a:rPr lang="en-GB" dirty="0"/>
              <a:t>the workshops went</a:t>
            </a:r>
          </a:p>
        </p:txBody>
      </p:sp>
      <p:sp>
        <p:nvSpPr>
          <p:cNvPr id="8" name="Title 7"/>
          <p:cNvSpPr>
            <a:spLocks noGrp="1"/>
          </p:cNvSpPr>
          <p:nvPr>
            <p:ph type="title"/>
          </p:nvPr>
        </p:nvSpPr>
        <p:spPr/>
        <p:txBody>
          <a:bodyPr/>
          <a:lstStyle/>
          <a:p>
            <a:r>
              <a:rPr lang="en-GB" dirty="0" smtClean="0"/>
              <a:t>Workshop 3</a:t>
            </a:r>
            <a:endParaRPr lang="en-GB" dirty="0"/>
          </a:p>
        </p:txBody>
      </p:sp>
    </p:spTree>
    <p:extLst>
      <p:ext uri="{BB962C8B-B14F-4D97-AF65-F5344CB8AC3E}">
        <p14:creationId xmlns:p14="http://schemas.microsoft.com/office/powerpoint/2010/main" val="3037888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8" y="1688990"/>
            <a:ext cx="9537078" cy="3978275"/>
          </a:xfrm>
        </p:spPr>
        <p:txBody>
          <a:bodyPr>
            <a:normAutofit lnSpcReduction="10000"/>
          </a:bodyPr>
          <a:lstStyle/>
          <a:p>
            <a:pPr marL="0" indent="0">
              <a:lnSpc>
                <a:spcPct val="130000"/>
              </a:lnSpc>
              <a:buNone/>
            </a:pPr>
            <a:r>
              <a:rPr lang="en-GB" dirty="0" smtClean="0"/>
              <a:t>“When the group came up with questions, we always tried to make sure that we had something to reply to them between sessions, for </a:t>
            </a:r>
            <a:r>
              <a:rPr lang="en-GB" smtClean="0"/>
              <a:t>instance ‘We </a:t>
            </a:r>
            <a:r>
              <a:rPr lang="en-GB" dirty="0" smtClean="0"/>
              <a:t>took your question to this person, and they said this</a:t>
            </a:r>
            <a:r>
              <a:rPr lang="mr-IN" dirty="0" smtClean="0"/>
              <a:t>…</a:t>
            </a:r>
            <a:r>
              <a:rPr lang="nl-BE" dirty="0" smtClean="0"/>
              <a:t>’ That really worked well and built trust between us and the group.”</a:t>
            </a:r>
          </a:p>
          <a:p>
            <a:pPr marL="0" indent="0">
              <a:lnSpc>
                <a:spcPct val="130000"/>
              </a:lnSpc>
              <a:buNone/>
            </a:pPr>
            <a:endParaRPr lang="nl-BE" dirty="0" smtClean="0"/>
          </a:p>
          <a:p>
            <a:pPr marL="0" indent="0" algn="r">
              <a:lnSpc>
                <a:spcPct val="130000"/>
              </a:lnSpc>
              <a:buNone/>
            </a:pPr>
            <a:r>
              <a:rPr lang="nl-BE" b="1" dirty="0" smtClean="0"/>
              <a:t>Prisoners’ Education Trust</a:t>
            </a:r>
            <a:endParaRPr lang="en-GB" b="1" dirty="0"/>
          </a:p>
        </p:txBody>
      </p:sp>
      <p:sp>
        <p:nvSpPr>
          <p:cNvPr id="8" name="Title 7"/>
          <p:cNvSpPr>
            <a:spLocks noGrp="1"/>
          </p:cNvSpPr>
          <p:nvPr>
            <p:ph type="title"/>
          </p:nvPr>
        </p:nvSpPr>
        <p:spPr/>
        <p:txBody>
          <a:bodyPr/>
          <a:lstStyle/>
          <a:p>
            <a:r>
              <a:rPr lang="en-GB" dirty="0" smtClean="0"/>
              <a:t>Lessons</a:t>
            </a:r>
            <a:endParaRPr lang="en-GB" dirty="0"/>
          </a:p>
        </p:txBody>
      </p:sp>
    </p:spTree>
    <p:extLst>
      <p:ext uri="{BB962C8B-B14F-4D97-AF65-F5344CB8AC3E}">
        <p14:creationId xmlns:p14="http://schemas.microsoft.com/office/powerpoint/2010/main" val="618347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What were your expectations at the start?</a:t>
            </a:r>
          </a:p>
          <a:p>
            <a:r>
              <a:rPr lang="en-GB" dirty="0"/>
              <a:t>What went well? </a:t>
            </a:r>
          </a:p>
          <a:p>
            <a:r>
              <a:rPr lang="en-GB" dirty="0"/>
              <a:t>What did not go well? </a:t>
            </a:r>
          </a:p>
          <a:p>
            <a:r>
              <a:rPr lang="en-GB" dirty="0"/>
              <a:t>What did you learn during this activity that could be of use here in prison?</a:t>
            </a:r>
          </a:p>
          <a:p>
            <a:r>
              <a:rPr lang="en-GB" dirty="0"/>
              <a:t>What did you learn during this activity that could be useful for your return to society? </a:t>
            </a:r>
          </a:p>
          <a:p>
            <a:r>
              <a:rPr lang="en-GB" dirty="0"/>
              <a:t>How could this become a 10 out of 10 experience?</a:t>
            </a:r>
          </a:p>
        </p:txBody>
      </p:sp>
      <p:sp>
        <p:nvSpPr>
          <p:cNvPr id="3" name="Title 2"/>
          <p:cNvSpPr>
            <a:spLocks noGrp="1"/>
          </p:cNvSpPr>
          <p:nvPr>
            <p:ph type="title"/>
          </p:nvPr>
        </p:nvSpPr>
        <p:spPr/>
        <p:txBody>
          <a:bodyPr/>
          <a:lstStyle/>
          <a:p>
            <a:r>
              <a:rPr lang="en-GB" dirty="0" smtClean="0"/>
              <a:t>The focus group</a:t>
            </a:r>
            <a:endParaRPr lang="en-GB" dirty="0"/>
          </a:p>
        </p:txBody>
      </p:sp>
    </p:spTree>
    <p:extLst>
      <p:ext uri="{BB962C8B-B14F-4D97-AF65-F5344CB8AC3E}">
        <p14:creationId xmlns:p14="http://schemas.microsoft.com/office/powerpoint/2010/main" val="25895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9298021" cy="3978275"/>
          </a:xfrm>
        </p:spPr>
        <p:txBody>
          <a:bodyPr/>
          <a:lstStyle/>
          <a:p>
            <a:pPr marL="0" indent="0">
              <a:buNone/>
            </a:pPr>
            <a:r>
              <a:rPr lang="en-GB" b="1" dirty="0"/>
              <a:t>Learners said </a:t>
            </a:r>
            <a:endParaRPr lang="en-GB" dirty="0"/>
          </a:p>
          <a:p>
            <a:r>
              <a:rPr lang="en-GB" dirty="0"/>
              <a:t>PET is not widely known enough </a:t>
            </a:r>
            <a:endParaRPr lang="en-GB" dirty="0" smtClean="0"/>
          </a:p>
          <a:p>
            <a:pPr>
              <a:lnSpc>
                <a:spcPct val="50000"/>
              </a:lnSpc>
            </a:pPr>
            <a:endParaRPr lang="en-GB" dirty="0"/>
          </a:p>
          <a:p>
            <a:pPr marL="0" indent="0">
              <a:buNone/>
            </a:pPr>
            <a:r>
              <a:rPr lang="en-GB" b="1" dirty="0"/>
              <a:t>Suggested solutions </a:t>
            </a:r>
            <a:endParaRPr lang="en-GB" dirty="0"/>
          </a:p>
          <a:p>
            <a:r>
              <a:rPr lang="en-GB" dirty="0"/>
              <a:t>Create eye-catching posters and leaflets, with ‘aspirational’ messages focused on hope and progress</a:t>
            </a:r>
          </a:p>
          <a:p>
            <a:r>
              <a:rPr lang="en-GB" dirty="0"/>
              <a:t>Train peer mentors to promote opportunities</a:t>
            </a:r>
          </a:p>
          <a:p>
            <a:r>
              <a:rPr lang="en-GB" dirty="0"/>
              <a:t>Mention PET in inductions</a:t>
            </a:r>
          </a:p>
        </p:txBody>
      </p:sp>
      <p:sp>
        <p:nvSpPr>
          <p:cNvPr id="3" name="Title 2"/>
          <p:cNvSpPr>
            <a:spLocks noGrp="1"/>
          </p:cNvSpPr>
          <p:nvPr>
            <p:ph type="title"/>
          </p:nvPr>
        </p:nvSpPr>
        <p:spPr/>
        <p:txBody>
          <a:bodyPr/>
          <a:lstStyle/>
          <a:p>
            <a:r>
              <a:rPr lang="en-GB" dirty="0"/>
              <a:t>What we found out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6314" y="547833"/>
            <a:ext cx="2177953" cy="3266929"/>
          </a:xfrm>
          <a:prstGeom prst="rect">
            <a:avLst/>
          </a:prstGeom>
        </p:spPr>
      </p:pic>
    </p:spTree>
    <p:extLst>
      <p:ext uri="{BB962C8B-B14F-4D97-AF65-F5344CB8AC3E}">
        <p14:creationId xmlns:p14="http://schemas.microsoft.com/office/powerpoint/2010/main" val="2915321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1" dirty="0"/>
              <a:t>Learners said </a:t>
            </a:r>
            <a:endParaRPr lang="en-GB" dirty="0"/>
          </a:p>
          <a:p>
            <a:r>
              <a:rPr lang="en-GB" dirty="0"/>
              <a:t>It can be hard to understand how funding decisions are </a:t>
            </a:r>
            <a:r>
              <a:rPr lang="en-GB" dirty="0" smtClean="0"/>
              <a:t>made</a:t>
            </a:r>
            <a:endParaRPr lang="en-GB" b="1" dirty="0" smtClean="0"/>
          </a:p>
          <a:p>
            <a:pPr marL="0" indent="0">
              <a:buNone/>
            </a:pPr>
            <a:endParaRPr lang="en-GB" b="1" dirty="0" smtClean="0"/>
          </a:p>
          <a:p>
            <a:pPr marL="0" indent="0">
              <a:buNone/>
            </a:pPr>
            <a:r>
              <a:rPr lang="en-GB" b="1" dirty="0" smtClean="0"/>
              <a:t>Suggested </a:t>
            </a:r>
            <a:r>
              <a:rPr lang="en-GB" b="1" dirty="0"/>
              <a:t>solutions </a:t>
            </a:r>
            <a:endParaRPr lang="en-GB" dirty="0"/>
          </a:p>
          <a:p>
            <a:r>
              <a:rPr lang="en-GB" dirty="0"/>
              <a:t>Share clearer information with learners and staff on our website, leaflets and posters</a:t>
            </a:r>
          </a:p>
          <a:p>
            <a:r>
              <a:rPr lang="en-GB" dirty="0" smtClean="0"/>
              <a:t>Speed </a:t>
            </a:r>
            <a:r>
              <a:rPr lang="en-GB" dirty="0"/>
              <a:t>up the application process</a:t>
            </a:r>
          </a:p>
        </p:txBody>
      </p:sp>
      <p:sp>
        <p:nvSpPr>
          <p:cNvPr id="3" name="Title 2"/>
          <p:cNvSpPr>
            <a:spLocks noGrp="1"/>
          </p:cNvSpPr>
          <p:nvPr>
            <p:ph type="title"/>
          </p:nvPr>
        </p:nvSpPr>
        <p:spPr/>
        <p:txBody>
          <a:bodyPr/>
          <a:lstStyle/>
          <a:p>
            <a:r>
              <a:rPr lang="en-GB" dirty="0"/>
              <a:t>What we found out</a:t>
            </a:r>
          </a:p>
        </p:txBody>
      </p:sp>
    </p:spTree>
    <p:extLst>
      <p:ext uri="{BB962C8B-B14F-4D97-AF65-F5344CB8AC3E}">
        <p14:creationId xmlns:p14="http://schemas.microsoft.com/office/powerpoint/2010/main" val="102033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9298021" cy="3978275"/>
          </a:xfrm>
        </p:spPr>
        <p:txBody>
          <a:bodyPr>
            <a:normAutofit fontScale="92500" lnSpcReduction="10000"/>
          </a:bodyPr>
          <a:lstStyle/>
          <a:p>
            <a:pPr marL="0" indent="0">
              <a:buNone/>
            </a:pPr>
            <a:r>
              <a:rPr lang="en-GB" b="1" dirty="0"/>
              <a:t>Learners said </a:t>
            </a:r>
            <a:endParaRPr lang="en-GB" dirty="0"/>
          </a:p>
          <a:p>
            <a:r>
              <a:rPr lang="en-GB" dirty="0"/>
              <a:t>Learners sometimes lack information about courses</a:t>
            </a:r>
          </a:p>
          <a:p>
            <a:pPr marL="0" indent="0">
              <a:buNone/>
            </a:pPr>
            <a:endParaRPr lang="en-GB" b="1" dirty="0" smtClean="0"/>
          </a:p>
          <a:p>
            <a:pPr marL="0" indent="0">
              <a:buNone/>
            </a:pPr>
            <a:r>
              <a:rPr lang="en-GB" b="1" dirty="0" smtClean="0"/>
              <a:t>Suggested </a:t>
            </a:r>
            <a:r>
              <a:rPr lang="en-GB" b="1" dirty="0"/>
              <a:t>solutions </a:t>
            </a:r>
            <a:endParaRPr lang="en-GB" dirty="0"/>
          </a:p>
          <a:p>
            <a:r>
              <a:rPr lang="en-GB" dirty="0"/>
              <a:t>Produce a digital curriculum that prison staff can search and print for learners</a:t>
            </a:r>
          </a:p>
          <a:p>
            <a:r>
              <a:rPr lang="en-GB" dirty="0"/>
              <a:t>Provide more information about how certain courses can lead to work, with success stories</a:t>
            </a:r>
          </a:p>
          <a:p>
            <a:r>
              <a:rPr lang="en-GB" dirty="0"/>
              <a:t>Ask learners to review courses, with possible rating system</a:t>
            </a:r>
          </a:p>
        </p:txBody>
      </p:sp>
      <p:sp>
        <p:nvSpPr>
          <p:cNvPr id="3" name="Title 2"/>
          <p:cNvSpPr>
            <a:spLocks noGrp="1"/>
          </p:cNvSpPr>
          <p:nvPr>
            <p:ph type="title"/>
          </p:nvPr>
        </p:nvSpPr>
        <p:spPr/>
        <p:txBody>
          <a:bodyPr/>
          <a:lstStyle/>
          <a:p>
            <a:r>
              <a:rPr lang="en-GB" dirty="0"/>
              <a:t>What we found out</a:t>
            </a:r>
          </a:p>
        </p:txBody>
      </p:sp>
    </p:spTree>
    <p:extLst>
      <p:ext uri="{BB962C8B-B14F-4D97-AF65-F5344CB8AC3E}">
        <p14:creationId xmlns:p14="http://schemas.microsoft.com/office/powerpoint/2010/main" val="2266172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698804" cy="3978275"/>
          </a:xfrm>
        </p:spPr>
        <p:txBody>
          <a:bodyPr>
            <a:noAutofit/>
          </a:bodyPr>
          <a:lstStyle/>
          <a:p>
            <a:pPr marL="0" indent="0">
              <a:buNone/>
            </a:pPr>
            <a:r>
              <a:rPr lang="en-GB" sz="2600" b="1" dirty="0" smtClean="0"/>
              <a:t>Outcome</a:t>
            </a:r>
            <a:r>
              <a:rPr lang="en-GB" sz="2600" b="1" dirty="0"/>
              <a:t>: </a:t>
            </a:r>
          </a:p>
          <a:p>
            <a:r>
              <a:rPr lang="en-GB" sz="2600" dirty="0" smtClean="0"/>
              <a:t>Participants are </a:t>
            </a:r>
            <a:r>
              <a:rPr lang="en-GB" sz="2600" dirty="0"/>
              <a:t>helping us improve the way we fund courses and support </a:t>
            </a:r>
            <a:r>
              <a:rPr lang="en-GB" sz="2600" dirty="0" smtClean="0"/>
              <a:t>learners</a:t>
            </a:r>
          </a:p>
          <a:p>
            <a:endParaRPr lang="en-GB" sz="2600" dirty="0"/>
          </a:p>
          <a:p>
            <a:pPr marL="0" indent="0">
              <a:buNone/>
            </a:pPr>
            <a:r>
              <a:rPr lang="en-GB" sz="2600" b="1" dirty="0" smtClean="0"/>
              <a:t>Impact</a:t>
            </a:r>
            <a:r>
              <a:rPr lang="en-GB" sz="2600" b="1" dirty="0"/>
              <a:t>:</a:t>
            </a:r>
          </a:p>
          <a:p>
            <a:r>
              <a:rPr lang="en-GB" sz="2600" dirty="0" smtClean="0"/>
              <a:t>Influence </a:t>
            </a:r>
            <a:r>
              <a:rPr lang="en-GB" sz="2600" dirty="0"/>
              <a:t>over </a:t>
            </a:r>
            <a:r>
              <a:rPr lang="en-GB" sz="2600" dirty="0" smtClean="0"/>
              <a:t>our work</a:t>
            </a:r>
            <a:endParaRPr lang="en-GB" sz="2600" dirty="0"/>
          </a:p>
          <a:p>
            <a:r>
              <a:rPr lang="en-GB" sz="2600" dirty="0" smtClean="0"/>
              <a:t>Skills - communication</a:t>
            </a:r>
            <a:r>
              <a:rPr lang="en-GB" sz="2600" dirty="0"/>
              <a:t>, problem-solving and conflict resolution </a:t>
            </a:r>
          </a:p>
          <a:p>
            <a:r>
              <a:rPr lang="en-GB" sz="2600" dirty="0" smtClean="0"/>
              <a:t>Social </a:t>
            </a:r>
            <a:r>
              <a:rPr lang="en-GB" sz="2600" dirty="0"/>
              <a:t>capital </a:t>
            </a:r>
            <a:r>
              <a:rPr lang="en-GB" sz="2600" dirty="0" smtClean="0"/>
              <a:t>- part </a:t>
            </a:r>
            <a:r>
              <a:rPr lang="en-GB" sz="2600" dirty="0"/>
              <a:t>of a community, </a:t>
            </a:r>
            <a:r>
              <a:rPr lang="en-GB" sz="2600" dirty="0" smtClean="0"/>
              <a:t>influence </a:t>
            </a:r>
            <a:r>
              <a:rPr lang="en-GB" sz="2600" dirty="0"/>
              <a:t>over surroundings</a:t>
            </a:r>
          </a:p>
        </p:txBody>
      </p:sp>
      <p:sp>
        <p:nvSpPr>
          <p:cNvPr id="3" name="Title 2"/>
          <p:cNvSpPr>
            <a:spLocks noGrp="1"/>
          </p:cNvSpPr>
          <p:nvPr>
            <p:ph type="title"/>
          </p:nvPr>
        </p:nvSpPr>
        <p:spPr/>
        <p:txBody>
          <a:bodyPr/>
          <a:lstStyle/>
          <a:p>
            <a:r>
              <a:rPr lang="en-GB" dirty="0"/>
              <a:t>Outcomes and </a:t>
            </a:r>
            <a:r>
              <a:rPr lang="en-GB" dirty="0" smtClean="0"/>
              <a:t>impact </a:t>
            </a:r>
            <a:endParaRPr lang="en-GB" dirty="0"/>
          </a:p>
        </p:txBody>
      </p:sp>
      <p:pic>
        <p:nvPicPr>
          <p:cNvPr id="4" name="Picture 3"/>
          <p:cNvPicPr>
            <a:picLocks noChangeAspect="1"/>
          </p:cNvPicPr>
          <p:nvPr/>
        </p:nvPicPr>
        <p:blipFill>
          <a:blip r:embed="rId2"/>
          <a:stretch>
            <a:fillRect/>
          </a:stretch>
        </p:blipFill>
        <p:spPr>
          <a:xfrm>
            <a:off x="6924077" y="175963"/>
            <a:ext cx="5183839" cy="1369937"/>
          </a:xfrm>
          <a:prstGeom prst="rect">
            <a:avLst/>
          </a:prstGeom>
        </p:spPr>
      </p:pic>
    </p:spTree>
    <p:extLst>
      <p:ext uri="{BB962C8B-B14F-4D97-AF65-F5344CB8AC3E}">
        <p14:creationId xmlns:p14="http://schemas.microsoft.com/office/powerpoint/2010/main" val="1833349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698804" cy="3978275"/>
          </a:xfrm>
        </p:spPr>
        <p:txBody>
          <a:bodyPr>
            <a:noAutofit/>
          </a:bodyPr>
          <a:lstStyle/>
          <a:p>
            <a:pPr marL="0" indent="0">
              <a:lnSpc>
                <a:spcPct val="110000"/>
              </a:lnSpc>
              <a:buNone/>
            </a:pPr>
            <a:r>
              <a:rPr lang="en-GB" sz="3000" dirty="0"/>
              <a:t>“It was amazing for me to go into these prisons and see the real passion there was among the men and women learning there. There was so much untapped enthusiasm to contribute to PET’s work, and to come up with solutions – really creative and far-sighted solutions – to some of the barriers that can occur with education</a:t>
            </a:r>
            <a:r>
              <a:rPr lang="en-GB" sz="3000" dirty="0" smtClean="0"/>
              <a:t>.”</a:t>
            </a:r>
          </a:p>
          <a:p>
            <a:pPr marL="0" indent="0" algn="r">
              <a:lnSpc>
                <a:spcPct val="110000"/>
              </a:lnSpc>
              <a:buNone/>
            </a:pPr>
            <a:r>
              <a:rPr lang="en-GB" b="1" dirty="0" smtClean="0"/>
              <a:t>CJ Burge, workshop facilitator</a:t>
            </a:r>
            <a:endParaRPr lang="en-GB" sz="3200" b="1" dirty="0"/>
          </a:p>
        </p:txBody>
      </p:sp>
      <p:sp>
        <p:nvSpPr>
          <p:cNvPr id="3" name="Title 2"/>
          <p:cNvSpPr>
            <a:spLocks noGrp="1"/>
          </p:cNvSpPr>
          <p:nvPr>
            <p:ph type="title"/>
          </p:nvPr>
        </p:nvSpPr>
        <p:spPr/>
        <p:txBody>
          <a:bodyPr/>
          <a:lstStyle/>
          <a:p>
            <a:r>
              <a:rPr lang="en-GB" dirty="0"/>
              <a:t>Outcomes and </a:t>
            </a:r>
            <a:r>
              <a:rPr lang="en-GB" dirty="0" smtClean="0"/>
              <a:t>impact </a:t>
            </a:r>
            <a:endParaRPr lang="en-GB" dirty="0"/>
          </a:p>
        </p:txBody>
      </p:sp>
    </p:spTree>
    <p:extLst>
      <p:ext uri="{BB962C8B-B14F-4D97-AF65-F5344CB8AC3E}">
        <p14:creationId xmlns:p14="http://schemas.microsoft.com/office/powerpoint/2010/main" val="55572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7702685" cy="3978275"/>
          </a:xfrm>
        </p:spPr>
        <p:txBody>
          <a:bodyPr>
            <a:noAutofit/>
          </a:bodyPr>
          <a:lstStyle/>
          <a:p>
            <a:pPr marL="0" indent="0">
              <a:buNone/>
            </a:pPr>
            <a:r>
              <a:rPr lang="en-GB" b="1" dirty="0"/>
              <a:t>Short term:</a:t>
            </a:r>
          </a:p>
          <a:p>
            <a:r>
              <a:rPr lang="en-GB" dirty="0"/>
              <a:t>N</a:t>
            </a:r>
            <a:r>
              <a:rPr lang="en-GB" dirty="0" smtClean="0"/>
              <a:t>ew </a:t>
            </a:r>
            <a:r>
              <a:rPr lang="en-GB" dirty="0"/>
              <a:t>materials, a new website, and introducing a clearer way to apply.</a:t>
            </a:r>
          </a:p>
          <a:p>
            <a:pPr marL="0" indent="0">
              <a:buNone/>
            </a:pPr>
            <a:endParaRPr lang="en-GB" dirty="0"/>
          </a:p>
          <a:p>
            <a:pPr marL="0" indent="0">
              <a:buNone/>
            </a:pPr>
            <a:r>
              <a:rPr lang="en-GB" b="1" dirty="0" smtClean="0"/>
              <a:t>Long </a:t>
            </a:r>
            <a:r>
              <a:rPr lang="en-GB" b="1" dirty="0"/>
              <a:t>term:</a:t>
            </a:r>
          </a:p>
          <a:p>
            <a:r>
              <a:rPr lang="en-GB" dirty="0" smtClean="0"/>
              <a:t>Involve </a:t>
            </a:r>
            <a:r>
              <a:rPr lang="en-GB" dirty="0"/>
              <a:t>peer mentors and digital courses – watch this space!</a:t>
            </a:r>
          </a:p>
        </p:txBody>
      </p:sp>
      <p:sp>
        <p:nvSpPr>
          <p:cNvPr id="3" name="Title 2"/>
          <p:cNvSpPr>
            <a:spLocks noGrp="1"/>
          </p:cNvSpPr>
          <p:nvPr>
            <p:ph type="title"/>
          </p:nvPr>
        </p:nvSpPr>
        <p:spPr/>
        <p:txBody>
          <a:bodyPr/>
          <a:lstStyle/>
          <a:p>
            <a:r>
              <a:rPr lang="en-GB" dirty="0" smtClean="0"/>
              <a:t>What’s next?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5959" y="809646"/>
            <a:ext cx="3089451" cy="4357991"/>
          </a:xfrm>
          <a:prstGeom prst="rect">
            <a:avLst/>
          </a:prstGeom>
        </p:spPr>
      </p:pic>
    </p:spTree>
    <p:extLst>
      <p:ext uri="{BB962C8B-B14F-4D97-AF65-F5344CB8AC3E}">
        <p14:creationId xmlns:p14="http://schemas.microsoft.com/office/powerpoint/2010/main" val="3779589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52B5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11214"/>
            <a:ext cx="4600575" cy="2046786"/>
          </a:xfrm>
          <a:prstGeom prst="rect">
            <a:avLst/>
          </a:prstGeom>
        </p:spPr>
      </p:pic>
      <p:sp>
        <p:nvSpPr>
          <p:cNvPr id="8" name="Rectangle 7"/>
          <p:cNvSpPr/>
          <p:nvPr/>
        </p:nvSpPr>
        <p:spPr>
          <a:xfrm>
            <a:off x="4600575" y="4811214"/>
            <a:ext cx="7591425" cy="2046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Ha ha!!</a:t>
            </a:r>
          </a:p>
        </p:txBody>
      </p:sp>
      <p:pic>
        <p:nvPicPr>
          <p:cNvPr id="1028" name="Picture 4" descr="Image result for twitter and facebook transparent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6287" y="5129781"/>
            <a:ext cx="1667035" cy="7696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79908" y="5728852"/>
            <a:ext cx="2647950" cy="523220"/>
          </a:xfrm>
          <a:prstGeom prst="rect">
            <a:avLst/>
          </a:prstGeom>
          <a:noFill/>
        </p:spPr>
        <p:txBody>
          <a:bodyPr wrap="square" rtlCol="0">
            <a:spAutoFit/>
          </a:bodyPr>
          <a:lstStyle/>
          <a:p>
            <a:r>
              <a:rPr lang="en-GB" sz="2800" b="1" dirty="0" smtClean="0">
                <a:solidFill>
                  <a:srgbClr val="252B5D"/>
                </a:solidFill>
                <a:latin typeface="Trebuchet MS" panose="020B0603020202020204" pitchFamily="34" charset="0"/>
              </a:rPr>
              <a:t>@</a:t>
            </a:r>
            <a:r>
              <a:rPr lang="en-GB" sz="2800" b="1" dirty="0" err="1" smtClean="0">
                <a:solidFill>
                  <a:srgbClr val="252B5D"/>
                </a:solidFill>
                <a:latin typeface="Gill Sans MT" panose="020B0502020104020203" pitchFamily="34" charset="0"/>
              </a:rPr>
              <a:t>PrisonersEd</a:t>
            </a:r>
            <a:endParaRPr lang="en-GB" sz="2800" b="1" dirty="0">
              <a:solidFill>
                <a:srgbClr val="252B5D"/>
              </a:solidFill>
              <a:latin typeface="Gill Sans MT" panose="020B0502020104020203" pitchFamily="34" charset="0"/>
            </a:endParaRPr>
          </a:p>
        </p:txBody>
      </p:sp>
      <p:sp>
        <p:nvSpPr>
          <p:cNvPr id="10" name="TextBox 9"/>
          <p:cNvSpPr txBox="1"/>
          <p:nvPr/>
        </p:nvSpPr>
        <p:spPr>
          <a:xfrm>
            <a:off x="8095094" y="6217963"/>
            <a:ext cx="4005263" cy="400110"/>
          </a:xfrm>
          <a:prstGeom prst="rect">
            <a:avLst/>
          </a:prstGeom>
          <a:noFill/>
        </p:spPr>
        <p:txBody>
          <a:bodyPr wrap="square" rtlCol="0">
            <a:spAutoFit/>
          </a:bodyPr>
          <a:lstStyle/>
          <a:p>
            <a:pPr algn="r"/>
            <a:r>
              <a:rPr lang="en-GB" sz="2000" dirty="0" smtClean="0">
                <a:solidFill>
                  <a:srgbClr val="252B5D"/>
                </a:solidFill>
                <a:latin typeface="Trebuchet MS" panose="020B0603020202020204" pitchFamily="34" charset="0"/>
              </a:rPr>
              <a:t>www.prisonerseducation.org.uk</a:t>
            </a:r>
            <a:endParaRPr lang="en-GB" sz="2000" dirty="0">
              <a:solidFill>
                <a:srgbClr val="252B5D"/>
              </a:solidFill>
              <a:latin typeface="Trebuchet MS" panose="020B0603020202020204" pitchFamily="34" charset="0"/>
            </a:endParaRPr>
          </a:p>
        </p:txBody>
      </p:sp>
      <p:sp>
        <p:nvSpPr>
          <p:cNvPr id="16" name="TextBox 15"/>
          <p:cNvSpPr txBox="1"/>
          <p:nvPr/>
        </p:nvSpPr>
        <p:spPr>
          <a:xfrm>
            <a:off x="9698911" y="5014188"/>
            <a:ext cx="2338228" cy="707886"/>
          </a:xfrm>
          <a:prstGeom prst="rect">
            <a:avLst/>
          </a:prstGeom>
          <a:noFill/>
        </p:spPr>
        <p:txBody>
          <a:bodyPr wrap="square" rtlCol="0">
            <a:spAutoFit/>
          </a:bodyPr>
          <a:lstStyle/>
          <a:p>
            <a:pPr algn="r"/>
            <a:r>
              <a:rPr lang="en-GB" sz="2000" dirty="0" smtClean="0">
                <a:solidFill>
                  <a:srgbClr val="252B5D"/>
                </a:solidFill>
                <a:latin typeface="Trebuchet MS" panose="020B0603020202020204" pitchFamily="34" charset="0"/>
              </a:rPr>
              <a:t>Transforming lives through education</a:t>
            </a:r>
            <a:endParaRPr lang="en-GB" sz="2000" dirty="0">
              <a:solidFill>
                <a:srgbClr val="252B5D"/>
              </a:solidFill>
              <a:latin typeface="Trebuchet MS" panose="020B0603020202020204" pitchFamily="34" charset="0"/>
            </a:endParaRPr>
          </a:p>
        </p:txBody>
      </p:sp>
      <p:sp>
        <p:nvSpPr>
          <p:cNvPr id="3" name="Isosceles Triangle 2"/>
          <p:cNvSpPr/>
          <p:nvPr/>
        </p:nvSpPr>
        <p:spPr>
          <a:xfrm>
            <a:off x="3579293" y="-13063"/>
            <a:ext cx="3528890" cy="4811214"/>
          </a:xfrm>
          <a:prstGeom prst="triangle">
            <a:avLst/>
          </a:prstGeom>
          <a:solidFill>
            <a:srgbClr val="252B5D"/>
          </a:solidFill>
          <a:ln>
            <a:solidFill>
              <a:srgbClr val="252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7197227" cy="4798151"/>
          </a:xfrm>
          <a:prstGeom prst="rect">
            <a:avLst/>
          </a:prstGeom>
        </p:spPr>
      </p:pic>
      <p:sp>
        <p:nvSpPr>
          <p:cNvPr id="15" name="Isosceles Triangle 14"/>
          <p:cNvSpPr/>
          <p:nvPr/>
        </p:nvSpPr>
        <p:spPr>
          <a:xfrm>
            <a:off x="5324475" y="-70860"/>
            <a:ext cx="3548153" cy="4869010"/>
          </a:xfrm>
          <a:prstGeom prst="triangle">
            <a:avLst/>
          </a:prstGeom>
          <a:solidFill>
            <a:srgbClr val="252B5D"/>
          </a:solidFill>
          <a:ln>
            <a:solidFill>
              <a:srgbClr val="252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1"/>
          <p:cNvSpPr>
            <a:spLocks noGrp="1"/>
          </p:cNvSpPr>
          <p:nvPr>
            <p:ph type="ctrTitle" idx="4294967295"/>
          </p:nvPr>
        </p:nvSpPr>
        <p:spPr>
          <a:xfrm>
            <a:off x="7495764" y="2125312"/>
            <a:ext cx="4168287" cy="1105964"/>
          </a:xfrm>
          <a:prstGeom prst="rect">
            <a:avLst/>
          </a:prstGeom>
        </p:spPr>
        <p:txBody>
          <a:bodyPr>
            <a:normAutofit/>
          </a:bodyPr>
          <a:lstStyle/>
          <a:p>
            <a:r>
              <a:rPr lang="en-GB" dirty="0" smtClean="0">
                <a:solidFill>
                  <a:schemeClr val="bg1"/>
                </a:solidFill>
                <a:latin typeface="Trebuchet MS" panose="020B0603020202020204" pitchFamily="34" charset="0"/>
              </a:rPr>
              <a:t>Thanks for listening</a:t>
            </a:r>
            <a:endParaRPr lang="en-GB"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718969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5338864" cy="3978275"/>
          </a:xfrm>
        </p:spPr>
        <p:txBody>
          <a:bodyPr>
            <a:normAutofit/>
          </a:bodyPr>
          <a:lstStyle/>
          <a:p>
            <a:r>
              <a:rPr lang="en-GB" dirty="0"/>
              <a:t>30 years – funding prisoner learners over 40,000 times.  </a:t>
            </a:r>
            <a:endParaRPr lang="en-GB" dirty="0" smtClean="0"/>
          </a:p>
          <a:p>
            <a:pPr marL="0" indent="0">
              <a:lnSpc>
                <a:spcPct val="0"/>
              </a:lnSpc>
              <a:buNone/>
            </a:pPr>
            <a:endParaRPr lang="en-GB" dirty="0"/>
          </a:p>
          <a:p>
            <a:r>
              <a:rPr lang="en-GB" dirty="0" smtClean="0"/>
              <a:t>Distance </a:t>
            </a:r>
            <a:r>
              <a:rPr lang="en-GB" dirty="0"/>
              <a:t>learning </a:t>
            </a:r>
            <a:r>
              <a:rPr lang="en-GB" dirty="0" smtClean="0"/>
              <a:t>courses NVQ </a:t>
            </a:r>
            <a:r>
              <a:rPr lang="en-GB" dirty="0"/>
              <a:t>to degree level &amp; </a:t>
            </a:r>
            <a:r>
              <a:rPr lang="en-GB" dirty="0" smtClean="0"/>
              <a:t>advice</a:t>
            </a:r>
          </a:p>
          <a:p>
            <a:pPr marL="0" indent="0">
              <a:lnSpc>
                <a:spcPct val="10000"/>
              </a:lnSpc>
              <a:buNone/>
            </a:pPr>
            <a:endParaRPr lang="en-GB" dirty="0"/>
          </a:p>
          <a:p>
            <a:r>
              <a:rPr lang="en-GB" dirty="0"/>
              <a:t>Policy</a:t>
            </a:r>
          </a:p>
          <a:p>
            <a:r>
              <a:rPr lang="en-GB" dirty="0"/>
              <a:t>Influence</a:t>
            </a:r>
          </a:p>
          <a:p>
            <a:r>
              <a:rPr lang="en-GB" dirty="0"/>
              <a:t>Research</a:t>
            </a:r>
          </a:p>
          <a:p>
            <a:pPr marL="0" indent="0">
              <a:buNone/>
            </a:pPr>
            <a:endParaRPr lang="en-GB" dirty="0"/>
          </a:p>
        </p:txBody>
      </p:sp>
      <p:pic>
        <p:nvPicPr>
          <p:cNvPr id="4" name="Picture 5" descr="X:\PET\General Files\Images\Photography inside prisons\Rebecca Radmore photos. Cleared. 29.4.14\Students in cell\Resized student considering uni stu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404" y="1825625"/>
            <a:ext cx="5107429" cy="340495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7"/>
          <p:cNvSpPr>
            <a:spLocks noGrp="1"/>
          </p:cNvSpPr>
          <p:nvPr>
            <p:ph type="title"/>
          </p:nvPr>
        </p:nvSpPr>
        <p:spPr>
          <a:xfrm>
            <a:off x="328161" y="809646"/>
            <a:ext cx="6672648" cy="620420"/>
          </a:xfrm>
        </p:spPr>
        <p:txBody>
          <a:bodyPr/>
          <a:lstStyle/>
          <a:p>
            <a:r>
              <a:rPr lang="en-GB" dirty="0" smtClean="0"/>
              <a:t>Prisoners’ Education Trust</a:t>
            </a:r>
            <a:endParaRPr lang="en-GB" dirty="0"/>
          </a:p>
        </p:txBody>
      </p:sp>
    </p:spTree>
    <p:extLst>
      <p:ext uri="{BB962C8B-B14F-4D97-AF65-F5344CB8AC3E}">
        <p14:creationId xmlns:p14="http://schemas.microsoft.com/office/powerpoint/2010/main" val="21613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9" y="1688990"/>
            <a:ext cx="4682974" cy="3978275"/>
          </a:xfrm>
        </p:spPr>
        <p:txBody>
          <a:bodyPr>
            <a:normAutofit/>
          </a:bodyPr>
          <a:lstStyle/>
          <a:p>
            <a:pPr marL="0" indent="0">
              <a:buNone/>
            </a:pPr>
            <a:r>
              <a:rPr lang="en-GB" sz="3000" dirty="0"/>
              <a:t>PET has never adopted an exclusively employment related view of the value of education</a:t>
            </a:r>
          </a:p>
        </p:txBody>
      </p:sp>
      <p:pic>
        <p:nvPicPr>
          <p:cNvPr id="7" name="Picture 2" descr="C:\Users\nina\AppData\Local\Microsoft\Windows\Temporary Internet Files\Content.Outlook\3G1QKKUF\PLA Benefits of Edu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8033" y="1683206"/>
            <a:ext cx="6396939" cy="398405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r>
              <a:rPr lang="en-GB" dirty="0" smtClean="0"/>
              <a:t>Theory of change</a:t>
            </a:r>
            <a:endParaRPr lang="en-GB" dirty="0"/>
          </a:p>
        </p:txBody>
      </p:sp>
    </p:spTree>
    <p:extLst>
      <p:ext uri="{BB962C8B-B14F-4D97-AF65-F5344CB8AC3E}">
        <p14:creationId xmlns:p14="http://schemas.microsoft.com/office/powerpoint/2010/main" val="2959650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40512"/>
            <a:ext cx="6672650" cy="620420"/>
          </a:xfrm>
          <a:prstGeom prst="rect">
            <a:avLst/>
          </a:prstGeom>
          <a:solidFill>
            <a:srgbClr val="27AF9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800" b="1" dirty="0">
              <a:solidFill>
                <a:srgbClr val="002060"/>
              </a:solidFill>
              <a:latin typeface="Trebuchet MS" panose="020B0603020202020204" pitchFamily="34" charset="0"/>
            </a:endParaRPr>
          </a:p>
        </p:txBody>
      </p:sp>
      <p:sp>
        <p:nvSpPr>
          <p:cNvPr id="2" name="Content Placeholder 1"/>
          <p:cNvSpPr>
            <a:spLocks noGrp="1"/>
          </p:cNvSpPr>
          <p:nvPr>
            <p:ph idx="1"/>
          </p:nvPr>
        </p:nvSpPr>
        <p:spPr>
          <a:xfrm>
            <a:off x="501869" y="1688990"/>
            <a:ext cx="11307510" cy="3978275"/>
          </a:xfrm>
        </p:spPr>
        <p:txBody>
          <a:bodyPr>
            <a:normAutofit/>
          </a:bodyPr>
          <a:lstStyle/>
          <a:p>
            <a:pPr>
              <a:lnSpc>
                <a:spcPct val="110000"/>
              </a:lnSpc>
            </a:pPr>
            <a:r>
              <a:rPr lang="en-GB" sz="2200" dirty="0" smtClean="0"/>
              <a:t>Workshops </a:t>
            </a:r>
            <a:r>
              <a:rPr lang="en-GB" sz="2200" dirty="0"/>
              <a:t>in HMPs </a:t>
            </a:r>
            <a:r>
              <a:rPr lang="en-GB" sz="2200" dirty="0" smtClean="0"/>
              <a:t>Coldingley</a:t>
            </a:r>
            <a:r>
              <a:rPr lang="en-GB" sz="2200" dirty="0"/>
              <a:t> </a:t>
            </a:r>
            <a:r>
              <a:rPr lang="en-GB" sz="2200" dirty="0" smtClean="0"/>
              <a:t>and Send</a:t>
            </a:r>
          </a:p>
          <a:p>
            <a:pPr>
              <a:lnSpc>
                <a:spcPct val="110000"/>
              </a:lnSpc>
            </a:pPr>
            <a:r>
              <a:rPr lang="en-GB" sz="2200" dirty="0" smtClean="0"/>
              <a:t>Facilitated </a:t>
            </a:r>
            <a:r>
              <a:rPr lang="en-GB" sz="2200" dirty="0"/>
              <a:t>by CJ Burge, </a:t>
            </a:r>
            <a:r>
              <a:rPr lang="en-GB" sz="2200" dirty="0" smtClean="0"/>
              <a:t>a PET alumna &amp; St Giles</a:t>
            </a:r>
            <a:r>
              <a:rPr lang="en-GB" sz="2200" dirty="0"/>
              <a:t>’ Trust SOS+ Project Manager</a:t>
            </a:r>
            <a:endParaRPr lang="en-GB" sz="2200" dirty="0" smtClean="0"/>
          </a:p>
          <a:p>
            <a:pPr marL="0" indent="0">
              <a:lnSpc>
                <a:spcPts val="1000"/>
              </a:lnSpc>
              <a:buNone/>
            </a:pPr>
            <a:endParaRPr lang="en-GB" sz="2200" b="1" dirty="0" smtClean="0"/>
          </a:p>
          <a:p>
            <a:pPr marL="0" indent="0">
              <a:lnSpc>
                <a:spcPct val="110000"/>
              </a:lnSpc>
              <a:buNone/>
            </a:pPr>
            <a:r>
              <a:rPr lang="en-GB" sz="2200" b="1" dirty="0" smtClean="0"/>
              <a:t>Aim of the project</a:t>
            </a:r>
            <a:r>
              <a:rPr lang="en-GB" sz="2200" dirty="0" smtClean="0"/>
              <a:t>: </a:t>
            </a:r>
          </a:p>
          <a:p>
            <a:pPr marL="0" indent="0">
              <a:buNone/>
            </a:pPr>
            <a:r>
              <a:rPr lang="en-GB" sz="2200" dirty="0"/>
              <a:t>To develop an understanding of how the use of learner forums can help develop and improve the delivery of PET services in prisons</a:t>
            </a:r>
          </a:p>
          <a:p>
            <a:pPr marL="0" indent="0">
              <a:lnSpc>
                <a:spcPts val="1000"/>
              </a:lnSpc>
              <a:buNone/>
            </a:pPr>
            <a:endParaRPr lang="en-GB" sz="2200" dirty="0" smtClean="0"/>
          </a:p>
          <a:p>
            <a:pPr marL="0" indent="0">
              <a:buNone/>
            </a:pPr>
            <a:r>
              <a:rPr lang="en-GB" sz="2200" b="1" dirty="0"/>
              <a:t>The key question for participants: </a:t>
            </a:r>
          </a:p>
          <a:p>
            <a:pPr marL="0" indent="0">
              <a:buNone/>
            </a:pPr>
            <a:r>
              <a:rPr lang="en-GB" sz="2200" dirty="0"/>
              <a:t>“How can we improve our distance learning offer so that it best helps you meet your learning objectives?"</a:t>
            </a:r>
          </a:p>
          <a:p>
            <a:pPr marL="0" indent="0">
              <a:lnSpc>
                <a:spcPts val="1000"/>
              </a:lnSpc>
              <a:buNone/>
            </a:pPr>
            <a:endParaRPr lang="en-GB" sz="2200" dirty="0"/>
          </a:p>
        </p:txBody>
      </p:sp>
      <p:sp>
        <p:nvSpPr>
          <p:cNvPr id="3" name="Title 2"/>
          <p:cNvSpPr>
            <a:spLocks noGrp="1"/>
          </p:cNvSpPr>
          <p:nvPr>
            <p:ph type="title"/>
          </p:nvPr>
        </p:nvSpPr>
        <p:spPr>
          <a:xfrm>
            <a:off x="328160" y="546886"/>
            <a:ext cx="8395425" cy="620420"/>
          </a:xfrm>
        </p:spPr>
        <p:txBody>
          <a:bodyPr>
            <a:normAutofit fontScale="90000"/>
          </a:bodyPr>
          <a:lstStyle/>
          <a:p>
            <a:r>
              <a:rPr lang="en-GB" dirty="0" smtClean="0"/>
              <a:t>PET’s PAC workshop:</a:t>
            </a:r>
            <a:br>
              <a:rPr lang="en-GB" dirty="0" smtClean="0"/>
            </a:br>
            <a:r>
              <a:rPr lang="en-GB" dirty="0" smtClean="0"/>
              <a:t>Learning </a:t>
            </a:r>
            <a:r>
              <a:rPr lang="en-GB" dirty="0"/>
              <a:t>from our </a:t>
            </a:r>
            <a:r>
              <a:rPr lang="en-GB" dirty="0" smtClean="0"/>
              <a:t>learners</a:t>
            </a:r>
            <a:endParaRPr lang="en-GB" dirty="0"/>
          </a:p>
        </p:txBody>
      </p:sp>
    </p:spTree>
    <p:extLst>
      <p:ext uri="{BB962C8B-B14F-4D97-AF65-F5344CB8AC3E}">
        <p14:creationId xmlns:p14="http://schemas.microsoft.com/office/powerpoint/2010/main" val="4062433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8" y="1688990"/>
            <a:ext cx="11482609" cy="3978275"/>
          </a:xfrm>
        </p:spPr>
        <p:txBody>
          <a:bodyPr>
            <a:normAutofit/>
          </a:bodyPr>
          <a:lstStyle/>
          <a:p>
            <a:pPr>
              <a:lnSpc>
                <a:spcPct val="130000"/>
              </a:lnSpc>
            </a:pPr>
            <a:r>
              <a:rPr lang="en-GB" sz="2600" dirty="0"/>
              <a:t>I</a:t>
            </a:r>
            <a:r>
              <a:rPr lang="en-GB" sz="2600" dirty="0" smtClean="0"/>
              <a:t>nnovative workshops </a:t>
            </a:r>
            <a:r>
              <a:rPr lang="en-GB" sz="2600" dirty="0"/>
              <a:t>across two prisons</a:t>
            </a:r>
          </a:p>
          <a:p>
            <a:pPr>
              <a:lnSpc>
                <a:spcPct val="130000"/>
              </a:lnSpc>
            </a:pPr>
            <a:r>
              <a:rPr lang="en-GB" sz="2600" dirty="0" smtClean="0"/>
              <a:t>Initial </a:t>
            </a:r>
            <a:r>
              <a:rPr lang="en-GB" sz="2600" dirty="0"/>
              <a:t>and end participant questionnaires </a:t>
            </a:r>
          </a:p>
          <a:p>
            <a:pPr>
              <a:lnSpc>
                <a:spcPct val="130000"/>
              </a:lnSpc>
            </a:pPr>
            <a:r>
              <a:rPr lang="en-GB" sz="2600" dirty="0" smtClean="0"/>
              <a:t>Focus groups </a:t>
            </a:r>
            <a:r>
              <a:rPr lang="en-GB" sz="2600" dirty="0"/>
              <a:t>with </a:t>
            </a:r>
            <a:r>
              <a:rPr lang="en-GB" sz="2600" dirty="0" smtClean="0"/>
              <a:t>participants </a:t>
            </a:r>
            <a:endParaRPr lang="en-GB" sz="2600" dirty="0"/>
          </a:p>
          <a:p>
            <a:pPr>
              <a:lnSpc>
                <a:spcPct val="130000"/>
              </a:lnSpc>
            </a:pPr>
            <a:r>
              <a:rPr lang="en-GB" sz="2600" dirty="0"/>
              <a:t>A meeting to outline the outcomes </a:t>
            </a:r>
            <a:r>
              <a:rPr lang="en-GB" sz="2600" dirty="0" smtClean="0"/>
              <a:t>&amp; </a:t>
            </a:r>
            <a:r>
              <a:rPr lang="en-GB" sz="2600" dirty="0"/>
              <a:t>recommendations from the project</a:t>
            </a:r>
          </a:p>
        </p:txBody>
      </p:sp>
      <p:sp>
        <p:nvSpPr>
          <p:cNvPr id="8" name="Title 7"/>
          <p:cNvSpPr>
            <a:spLocks noGrp="1"/>
          </p:cNvSpPr>
          <p:nvPr>
            <p:ph type="title"/>
          </p:nvPr>
        </p:nvSpPr>
        <p:spPr/>
        <p:txBody>
          <a:bodyPr/>
          <a:lstStyle/>
          <a:p>
            <a:r>
              <a:rPr lang="en-GB" dirty="0" smtClean="0"/>
              <a:t>Outputs</a:t>
            </a:r>
            <a:endParaRPr lang="en-GB" dirty="0"/>
          </a:p>
        </p:txBody>
      </p:sp>
    </p:spTree>
    <p:extLst>
      <p:ext uri="{BB962C8B-B14F-4D97-AF65-F5344CB8AC3E}">
        <p14:creationId xmlns:p14="http://schemas.microsoft.com/office/powerpoint/2010/main" val="2638776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8" y="1688990"/>
            <a:ext cx="9391162" cy="3978275"/>
          </a:xfrm>
        </p:spPr>
        <p:txBody>
          <a:bodyPr>
            <a:normAutofit/>
          </a:bodyPr>
          <a:lstStyle/>
          <a:p>
            <a:pPr>
              <a:lnSpc>
                <a:spcPct val="130000"/>
              </a:lnSpc>
            </a:pPr>
            <a:r>
              <a:rPr lang="en-GB" sz="3000" dirty="0"/>
              <a:t>20 days</a:t>
            </a:r>
          </a:p>
          <a:p>
            <a:pPr>
              <a:lnSpc>
                <a:spcPct val="130000"/>
              </a:lnSpc>
            </a:pPr>
            <a:r>
              <a:rPr lang="en-GB" sz="3000" dirty="0"/>
              <a:t>Planning, delivery, questionnaires and focus groups, follow up meetings to capture learning for </a:t>
            </a:r>
            <a:r>
              <a:rPr lang="en-GB" sz="3000" dirty="0" smtClean="0"/>
              <a:t>PET</a:t>
            </a:r>
            <a:endParaRPr lang="en-GB" sz="3000" dirty="0"/>
          </a:p>
          <a:p>
            <a:pPr>
              <a:lnSpc>
                <a:spcPct val="130000"/>
              </a:lnSpc>
            </a:pPr>
            <a:r>
              <a:rPr lang="en-GB" sz="3000" dirty="0"/>
              <a:t>Alumni Advisory Group - asking </a:t>
            </a:r>
            <a:r>
              <a:rPr lang="en-GB" sz="3000" dirty="0" smtClean="0"/>
              <a:t>them </a:t>
            </a:r>
            <a:r>
              <a:rPr lang="en-GB" sz="3000" dirty="0"/>
              <a:t>about facilitation experiences </a:t>
            </a:r>
          </a:p>
        </p:txBody>
      </p:sp>
      <p:sp>
        <p:nvSpPr>
          <p:cNvPr id="8" name="Title 7"/>
          <p:cNvSpPr>
            <a:spLocks noGrp="1"/>
          </p:cNvSpPr>
          <p:nvPr>
            <p:ph type="title"/>
          </p:nvPr>
        </p:nvSpPr>
        <p:spPr/>
        <p:txBody>
          <a:bodyPr/>
          <a:lstStyle/>
          <a:p>
            <a:r>
              <a:rPr lang="en-GB" dirty="0" smtClean="0"/>
              <a:t>Planning the project</a:t>
            </a:r>
            <a:endParaRPr lang="en-GB" dirty="0"/>
          </a:p>
        </p:txBody>
      </p:sp>
    </p:spTree>
    <p:extLst>
      <p:ext uri="{BB962C8B-B14F-4D97-AF65-F5344CB8AC3E}">
        <p14:creationId xmlns:p14="http://schemas.microsoft.com/office/powerpoint/2010/main" val="3711676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7" y="1688990"/>
            <a:ext cx="11132413" cy="3978275"/>
          </a:xfrm>
        </p:spPr>
        <p:txBody>
          <a:bodyPr>
            <a:normAutofit/>
          </a:bodyPr>
          <a:lstStyle/>
          <a:p>
            <a:pPr>
              <a:lnSpc>
                <a:spcPct val="130000"/>
              </a:lnSpc>
            </a:pPr>
            <a:endParaRPr lang="en-GB" sz="3200" dirty="0" smtClean="0"/>
          </a:p>
          <a:p>
            <a:pPr>
              <a:lnSpc>
                <a:spcPct val="130000"/>
              </a:lnSpc>
            </a:pPr>
            <a:r>
              <a:rPr lang="en-GB" sz="3200" dirty="0" smtClean="0"/>
              <a:t>Current PET </a:t>
            </a:r>
            <a:r>
              <a:rPr lang="en-GB" sz="3200" dirty="0"/>
              <a:t>learners</a:t>
            </a:r>
          </a:p>
          <a:p>
            <a:pPr>
              <a:lnSpc>
                <a:spcPct val="130000"/>
              </a:lnSpc>
            </a:pPr>
            <a:r>
              <a:rPr lang="en-GB" sz="3200" dirty="0" smtClean="0"/>
              <a:t>Potential learners</a:t>
            </a:r>
          </a:p>
          <a:p>
            <a:pPr>
              <a:lnSpc>
                <a:spcPct val="130000"/>
              </a:lnSpc>
            </a:pPr>
            <a:r>
              <a:rPr lang="en-GB" sz="3200" dirty="0" smtClean="0"/>
              <a:t>Minimum </a:t>
            </a:r>
            <a:r>
              <a:rPr lang="en-GB" sz="3200" dirty="0"/>
              <a:t>1 current prison </a:t>
            </a:r>
            <a:r>
              <a:rPr lang="en-GB" sz="3200" dirty="0" smtClean="0"/>
              <a:t>council member</a:t>
            </a:r>
            <a:endParaRPr lang="en-GB" sz="3200" dirty="0"/>
          </a:p>
        </p:txBody>
      </p:sp>
      <p:sp>
        <p:nvSpPr>
          <p:cNvPr id="8" name="Title 7"/>
          <p:cNvSpPr>
            <a:spLocks noGrp="1"/>
          </p:cNvSpPr>
          <p:nvPr>
            <p:ph type="title"/>
          </p:nvPr>
        </p:nvSpPr>
        <p:spPr/>
        <p:txBody>
          <a:bodyPr/>
          <a:lstStyle/>
          <a:p>
            <a:r>
              <a:rPr lang="en-GB" dirty="0" smtClean="0"/>
              <a:t>Project participants</a:t>
            </a:r>
            <a:endParaRPr lang="en-GB" dirty="0"/>
          </a:p>
        </p:txBody>
      </p:sp>
    </p:spTree>
    <p:extLst>
      <p:ext uri="{BB962C8B-B14F-4D97-AF65-F5344CB8AC3E}">
        <p14:creationId xmlns:p14="http://schemas.microsoft.com/office/powerpoint/2010/main" val="3449730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7" y="1688990"/>
            <a:ext cx="11132413" cy="3978275"/>
          </a:xfrm>
        </p:spPr>
        <p:txBody>
          <a:bodyPr>
            <a:normAutofit/>
          </a:bodyPr>
          <a:lstStyle/>
          <a:p>
            <a:pPr>
              <a:lnSpc>
                <a:spcPct val="130000"/>
              </a:lnSpc>
            </a:pPr>
            <a:endParaRPr lang="en-GB" sz="3500" dirty="0" smtClean="0"/>
          </a:p>
          <a:p>
            <a:pPr>
              <a:lnSpc>
                <a:spcPct val="130000"/>
              </a:lnSpc>
            </a:pPr>
            <a:r>
              <a:rPr lang="en-GB" sz="3500" dirty="0" smtClean="0"/>
              <a:t>What </a:t>
            </a:r>
            <a:r>
              <a:rPr lang="en-GB" sz="3500" dirty="0"/>
              <a:t>do the </a:t>
            </a:r>
            <a:r>
              <a:rPr lang="en-GB" sz="3500" dirty="0" smtClean="0"/>
              <a:t>participants </a:t>
            </a:r>
            <a:r>
              <a:rPr lang="en-GB" sz="3500" dirty="0"/>
              <a:t>know about PET</a:t>
            </a:r>
          </a:p>
          <a:p>
            <a:pPr>
              <a:lnSpc>
                <a:spcPct val="130000"/>
              </a:lnSpc>
            </a:pPr>
            <a:r>
              <a:rPr lang="en-GB" sz="3500" dirty="0" smtClean="0"/>
              <a:t>Views on </a:t>
            </a:r>
            <a:r>
              <a:rPr lang="en-GB" sz="3500" dirty="0"/>
              <a:t>our promotional </a:t>
            </a:r>
            <a:r>
              <a:rPr lang="en-GB" sz="3500" dirty="0" smtClean="0"/>
              <a:t>materials</a:t>
            </a:r>
            <a:endParaRPr lang="en-GB" sz="3500" dirty="0"/>
          </a:p>
          <a:p>
            <a:pPr>
              <a:lnSpc>
                <a:spcPct val="130000"/>
              </a:lnSpc>
            </a:pPr>
            <a:r>
              <a:rPr lang="en-GB" sz="3500" dirty="0" smtClean="0"/>
              <a:t>Initial </a:t>
            </a:r>
            <a:r>
              <a:rPr lang="en-GB" sz="3500" dirty="0"/>
              <a:t>questionnaire</a:t>
            </a:r>
          </a:p>
        </p:txBody>
      </p:sp>
      <p:sp>
        <p:nvSpPr>
          <p:cNvPr id="8" name="Title 7"/>
          <p:cNvSpPr>
            <a:spLocks noGrp="1"/>
          </p:cNvSpPr>
          <p:nvPr>
            <p:ph type="title"/>
          </p:nvPr>
        </p:nvSpPr>
        <p:spPr/>
        <p:txBody>
          <a:bodyPr/>
          <a:lstStyle/>
          <a:p>
            <a:r>
              <a:rPr lang="en-GB" dirty="0" smtClean="0"/>
              <a:t>Workshop 1</a:t>
            </a:r>
            <a:endParaRPr lang="en-GB" dirty="0"/>
          </a:p>
        </p:txBody>
      </p:sp>
    </p:spTree>
    <p:extLst>
      <p:ext uri="{BB962C8B-B14F-4D97-AF65-F5344CB8AC3E}">
        <p14:creationId xmlns:p14="http://schemas.microsoft.com/office/powerpoint/2010/main" val="2092221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7" y="1688990"/>
            <a:ext cx="11132413" cy="3978275"/>
          </a:xfrm>
        </p:spPr>
        <p:txBody>
          <a:bodyPr>
            <a:normAutofit/>
          </a:bodyPr>
          <a:lstStyle/>
          <a:p>
            <a:pPr>
              <a:lnSpc>
                <a:spcPct val="130000"/>
              </a:lnSpc>
            </a:pPr>
            <a:endParaRPr lang="en-GB" sz="3500" dirty="0" smtClean="0"/>
          </a:p>
          <a:p>
            <a:pPr>
              <a:lnSpc>
                <a:spcPct val="130000"/>
              </a:lnSpc>
            </a:pPr>
            <a:r>
              <a:rPr lang="en-GB" sz="3500" dirty="0" smtClean="0"/>
              <a:t>What do you </a:t>
            </a:r>
            <a:r>
              <a:rPr lang="en-GB" sz="3500" dirty="0"/>
              <a:t>use distance learning courses for?</a:t>
            </a:r>
          </a:p>
          <a:p>
            <a:pPr>
              <a:lnSpc>
                <a:spcPct val="130000"/>
              </a:lnSpc>
            </a:pPr>
            <a:r>
              <a:rPr lang="en-GB" sz="3500" dirty="0"/>
              <a:t>What do </a:t>
            </a:r>
            <a:r>
              <a:rPr lang="en-GB" sz="3500" dirty="0" smtClean="0"/>
              <a:t>you </a:t>
            </a:r>
            <a:r>
              <a:rPr lang="en-GB" sz="3500" dirty="0"/>
              <a:t>value in a </a:t>
            </a:r>
            <a:r>
              <a:rPr lang="en-GB" sz="3500" dirty="0" smtClean="0"/>
              <a:t>course? What </a:t>
            </a:r>
            <a:r>
              <a:rPr lang="en-GB" sz="3500" dirty="0"/>
              <a:t>qualities make for a good distance learning course? </a:t>
            </a:r>
          </a:p>
        </p:txBody>
      </p:sp>
      <p:sp>
        <p:nvSpPr>
          <p:cNvPr id="8" name="Title 7"/>
          <p:cNvSpPr>
            <a:spLocks noGrp="1"/>
          </p:cNvSpPr>
          <p:nvPr>
            <p:ph type="title"/>
          </p:nvPr>
        </p:nvSpPr>
        <p:spPr/>
        <p:txBody>
          <a:bodyPr/>
          <a:lstStyle/>
          <a:p>
            <a:r>
              <a:rPr lang="en-GB" dirty="0" smtClean="0"/>
              <a:t>Workshop 2</a:t>
            </a:r>
            <a:endParaRPr lang="en-GB" dirty="0"/>
          </a:p>
        </p:txBody>
      </p:sp>
    </p:spTree>
    <p:extLst>
      <p:ext uri="{BB962C8B-B14F-4D97-AF65-F5344CB8AC3E}">
        <p14:creationId xmlns:p14="http://schemas.microsoft.com/office/powerpoint/2010/main" val="3990529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C16AC0010534CA970922FA11AD2B4" ma:contentTypeVersion="11" ma:contentTypeDescription="Een nieuw document maken." ma:contentTypeScope="" ma:versionID="94f6228598791d9c664cb15c1520e3c8">
  <xsd:schema xmlns:xsd="http://www.w3.org/2001/XMLSchema" xmlns:xs="http://www.w3.org/2001/XMLSchema" xmlns:p="http://schemas.microsoft.com/office/2006/metadata/properties" xmlns:ns2="0c9812b4-0b2a-48f1-9c08-15b5c9fba728" xmlns:ns3="a26049c2-9c04-4a0a-a55d-cda6a5373431" targetNamespace="http://schemas.microsoft.com/office/2006/metadata/properties" ma:root="true" ma:fieldsID="8435391c460072bb8248e773b9192f84" ns2:_="" ns3:_="">
    <xsd:import namespace="0c9812b4-0b2a-48f1-9c08-15b5c9fba728"/>
    <xsd:import namespace="a26049c2-9c04-4a0a-a55d-cda6a53734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9812b4-0b2a-48f1-9c08-15b5c9fba728"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6049c2-9c04-4a0a-a55d-cda6a537343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c9812b4-0b2a-48f1-9c08-15b5c9fba728">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5E4AA1-E112-451A-B9CA-6295BFB33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9812b4-0b2a-48f1-9c08-15b5c9fba728"/>
    <ds:schemaRef ds:uri="a26049c2-9c04-4a0a-a55d-cda6a53734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E9BC34-69E6-4FDA-88A9-B6D572C288A2}">
  <ds:schemaRefs>
    <ds:schemaRef ds:uri="http://purl.org/dc/elements/1.1/"/>
    <ds:schemaRef ds:uri="http://schemas.microsoft.com/office/2006/metadata/properties"/>
    <ds:schemaRef ds:uri="0c9812b4-0b2a-48f1-9c08-15b5c9fba728"/>
    <ds:schemaRef ds:uri="http://schemas.microsoft.com/office/2006/documentManagement/types"/>
    <ds:schemaRef ds:uri="a26049c2-9c04-4a0a-a55d-cda6a5373431"/>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6007FDE9-3959-408D-B38C-B9F37A6EB3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214</TotalTime>
  <Words>716</Words>
  <Application>Microsoft Office PowerPoint</Application>
  <PresentationFormat>Breedbeeld</PresentationFormat>
  <Paragraphs>109</Paragraphs>
  <Slides>19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Gill Sans MT</vt:lpstr>
      <vt:lpstr>Mangal</vt:lpstr>
      <vt:lpstr>Trebuchet MS</vt:lpstr>
      <vt:lpstr>Office Theme</vt:lpstr>
      <vt:lpstr>PAC workshop: Learning from our learners   Rod Clark &amp; Calum Walker  Prisoners’ Education Trust</vt:lpstr>
      <vt:lpstr>Prisoners’ Education Trust</vt:lpstr>
      <vt:lpstr>Theory of change</vt:lpstr>
      <vt:lpstr>PET’s PAC workshop: Learning from our learners</vt:lpstr>
      <vt:lpstr>Outputs</vt:lpstr>
      <vt:lpstr>Planning the project</vt:lpstr>
      <vt:lpstr>Project participants</vt:lpstr>
      <vt:lpstr>Workshop 1</vt:lpstr>
      <vt:lpstr>Workshop 2</vt:lpstr>
      <vt:lpstr>Workshop 3</vt:lpstr>
      <vt:lpstr>Lessons</vt:lpstr>
      <vt:lpstr>The focus group</vt:lpstr>
      <vt:lpstr>What we found out</vt:lpstr>
      <vt:lpstr>What we found out</vt:lpstr>
      <vt:lpstr>What we found out</vt:lpstr>
      <vt:lpstr>Outcomes and impact </vt:lpstr>
      <vt:lpstr>Outcomes and impact </vt:lpstr>
      <vt:lpstr>What’s next?</vt:lpstr>
      <vt:lpstr>Thanks for listening</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 workshop: Learning from our learners   Rod Clark &amp; Calum Walker  Prisoners’ Education Trust</dc:title>
  <dc:creator>Katy Oglethorpe</dc:creator>
  <cp:lastModifiedBy>User</cp:lastModifiedBy>
  <cp:revision>59</cp:revision>
  <dcterms:created xsi:type="dcterms:W3CDTF">2019-04-09T16:03:19Z</dcterms:created>
  <dcterms:modified xsi:type="dcterms:W3CDTF">2019-12-03T12:50:43Z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0x010100ECBC16AC0010534CA970922FA11AD2B4</vt:lpwstr>
  </property>
  <property fmtid="{D5CDD505-2E9C-101B-9397-08002B2CF9AE}" pid="3" name="Order">
    <vt:r8>83800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