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Lst>
  <p:notesMasterIdLst>
    <p:notesMasterId r:id="rId22"/>
  </p:notesMasterIdLst>
  <p:handoutMasterIdLst>
    <p:handoutMasterId r:id="rId23"/>
  </p:handoutMasterIdLst>
  <p:sldIdLst>
    <p:sldId id="258" r:id="rId6"/>
    <p:sldId id="279" r:id="rId7"/>
    <p:sldId id="281" r:id="rId8"/>
    <p:sldId id="276" r:id="rId9"/>
    <p:sldId id="294" r:id="rId10"/>
    <p:sldId id="293" r:id="rId11"/>
    <p:sldId id="282" r:id="rId12"/>
    <p:sldId id="283" r:id="rId13"/>
    <p:sldId id="284" r:id="rId14"/>
    <p:sldId id="285" r:id="rId15"/>
    <p:sldId id="272" r:id="rId16"/>
    <p:sldId id="278" r:id="rId17"/>
    <p:sldId id="287" r:id="rId18"/>
    <p:sldId id="288" r:id="rId19"/>
    <p:sldId id="289" r:id="rId20"/>
    <p:sldId id="292"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861" autoAdjust="0"/>
  </p:normalViewPr>
  <p:slideViewPr>
    <p:cSldViewPr snapToGrid="0">
      <p:cViewPr varScale="1">
        <p:scale>
          <a:sx n="101" d="100"/>
          <a:sy n="101" d="100"/>
        </p:scale>
        <p:origin x="24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8B1FAE-237E-4BC4-9B10-BE64BE895F6F}" type="doc">
      <dgm:prSet loTypeId="urn:microsoft.com/office/officeart/2005/8/layout/matrix1" loCatId="matrix" qsTypeId="urn:microsoft.com/office/officeart/2005/8/quickstyle/simple4" qsCatId="simple" csTypeId="urn:microsoft.com/office/officeart/2005/8/colors/accent0_1" csCatId="mainScheme" phldr="1"/>
      <dgm:spPr/>
      <dgm:t>
        <a:bodyPr/>
        <a:lstStyle/>
        <a:p>
          <a:endParaRPr lang="en-US"/>
        </a:p>
      </dgm:t>
    </dgm:pt>
    <dgm:pt modelId="{2CCF1405-BDA7-43D6-B379-250296DB762E}">
      <dgm:prSet phldrT="[Text]" custT="1"/>
      <dgm:spPr>
        <a:solidFill>
          <a:srgbClr val="7030A0"/>
        </a:solidFill>
      </dgm:spPr>
      <dgm:t>
        <a:bodyPr/>
        <a:lstStyle/>
        <a:p>
          <a:endParaRPr lang="en-US" sz="1200" b="1" dirty="0">
            <a:solidFill>
              <a:srgbClr val="7030A0"/>
            </a:solidFill>
            <a:latin typeface="Verdana" panose="020B0604030504040204" pitchFamily="34" charset="0"/>
            <a:ea typeface="Verdana" panose="020B0604030504040204" pitchFamily="34" charset="0"/>
            <a:cs typeface="Verdana" panose="020B0604030504040204" pitchFamily="34" charset="0"/>
          </a:endParaRPr>
        </a:p>
        <a:p>
          <a:r>
            <a:rPr lang="en-US" sz="5000" b="1" dirty="0">
              <a:solidFill>
                <a:schemeClr val="bg1"/>
              </a:solidFill>
              <a:latin typeface="Verdana" panose="020B0604030504040204" pitchFamily="34" charset="0"/>
              <a:ea typeface="Verdana" panose="020B0604030504040204" pitchFamily="34" charset="0"/>
              <a:cs typeface="Verdana" panose="020B0604030504040204" pitchFamily="34" charset="0"/>
            </a:rPr>
            <a:t>Social </a:t>
          </a:r>
        </a:p>
      </dgm:t>
    </dgm:pt>
    <dgm:pt modelId="{4AC1BCC6-2DC0-40D0-91FA-844789DE95CB}" type="sibTrans" cxnId="{C4B10DCA-6FE7-4841-B403-E6B8678572DF}">
      <dgm:prSet/>
      <dgm:spPr/>
      <dgm:t>
        <a:bodyPr/>
        <a:lstStyle/>
        <a:p>
          <a:endParaRPr lang="en-US"/>
        </a:p>
      </dgm:t>
    </dgm:pt>
    <dgm:pt modelId="{7297442E-AEF8-4DEF-9FF5-9F9C43733DC6}" type="parTrans" cxnId="{C4B10DCA-6FE7-4841-B403-E6B8678572DF}">
      <dgm:prSet/>
      <dgm:spPr/>
      <dgm:t>
        <a:bodyPr/>
        <a:lstStyle/>
        <a:p>
          <a:endParaRPr lang="en-US"/>
        </a:p>
      </dgm:t>
    </dgm:pt>
    <dgm:pt modelId="{E5724BB7-439F-484D-831B-9D37B0711B7A}">
      <dgm:prSet phldrT="[Text]" custT="1"/>
      <dgm:spPr>
        <a:solidFill>
          <a:srgbClr val="7030A0"/>
        </a:solidFill>
      </dgm:spPr>
      <dgm:t>
        <a:bodyPr/>
        <a:lstStyle/>
        <a:p>
          <a:r>
            <a:rPr lang="en-US" sz="5000" b="1" dirty="0">
              <a:solidFill>
                <a:schemeClr val="bg1"/>
              </a:solidFill>
              <a:latin typeface="Verdana" panose="020B0604030504040204" pitchFamily="34" charset="0"/>
              <a:ea typeface="Verdana" panose="020B0604030504040204" pitchFamily="34" charset="0"/>
              <a:cs typeface="Verdana" panose="020B0604030504040204" pitchFamily="34" charset="0"/>
            </a:rPr>
            <a:t>Civil</a:t>
          </a:r>
        </a:p>
      </dgm:t>
    </dgm:pt>
    <dgm:pt modelId="{C07645A8-78D6-45E2-84F9-736692158C93}" type="sibTrans" cxnId="{354BCE0E-5EDF-4FA6-BFFD-C11F17546CD4}">
      <dgm:prSet/>
      <dgm:spPr/>
      <dgm:t>
        <a:bodyPr/>
        <a:lstStyle/>
        <a:p>
          <a:endParaRPr lang="en-US"/>
        </a:p>
      </dgm:t>
    </dgm:pt>
    <dgm:pt modelId="{0A6FC93F-9FAB-4B03-8192-19824C665BA5}" type="parTrans" cxnId="{354BCE0E-5EDF-4FA6-BFFD-C11F17546CD4}">
      <dgm:prSet/>
      <dgm:spPr/>
      <dgm:t>
        <a:bodyPr/>
        <a:lstStyle/>
        <a:p>
          <a:endParaRPr lang="en-US"/>
        </a:p>
      </dgm:t>
    </dgm:pt>
    <dgm:pt modelId="{14BE7C7F-BC3A-473D-9F5D-D7852FE402D7}">
      <dgm:prSet phldrT="[Text]" custT="1"/>
      <dgm:spPr>
        <a:solidFill>
          <a:srgbClr val="7030A0"/>
        </a:solidFill>
      </dgm:spPr>
      <dgm:t>
        <a:bodyPr/>
        <a:lstStyle/>
        <a:p>
          <a:r>
            <a:rPr lang="en-US" sz="5000" b="1" dirty="0">
              <a:solidFill>
                <a:schemeClr val="bg1"/>
              </a:solidFill>
              <a:latin typeface="Verdana" panose="020B0604030504040204" pitchFamily="34" charset="0"/>
              <a:ea typeface="Verdana" panose="020B0604030504040204" pitchFamily="34" charset="0"/>
              <a:cs typeface="Verdana" panose="020B0604030504040204" pitchFamily="34" charset="0"/>
            </a:rPr>
            <a:t>Active </a:t>
          </a:r>
          <a:endParaRPr lang="en-US" sz="5000" dirty="0">
            <a:solidFill>
              <a:schemeClr val="bg1"/>
            </a:solidFill>
            <a:latin typeface="Verdana" panose="020B0604030504040204" pitchFamily="34" charset="0"/>
            <a:ea typeface="Verdana" panose="020B0604030504040204" pitchFamily="34" charset="0"/>
            <a:cs typeface="Verdana" panose="020B0604030504040204" pitchFamily="34" charset="0"/>
          </a:endParaRPr>
        </a:p>
      </dgm:t>
    </dgm:pt>
    <dgm:pt modelId="{E0AA954C-911E-4CD6-94DE-9D94D503EAC0}" type="parTrans" cxnId="{86AA12AE-88FE-4609-918A-B71AF034AF0D}">
      <dgm:prSet/>
      <dgm:spPr/>
      <dgm:t>
        <a:bodyPr/>
        <a:lstStyle/>
        <a:p>
          <a:endParaRPr lang="en-US"/>
        </a:p>
      </dgm:t>
    </dgm:pt>
    <dgm:pt modelId="{9187D378-DB42-431D-8840-CE59833D8D6C}" type="sibTrans" cxnId="{86AA12AE-88FE-4609-918A-B71AF034AF0D}">
      <dgm:prSet/>
      <dgm:spPr/>
      <dgm:t>
        <a:bodyPr/>
        <a:lstStyle/>
        <a:p>
          <a:endParaRPr lang="en-US"/>
        </a:p>
      </dgm:t>
    </dgm:pt>
    <dgm:pt modelId="{3DF75754-B5FD-4184-B070-28A65F362DEA}">
      <dgm:prSet phldrT="[Text]" custT="1"/>
      <dgm:spPr>
        <a:solidFill>
          <a:srgbClr val="7030A0"/>
        </a:solidFill>
      </dgm:spPr>
      <dgm:t>
        <a:bodyPr/>
        <a:lstStyle/>
        <a:p>
          <a:r>
            <a:rPr lang="en-US" sz="5000" b="1" dirty="0">
              <a:solidFill>
                <a:schemeClr val="bg1"/>
              </a:solidFill>
              <a:latin typeface="Verdana" panose="020B0604030504040204" pitchFamily="34" charset="0"/>
              <a:ea typeface="Verdana" panose="020B0604030504040204" pitchFamily="34" charset="0"/>
              <a:cs typeface="Verdana" panose="020B0604030504040204" pitchFamily="34" charset="0"/>
            </a:rPr>
            <a:t>Political</a:t>
          </a:r>
        </a:p>
      </dgm:t>
    </dgm:pt>
    <dgm:pt modelId="{3AD95111-B962-42DA-8505-BE8244C215DF}" type="parTrans" cxnId="{851CF871-8A0D-48B6-B4DC-CC48796599BA}">
      <dgm:prSet/>
      <dgm:spPr/>
      <dgm:t>
        <a:bodyPr/>
        <a:lstStyle/>
        <a:p>
          <a:endParaRPr lang="en-US"/>
        </a:p>
      </dgm:t>
    </dgm:pt>
    <dgm:pt modelId="{4FBFF05C-6055-4DEE-9310-1D3EBAF0BFE9}" type="sibTrans" cxnId="{851CF871-8A0D-48B6-B4DC-CC48796599BA}">
      <dgm:prSet/>
      <dgm:spPr/>
      <dgm:t>
        <a:bodyPr/>
        <a:lstStyle/>
        <a:p>
          <a:endParaRPr lang="en-US"/>
        </a:p>
      </dgm:t>
    </dgm:pt>
    <dgm:pt modelId="{C3503F34-DBBA-4F66-82D2-30300D6CFEF1}">
      <dgm:prSet phldrT="[Text]"/>
      <dgm:spPr>
        <a:solidFill>
          <a:schemeClr val="bg1"/>
        </a:solidFill>
      </dgm:spPr>
      <dgm:t>
        <a:bodyPr/>
        <a:lstStyle/>
        <a:p>
          <a:endParaRPr lang="en-US" sz="5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dgm:t>
    </dgm:pt>
    <dgm:pt modelId="{AB1323D6-E474-4452-816C-BF3C0B8F074D}" type="sibTrans" cxnId="{9CB44A6C-44E6-46CE-AEA9-7E6583E6A39D}">
      <dgm:prSet/>
      <dgm:spPr/>
      <dgm:t>
        <a:bodyPr/>
        <a:lstStyle/>
        <a:p>
          <a:endParaRPr lang="en-US"/>
        </a:p>
      </dgm:t>
    </dgm:pt>
    <dgm:pt modelId="{0F7EFEC4-B171-4495-8DE7-CA4134F3C4AF}" type="parTrans" cxnId="{9CB44A6C-44E6-46CE-AEA9-7E6583E6A39D}">
      <dgm:prSet/>
      <dgm:spPr/>
      <dgm:t>
        <a:bodyPr/>
        <a:lstStyle/>
        <a:p>
          <a:endParaRPr lang="en-US"/>
        </a:p>
      </dgm:t>
    </dgm:pt>
    <dgm:pt modelId="{3A4ED3C0-BFF0-4AA7-B918-F7F499807134}" type="pres">
      <dgm:prSet presAssocID="{828B1FAE-237E-4BC4-9B10-BE64BE895F6F}" presName="diagram" presStyleCnt="0">
        <dgm:presLayoutVars>
          <dgm:chMax val="1"/>
          <dgm:dir/>
          <dgm:animLvl val="ctr"/>
          <dgm:resizeHandles val="exact"/>
        </dgm:presLayoutVars>
      </dgm:prSet>
      <dgm:spPr/>
      <dgm:t>
        <a:bodyPr/>
        <a:lstStyle/>
        <a:p>
          <a:endParaRPr lang="nl-BE"/>
        </a:p>
      </dgm:t>
    </dgm:pt>
    <dgm:pt modelId="{7EE2925F-C369-4D1A-9EE5-F7F173D5ABA0}" type="pres">
      <dgm:prSet presAssocID="{828B1FAE-237E-4BC4-9B10-BE64BE895F6F}" presName="matrix" presStyleCnt="0"/>
      <dgm:spPr/>
    </dgm:pt>
    <dgm:pt modelId="{B9F94A26-F63A-4799-8FEB-346CCA2BCF7F}" type="pres">
      <dgm:prSet presAssocID="{828B1FAE-237E-4BC4-9B10-BE64BE895F6F}" presName="tile1" presStyleLbl="node1" presStyleIdx="0" presStyleCnt="4" custScaleX="92242" custScaleY="101343" custLinFactNeighborX="0" custLinFactNeighborY="6161"/>
      <dgm:spPr/>
      <dgm:t>
        <a:bodyPr/>
        <a:lstStyle/>
        <a:p>
          <a:endParaRPr lang="nl-BE"/>
        </a:p>
      </dgm:t>
    </dgm:pt>
    <dgm:pt modelId="{78257F24-FCF2-42E5-8271-CDD7D5B06F74}" type="pres">
      <dgm:prSet presAssocID="{828B1FAE-237E-4BC4-9B10-BE64BE895F6F}" presName="tile1text" presStyleLbl="node1" presStyleIdx="0" presStyleCnt="4">
        <dgm:presLayoutVars>
          <dgm:chMax val="0"/>
          <dgm:chPref val="0"/>
          <dgm:bulletEnabled val="1"/>
        </dgm:presLayoutVars>
      </dgm:prSet>
      <dgm:spPr/>
      <dgm:t>
        <a:bodyPr/>
        <a:lstStyle/>
        <a:p>
          <a:endParaRPr lang="nl-BE"/>
        </a:p>
      </dgm:t>
    </dgm:pt>
    <dgm:pt modelId="{1A3F4FBA-B19E-45BA-8A6B-2DA22A0CB6B0}" type="pres">
      <dgm:prSet presAssocID="{828B1FAE-237E-4BC4-9B10-BE64BE895F6F}" presName="tile2" presStyleLbl="node1" presStyleIdx="1" presStyleCnt="4" custScaleX="97484" custScaleY="97854" custLinFactNeighborX="-2998" custLinFactNeighborY="5161"/>
      <dgm:spPr/>
      <dgm:t>
        <a:bodyPr/>
        <a:lstStyle/>
        <a:p>
          <a:endParaRPr lang="nl-BE"/>
        </a:p>
      </dgm:t>
    </dgm:pt>
    <dgm:pt modelId="{C692E5F9-B318-4113-A514-32997347B361}" type="pres">
      <dgm:prSet presAssocID="{828B1FAE-237E-4BC4-9B10-BE64BE895F6F}" presName="tile2text" presStyleLbl="node1" presStyleIdx="1" presStyleCnt="4">
        <dgm:presLayoutVars>
          <dgm:chMax val="0"/>
          <dgm:chPref val="0"/>
          <dgm:bulletEnabled val="1"/>
        </dgm:presLayoutVars>
      </dgm:prSet>
      <dgm:spPr/>
      <dgm:t>
        <a:bodyPr/>
        <a:lstStyle/>
        <a:p>
          <a:endParaRPr lang="nl-BE"/>
        </a:p>
      </dgm:t>
    </dgm:pt>
    <dgm:pt modelId="{D6634498-F039-4039-A972-C4B7693ED262}" type="pres">
      <dgm:prSet presAssocID="{828B1FAE-237E-4BC4-9B10-BE64BE895F6F}" presName="tile3" presStyleLbl="node1" presStyleIdx="2" presStyleCnt="4" custScaleX="90335" custScaleY="88253" custLinFactNeighborX="645" custLinFactNeighborY="5735"/>
      <dgm:spPr/>
      <dgm:t>
        <a:bodyPr/>
        <a:lstStyle/>
        <a:p>
          <a:endParaRPr lang="nl-BE"/>
        </a:p>
      </dgm:t>
    </dgm:pt>
    <dgm:pt modelId="{39860594-FF07-4DA8-8FB7-AFD8BEEB1683}" type="pres">
      <dgm:prSet presAssocID="{828B1FAE-237E-4BC4-9B10-BE64BE895F6F}" presName="tile3text" presStyleLbl="node1" presStyleIdx="2" presStyleCnt="4">
        <dgm:presLayoutVars>
          <dgm:chMax val="0"/>
          <dgm:chPref val="0"/>
          <dgm:bulletEnabled val="1"/>
        </dgm:presLayoutVars>
      </dgm:prSet>
      <dgm:spPr/>
      <dgm:t>
        <a:bodyPr/>
        <a:lstStyle/>
        <a:p>
          <a:endParaRPr lang="nl-BE"/>
        </a:p>
      </dgm:t>
    </dgm:pt>
    <dgm:pt modelId="{C8055BF8-D010-4250-B2FB-83002C2AFD47}" type="pres">
      <dgm:prSet presAssocID="{828B1FAE-237E-4BC4-9B10-BE64BE895F6F}" presName="tile4" presStyleLbl="node1" presStyleIdx="3" presStyleCnt="4" custScaleX="99142" custScaleY="89781" custLinFactNeighborX="-1967" custLinFactNeighborY="5541"/>
      <dgm:spPr/>
      <dgm:t>
        <a:bodyPr/>
        <a:lstStyle/>
        <a:p>
          <a:endParaRPr lang="nl-BE"/>
        </a:p>
      </dgm:t>
    </dgm:pt>
    <dgm:pt modelId="{F6788797-6683-43A1-A87A-E8D6FBD82028}" type="pres">
      <dgm:prSet presAssocID="{828B1FAE-237E-4BC4-9B10-BE64BE895F6F}" presName="tile4text" presStyleLbl="node1" presStyleIdx="3" presStyleCnt="4">
        <dgm:presLayoutVars>
          <dgm:chMax val="0"/>
          <dgm:chPref val="0"/>
          <dgm:bulletEnabled val="1"/>
        </dgm:presLayoutVars>
      </dgm:prSet>
      <dgm:spPr/>
      <dgm:t>
        <a:bodyPr/>
        <a:lstStyle/>
        <a:p>
          <a:endParaRPr lang="nl-BE"/>
        </a:p>
      </dgm:t>
    </dgm:pt>
    <dgm:pt modelId="{280493C1-0E4B-448B-9902-0CE48016577E}" type="pres">
      <dgm:prSet presAssocID="{828B1FAE-237E-4BC4-9B10-BE64BE895F6F}" presName="centerTile" presStyleLbl="fgShp" presStyleIdx="0" presStyleCnt="1" custScaleX="2842" custScaleY="45552" custLinFactNeighborX="-7038" custLinFactNeighborY="64337">
        <dgm:presLayoutVars>
          <dgm:chMax val="0"/>
          <dgm:chPref val="0"/>
        </dgm:presLayoutVars>
      </dgm:prSet>
      <dgm:spPr/>
      <dgm:t>
        <a:bodyPr/>
        <a:lstStyle/>
        <a:p>
          <a:endParaRPr lang="nl-BE"/>
        </a:p>
      </dgm:t>
    </dgm:pt>
  </dgm:ptLst>
  <dgm:cxnLst>
    <dgm:cxn modelId="{C4B10DCA-6FE7-4841-B403-E6B8678572DF}" srcId="{C3503F34-DBBA-4F66-82D2-30300D6CFEF1}" destId="{2CCF1405-BDA7-43D6-B379-250296DB762E}" srcOrd="3" destOrd="0" parTransId="{7297442E-AEF8-4DEF-9FF5-9F9C43733DC6}" sibTransId="{4AC1BCC6-2DC0-40D0-91FA-844789DE95CB}"/>
    <dgm:cxn modelId="{86AA12AE-88FE-4609-918A-B71AF034AF0D}" srcId="{C3503F34-DBBA-4F66-82D2-30300D6CFEF1}" destId="{14BE7C7F-BC3A-473D-9F5D-D7852FE402D7}" srcOrd="2" destOrd="0" parTransId="{E0AA954C-911E-4CD6-94DE-9D94D503EAC0}" sibTransId="{9187D378-DB42-431D-8840-CE59833D8D6C}"/>
    <dgm:cxn modelId="{26F4CCDB-0A65-4B3A-9B9A-D1D0CA0DBD8A}" type="presOf" srcId="{E5724BB7-439F-484D-831B-9D37B0711B7A}" destId="{78257F24-FCF2-42E5-8271-CDD7D5B06F74}" srcOrd="1" destOrd="0" presId="urn:microsoft.com/office/officeart/2005/8/layout/matrix1"/>
    <dgm:cxn modelId="{25A72C9D-D158-4FC8-93B4-1E9F5184F1FE}" type="presOf" srcId="{2CCF1405-BDA7-43D6-B379-250296DB762E}" destId="{C8055BF8-D010-4250-B2FB-83002C2AFD47}" srcOrd="0" destOrd="0" presId="urn:microsoft.com/office/officeart/2005/8/layout/matrix1"/>
    <dgm:cxn modelId="{50615B66-46E8-4D7A-82C1-B51CBC7900FC}" type="presOf" srcId="{E5724BB7-439F-484D-831B-9D37B0711B7A}" destId="{B9F94A26-F63A-4799-8FEB-346CCA2BCF7F}" srcOrd="0" destOrd="0" presId="urn:microsoft.com/office/officeart/2005/8/layout/matrix1"/>
    <dgm:cxn modelId="{490E9F2C-1FA0-447C-A5AB-5D1E1AF97612}" type="presOf" srcId="{14BE7C7F-BC3A-473D-9F5D-D7852FE402D7}" destId="{D6634498-F039-4039-A972-C4B7693ED262}" srcOrd="0" destOrd="0" presId="urn:microsoft.com/office/officeart/2005/8/layout/matrix1"/>
    <dgm:cxn modelId="{DB149C6C-4DC6-4F41-9E00-A93E57788655}" type="presOf" srcId="{14BE7C7F-BC3A-473D-9F5D-D7852FE402D7}" destId="{39860594-FF07-4DA8-8FB7-AFD8BEEB1683}" srcOrd="1" destOrd="0" presId="urn:microsoft.com/office/officeart/2005/8/layout/matrix1"/>
    <dgm:cxn modelId="{532A05E4-CF2C-4F3D-9DCF-8A2B1327584A}" type="presOf" srcId="{C3503F34-DBBA-4F66-82D2-30300D6CFEF1}" destId="{280493C1-0E4B-448B-9902-0CE48016577E}" srcOrd="0" destOrd="0" presId="urn:microsoft.com/office/officeart/2005/8/layout/matrix1"/>
    <dgm:cxn modelId="{F719A422-7CF2-446F-A033-08063BCA40E5}" type="presOf" srcId="{828B1FAE-237E-4BC4-9B10-BE64BE895F6F}" destId="{3A4ED3C0-BFF0-4AA7-B918-F7F499807134}" srcOrd="0" destOrd="0" presId="urn:microsoft.com/office/officeart/2005/8/layout/matrix1"/>
    <dgm:cxn modelId="{2AF3A390-4E9D-4532-A863-514A420967DC}" type="presOf" srcId="{3DF75754-B5FD-4184-B070-28A65F362DEA}" destId="{C692E5F9-B318-4113-A514-32997347B361}" srcOrd="1" destOrd="0" presId="urn:microsoft.com/office/officeart/2005/8/layout/matrix1"/>
    <dgm:cxn modelId="{9CB44A6C-44E6-46CE-AEA9-7E6583E6A39D}" srcId="{828B1FAE-237E-4BC4-9B10-BE64BE895F6F}" destId="{C3503F34-DBBA-4F66-82D2-30300D6CFEF1}" srcOrd="0" destOrd="0" parTransId="{0F7EFEC4-B171-4495-8DE7-CA4134F3C4AF}" sibTransId="{AB1323D6-E474-4452-816C-BF3C0B8F074D}"/>
    <dgm:cxn modelId="{528F9B56-6CB9-46B4-BFF1-31ACCF64B9C5}" type="presOf" srcId="{2CCF1405-BDA7-43D6-B379-250296DB762E}" destId="{F6788797-6683-43A1-A87A-E8D6FBD82028}" srcOrd="1" destOrd="0" presId="urn:microsoft.com/office/officeart/2005/8/layout/matrix1"/>
    <dgm:cxn modelId="{354BCE0E-5EDF-4FA6-BFFD-C11F17546CD4}" srcId="{C3503F34-DBBA-4F66-82D2-30300D6CFEF1}" destId="{E5724BB7-439F-484D-831B-9D37B0711B7A}" srcOrd="0" destOrd="0" parTransId="{0A6FC93F-9FAB-4B03-8192-19824C665BA5}" sibTransId="{C07645A8-78D6-45E2-84F9-736692158C93}"/>
    <dgm:cxn modelId="{2C214D99-1D1B-41DA-8D28-59FC1D34B303}" type="presOf" srcId="{3DF75754-B5FD-4184-B070-28A65F362DEA}" destId="{1A3F4FBA-B19E-45BA-8A6B-2DA22A0CB6B0}" srcOrd="0" destOrd="0" presId="urn:microsoft.com/office/officeart/2005/8/layout/matrix1"/>
    <dgm:cxn modelId="{851CF871-8A0D-48B6-B4DC-CC48796599BA}" srcId="{C3503F34-DBBA-4F66-82D2-30300D6CFEF1}" destId="{3DF75754-B5FD-4184-B070-28A65F362DEA}" srcOrd="1" destOrd="0" parTransId="{3AD95111-B962-42DA-8505-BE8244C215DF}" sibTransId="{4FBFF05C-6055-4DEE-9310-1D3EBAF0BFE9}"/>
    <dgm:cxn modelId="{9F922134-0A8F-4F2C-82BB-C4342CA9BCF8}" type="presParOf" srcId="{3A4ED3C0-BFF0-4AA7-B918-F7F499807134}" destId="{7EE2925F-C369-4D1A-9EE5-F7F173D5ABA0}" srcOrd="0" destOrd="0" presId="urn:microsoft.com/office/officeart/2005/8/layout/matrix1"/>
    <dgm:cxn modelId="{CE65D61C-50E5-435B-A8EB-CD3662BAA5D8}" type="presParOf" srcId="{7EE2925F-C369-4D1A-9EE5-F7F173D5ABA0}" destId="{B9F94A26-F63A-4799-8FEB-346CCA2BCF7F}" srcOrd="0" destOrd="0" presId="urn:microsoft.com/office/officeart/2005/8/layout/matrix1"/>
    <dgm:cxn modelId="{E4F5CB83-2C40-4425-84CA-A4D0B9058DF1}" type="presParOf" srcId="{7EE2925F-C369-4D1A-9EE5-F7F173D5ABA0}" destId="{78257F24-FCF2-42E5-8271-CDD7D5B06F74}" srcOrd="1" destOrd="0" presId="urn:microsoft.com/office/officeart/2005/8/layout/matrix1"/>
    <dgm:cxn modelId="{BC563DF7-7F59-4B49-83D8-73ED6FA35675}" type="presParOf" srcId="{7EE2925F-C369-4D1A-9EE5-F7F173D5ABA0}" destId="{1A3F4FBA-B19E-45BA-8A6B-2DA22A0CB6B0}" srcOrd="2" destOrd="0" presId="urn:microsoft.com/office/officeart/2005/8/layout/matrix1"/>
    <dgm:cxn modelId="{DF94465A-D16F-41EE-9470-10AA1137A721}" type="presParOf" srcId="{7EE2925F-C369-4D1A-9EE5-F7F173D5ABA0}" destId="{C692E5F9-B318-4113-A514-32997347B361}" srcOrd="3" destOrd="0" presId="urn:microsoft.com/office/officeart/2005/8/layout/matrix1"/>
    <dgm:cxn modelId="{1FEBDA98-007B-453F-A17C-105EC99289D5}" type="presParOf" srcId="{7EE2925F-C369-4D1A-9EE5-F7F173D5ABA0}" destId="{D6634498-F039-4039-A972-C4B7693ED262}" srcOrd="4" destOrd="0" presId="urn:microsoft.com/office/officeart/2005/8/layout/matrix1"/>
    <dgm:cxn modelId="{F7EEAB23-33E0-4C75-AAE3-30B801D092E4}" type="presParOf" srcId="{7EE2925F-C369-4D1A-9EE5-F7F173D5ABA0}" destId="{39860594-FF07-4DA8-8FB7-AFD8BEEB1683}" srcOrd="5" destOrd="0" presId="urn:microsoft.com/office/officeart/2005/8/layout/matrix1"/>
    <dgm:cxn modelId="{DEF089EF-DFF1-4791-AE69-C0F83C9033C3}" type="presParOf" srcId="{7EE2925F-C369-4D1A-9EE5-F7F173D5ABA0}" destId="{C8055BF8-D010-4250-B2FB-83002C2AFD47}" srcOrd="6" destOrd="0" presId="urn:microsoft.com/office/officeart/2005/8/layout/matrix1"/>
    <dgm:cxn modelId="{DE23FF5D-1072-4F38-A92E-BF64D1B42B65}" type="presParOf" srcId="{7EE2925F-C369-4D1A-9EE5-F7F173D5ABA0}" destId="{F6788797-6683-43A1-A87A-E8D6FBD82028}" srcOrd="7" destOrd="0" presId="urn:microsoft.com/office/officeart/2005/8/layout/matrix1"/>
    <dgm:cxn modelId="{8F952897-644E-48D2-AC2C-58C20D98FC24}" type="presParOf" srcId="{3A4ED3C0-BFF0-4AA7-B918-F7F499807134}" destId="{280493C1-0E4B-448B-9902-0CE48016577E}"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66976D4-364E-4B12-AE0F-6F42B36FD9FB}" type="datetimeFigureOut">
              <a:rPr lang="en-GB" smtClean="0"/>
              <a:t>03/12/2019</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FFCE932-4844-4844-8CA9-B81FB9CD23B3}" type="slidenum">
              <a:rPr lang="en-GB" smtClean="0"/>
              <a:t>‹nr.›</a:t>
            </a:fld>
            <a:endParaRPr lang="en-GB" dirty="0"/>
          </a:p>
        </p:txBody>
      </p:sp>
    </p:spTree>
    <p:extLst>
      <p:ext uri="{BB962C8B-B14F-4D97-AF65-F5344CB8AC3E}">
        <p14:creationId xmlns:p14="http://schemas.microsoft.com/office/powerpoint/2010/main" val="2019175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FCCA10-847D-44F9-9C4D-72FBF809B5B4}" type="datetimeFigureOut">
              <a:rPr lang="en-GB" smtClean="0"/>
              <a:t>03/12/2019</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94D7558-A8B6-489B-861F-88BECD0B0513}" type="slidenum">
              <a:rPr lang="en-GB" smtClean="0"/>
              <a:t>‹nr.›</a:t>
            </a:fld>
            <a:endParaRPr lang="en-GB" dirty="0"/>
          </a:p>
        </p:txBody>
      </p:sp>
    </p:spTree>
    <p:extLst>
      <p:ext uri="{BB962C8B-B14F-4D97-AF65-F5344CB8AC3E}">
        <p14:creationId xmlns:p14="http://schemas.microsoft.com/office/powerpoint/2010/main" val="1428179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baseline="0" dirty="0"/>
          </a:p>
          <a:p>
            <a:pPr algn="just"/>
            <a:r>
              <a:rPr lang="en-GB" sz="1400" baseline="0" dirty="0"/>
              <a:t>  </a:t>
            </a:r>
          </a:p>
          <a:p>
            <a:pPr algn="just"/>
            <a:endParaRPr lang="en-GB" sz="1400" baseline="0" dirty="0"/>
          </a:p>
          <a:p>
            <a:pPr algn="just"/>
            <a:endParaRPr lang="en-GB" sz="1400" baseline="0" dirty="0"/>
          </a:p>
          <a:p>
            <a:pPr algn="just"/>
            <a:endParaRPr lang="en-GB" sz="1400" baseline="0" dirty="0"/>
          </a:p>
          <a:p>
            <a:pPr algn="just"/>
            <a:endParaRPr lang="en-GB" sz="14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614AE-DC06-411A-8A1B-18982592671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19211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46072F-AACD-44C3-824E-F32D5F37C774}" type="slidenum">
              <a:rPr lang="en-IE" smtClean="0"/>
              <a:t>2</a:t>
            </a:fld>
            <a:endParaRPr lang="en-IE" dirty="0"/>
          </a:p>
        </p:txBody>
      </p:sp>
    </p:spTree>
    <p:extLst>
      <p:ext uri="{BB962C8B-B14F-4D97-AF65-F5344CB8AC3E}">
        <p14:creationId xmlns:p14="http://schemas.microsoft.com/office/powerpoint/2010/main" val="379300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fontAlgn="auto">
              <a:spcBef>
                <a:spcPts val="0"/>
              </a:spcBef>
              <a:spcAft>
                <a:spcPts val="0"/>
              </a:spcAft>
              <a:buNone/>
            </a:pPr>
            <a:endParaRPr lang="en-GB" dirty="0"/>
          </a:p>
        </p:txBody>
      </p:sp>
      <p:sp>
        <p:nvSpPr>
          <p:cNvPr id="4" name="Slide Number Placeholder 3"/>
          <p:cNvSpPr>
            <a:spLocks noGrp="1"/>
          </p:cNvSpPr>
          <p:nvPr>
            <p:ph type="sldNum" sz="quarter" idx="10"/>
          </p:nvPr>
        </p:nvSpPr>
        <p:spPr/>
        <p:txBody>
          <a:bodyPr/>
          <a:lstStyle/>
          <a:p>
            <a:fld id="{2B46072F-AACD-44C3-824E-F32D5F37C774}" type="slidenum">
              <a:rPr lang="en-IE" smtClean="0"/>
              <a:t>3</a:t>
            </a:fld>
            <a:endParaRPr lang="en-IE" dirty="0"/>
          </a:p>
        </p:txBody>
      </p:sp>
    </p:spTree>
    <p:extLst>
      <p:ext uri="{BB962C8B-B14F-4D97-AF65-F5344CB8AC3E}">
        <p14:creationId xmlns:p14="http://schemas.microsoft.com/office/powerpoint/2010/main" val="3285276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baseline="0" dirty="0"/>
          </a:p>
          <a:p>
            <a:pPr algn="just"/>
            <a:endParaRPr lang="en-GB" sz="1400" baseline="0" dirty="0"/>
          </a:p>
          <a:p>
            <a:pPr algn="just"/>
            <a:endParaRPr lang="en-GB" sz="1400" baseline="0" dirty="0"/>
          </a:p>
          <a:p>
            <a:pPr algn="just"/>
            <a:endParaRPr lang="en-GB" sz="14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614AE-DC06-411A-8A1B-18982592671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6344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None/>
            </a:pPr>
            <a:endParaRPr lang="en-IE"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2B46072F-AACD-44C3-824E-F32D5F37C774}" type="slidenum">
              <a:rPr lang="en-IE" smtClean="0"/>
              <a:t>7</a:t>
            </a:fld>
            <a:endParaRPr lang="en-IE" dirty="0"/>
          </a:p>
        </p:txBody>
      </p:sp>
    </p:spTree>
    <p:extLst>
      <p:ext uri="{BB962C8B-B14F-4D97-AF65-F5344CB8AC3E}">
        <p14:creationId xmlns:p14="http://schemas.microsoft.com/office/powerpoint/2010/main" val="2263646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4D7558-A8B6-489B-861F-88BECD0B0513}" type="slidenum">
              <a:rPr lang="en-GB" smtClean="0"/>
              <a:t>8</a:t>
            </a:fld>
            <a:endParaRPr lang="en-GB" dirty="0"/>
          </a:p>
        </p:txBody>
      </p:sp>
    </p:spTree>
    <p:extLst>
      <p:ext uri="{BB962C8B-B14F-4D97-AF65-F5344CB8AC3E}">
        <p14:creationId xmlns:p14="http://schemas.microsoft.com/office/powerpoint/2010/main" val="3473792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200" y="804863"/>
            <a:ext cx="7143750" cy="4019550"/>
          </a:xfrm>
        </p:spPr>
      </p:sp>
      <p:sp>
        <p:nvSpPr>
          <p:cNvPr id="3" name="Notes Placeholder 2"/>
          <p:cNvSpPr>
            <a:spLocks noGrp="1"/>
          </p:cNvSpPr>
          <p:nvPr>
            <p:ph type="body" idx="1"/>
          </p:nvPr>
        </p:nvSpPr>
        <p:spPr/>
        <p:txBody>
          <a:bodyPr/>
          <a:lstStyle/>
          <a:p>
            <a:pPr algn="just"/>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614AE-DC06-411A-8A1B-18982592671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017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46072F-AACD-44C3-824E-F32D5F37C774}" type="slidenum">
              <a:rPr lang="en-IE" smtClean="0"/>
              <a:t>16</a:t>
            </a:fld>
            <a:endParaRPr lang="en-IE" dirty="0"/>
          </a:p>
        </p:txBody>
      </p:sp>
    </p:spTree>
    <p:extLst>
      <p:ext uri="{BB962C8B-B14F-4D97-AF65-F5344CB8AC3E}">
        <p14:creationId xmlns:p14="http://schemas.microsoft.com/office/powerpoint/2010/main" val="1668724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12800" y="2209800"/>
            <a:ext cx="10972800" cy="1828800"/>
          </a:xfrm>
        </p:spPr>
        <p:txBody>
          <a:bodyPr anchor="ctr"/>
          <a:lstStyle>
            <a:lvl1pPr>
              <a:defRPr sz="5400"/>
            </a:lvl1pPr>
          </a:lstStyle>
          <a:p>
            <a:r>
              <a:rPr lang="en-US"/>
              <a:t>Click to edit Master title style</a:t>
            </a:r>
            <a:endParaRPr lang="en-GB"/>
          </a:p>
        </p:txBody>
      </p:sp>
      <p:sp>
        <p:nvSpPr>
          <p:cNvPr id="4099" name="Rectangle 3"/>
          <p:cNvSpPr>
            <a:spLocks noGrp="1" noChangeArrowheads="1"/>
          </p:cNvSpPr>
          <p:nvPr>
            <p:ph type="subTitle" idx="1"/>
          </p:nvPr>
        </p:nvSpPr>
        <p:spPr>
          <a:xfrm>
            <a:off x="812800" y="4876800"/>
            <a:ext cx="10972800" cy="1066800"/>
          </a:xfrm>
        </p:spPr>
        <p:txBody>
          <a:bodyPr/>
          <a:lstStyle>
            <a:lvl1pPr marL="0" indent="0">
              <a:spcBef>
                <a:spcPct val="0"/>
              </a:spcBef>
              <a:buFontTx/>
              <a:buNone/>
              <a:defRPr/>
            </a:lvl1pPr>
          </a:lstStyle>
          <a:p>
            <a:r>
              <a:rPr lang="en-US"/>
              <a:t>Click to edit Master subtitle style</a:t>
            </a:r>
            <a:endParaRPr lang="en-GB"/>
          </a:p>
        </p:txBody>
      </p:sp>
      <p:sp>
        <p:nvSpPr>
          <p:cNvPr id="4102" name="Rectangle 6"/>
          <p:cNvSpPr>
            <a:spLocks noGrp="1" noChangeArrowheads="1"/>
          </p:cNvSpPr>
          <p:nvPr>
            <p:ph type="sldNum" sz="quarter" idx="4"/>
          </p:nvPr>
        </p:nvSpPr>
        <p:spPr bwMode="auto">
          <a:xfrm>
            <a:off x="9347200" y="152400"/>
            <a:ext cx="2540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800">
                <a:solidFill>
                  <a:srgbClr val="FFFFFF"/>
                </a:solidFill>
              </a:defRPr>
            </a:lvl1pPr>
          </a:lstStyle>
          <a:p>
            <a:pPr eaLnBrk="0" fontAlgn="base" hangingPunct="0">
              <a:spcBef>
                <a:spcPct val="0"/>
              </a:spcBef>
              <a:spcAft>
                <a:spcPct val="0"/>
              </a:spcAft>
            </a:pPr>
            <a:fld id="{5972F8B1-B959-41FA-81EF-4BA614307F81}" type="slidenum">
              <a:rPr lang="en-GB">
                <a:latin typeface="TUOS Stephenson" pitchFamily="-128" charset="0"/>
              </a:rPr>
              <a:pPr eaLnBrk="0" fontAlgn="base" hangingPunct="0">
                <a:spcBef>
                  <a:spcPct val="0"/>
                </a:spcBef>
                <a:spcAft>
                  <a:spcPct val="0"/>
                </a:spcAft>
              </a:pPr>
              <a:t>‹nr.›</a:t>
            </a:fld>
            <a:endParaRPr lang="en-GB" dirty="0">
              <a:latin typeface="TUOS Stephenson" pitchFamily="-128" charset="0"/>
            </a:endParaRPr>
          </a:p>
        </p:txBody>
      </p:sp>
      <p:sp>
        <p:nvSpPr>
          <p:cNvPr id="4114" name="Rectangle 18"/>
          <p:cNvSpPr>
            <a:spLocks noGrp="1" noChangeArrowheads="1"/>
          </p:cNvSpPr>
          <p:nvPr>
            <p:ph type="dt" sz="half" idx="2"/>
          </p:nvPr>
        </p:nvSpPr>
        <p:spPr/>
        <p:txBody>
          <a:bodyPr/>
          <a:lstStyle>
            <a:lvl1pPr>
              <a:defRPr/>
            </a:lvl1pPr>
          </a:lstStyle>
          <a:p>
            <a:fld id="{E5226F29-7429-40BA-B6D1-4E4167D7DCA5}" type="datetime1">
              <a:rPr lang="en-GB"/>
              <a:pPr/>
              <a:t>03/12/2019</a:t>
            </a:fld>
            <a:endParaRPr lang="en-GB" dirty="0"/>
          </a:p>
        </p:txBody>
      </p:sp>
      <p:sp>
        <p:nvSpPr>
          <p:cNvPr id="4115" name="Rectangle 19"/>
          <p:cNvSpPr>
            <a:spLocks noGrp="1" noChangeArrowheads="1"/>
          </p:cNvSpPr>
          <p:nvPr>
            <p:ph type="ftr" sz="quarter" idx="3"/>
          </p:nvPr>
        </p:nvSpPr>
        <p:spPr/>
        <p:txBody>
          <a:bodyPr/>
          <a:lstStyle>
            <a:lvl1pPr>
              <a:defRPr/>
            </a:lvl1pPr>
          </a:lstStyle>
          <a:p>
            <a:r>
              <a:rPr lang="en-GB" dirty="0"/>
              <a:t>© The University of Sheffield</a:t>
            </a:r>
          </a:p>
        </p:txBody>
      </p:sp>
      <p:pic>
        <p:nvPicPr>
          <p:cNvPr id="4122" name="Picture 26"/>
          <p:cNvPicPr>
            <a:picLocks noChangeAspect="1" noChangeArrowheads="1"/>
          </p:cNvPicPr>
          <p:nvPr/>
        </p:nvPicPr>
        <p:blipFill>
          <a:blip r:embed="rId2" cstate="print"/>
          <a:srcRect/>
          <a:stretch>
            <a:fillRect/>
          </a:stretch>
        </p:blipFill>
        <p:spPr bwMode="auto">
          <a:xfrm>
            <a:off x="0" y="152401"/>
            <a:ext cx="3225800" cy="728663"/>
          </a:xfrm>
          <a:prstGeom prst="rect">
            <a:avLst/>
          </a:prstGeom>
          <a:noFill/>
        </p:spPr>
      </p:pic>
    </p:spTree>
    <p:extLst>
      <p:ext uri="{BB962C8B-B14F-4D97-AF65-F5344CB8AC3E}">
        <p14:creationId xmlns:p14="http://schemas.microsoft.com/office/powerpoint/2010/main" val="24595023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4A83F4DC-16CC-47DB-8B12-2C32F69C0962}" type="datetime1">
              <a:rPr lang="en-GB"/>
              <a:pPr/>
              <a:t>03/12/2019</a:t>
            </a:fld>
            <a:endParaRPr lang="en-GB" dirty="0"/>
          </a:p>
        </p:txBody>
      </p:sp>
      <p:sp>
        <p:nvSpPr>
          <p:cNvPr id="5" name="Footer Placeholder 4"/>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16566779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371600"/>
            <a:ext cx="2743200" cy="4724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12800" y="1371600"/>
            <a:ext cx="802640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41A24F72-E7F7-4B3E-AF36-C593EE9CF53C}" type="datetime1">
              <a:rPr lang="en-GB"/>
              <a:pPr/>
              <a:t>03/12/2019</a:t>
            </a:fld>
            <a:endParaRPr lang="en-GB" dirty="0"/>
          </a:p>
        </p:txBody>
      </p:sp>
      <p:sp>
        <p:nvSpPr>
          <p:cNvPr id="5" name="Footer Placeholder 4"/>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3966855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371600"/>
            <a:ext cx="10972800" cy="762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812800" y="2362200"/>
            <a:ext cx="53848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400800" y="2362200"/>
            <a:ext cx="53848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914400" y="6553200"/>
            <a:ext cx="1219200" cy="304800"/>
          </a:xfrm>
        </p:spPr>
        <p:txBody>
          <a:bodyPr/>
          <a:lstStyle>
            <a:lvl1pPr>
              <a:defRPr/>
            </a:lvl1pPr>
          </a:lstStyle>
          <a:p>
            <a:fld id="{7BD64111-B8D6-4EA1-AC3D-2C4C5512099D}" type="datetime1">
              <a:rPr lang="en-GB"/>
              <a:pPr/>
              <a:t>03/12/2019</a:t>
            </a:fld>
            <a:endParaRPr lang="en-GB" dirty="0"/>
          </a:p>
        </p:txBody>
      </p:sp>
      <p:sp>
        <p:nvSpPr>
          <p:cNvPr id="6" name="Footer Placeholder 5"/>
          <p:cNvSpPr>
            <a:spLocks noGrp="1"/>
          </p:cNvSpPr>
          <p:nvPr>
            <p:ph type="ftr" sz="quarter" idx="11"/>
          </p:nvPr>
        </p:nvSpPr>
        <p:spPr>
          <a:xfrm>
            <a:off x="1828800" y="6553200"/>
            <a:ext cx="6908800" cy="304800"/>
          </a:xfrm>
        </p:spPr>
        <p:txBody>
          <a:bodyPr/>
          <a:lstStyle>
            <a:lvl1pPr>
              <a:defRPr/>
            </a:lvl1pPr>
          </a:lstStyle>
          <a:p>
            <a:r>
              <a:rPr lang="en-GB" dirty="0"/>
              <a:t>© The University of Sheffield</a:t>
            </a:r>
          </a:p>
        </p:txBody>
      </p:sp>
    </p:spTree>
    <p:extLst>
      <p:ext uri="{BB962C8B-B14F-4D97-AF65-F5344CB8AC3E}">
        <p14:creationId xmlns:p14="http://schemas.microsoft.com/office/powerpoint/2010/main" val="33840728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84134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72574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2023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23520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02587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5760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76887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BC76097C-5DD5-4BE4-817B-D6D6A72A84FD}" type="datetime1">
              <a:rPr lang="en-GB"/>
              <a:pPr/>
              <a:t>03/12/2019</a:t>
            </a:fld>
            <a:endParaRPr lang="en-GB" dirty="0"/>
          </a:p>
        </p:txBody>
      </p:sp>
      <p:sp>
        <p:nvSpPr>
          <p:cNvPr id="5" name="Footer Placeholder 4"/>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19055360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84114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65031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7544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10808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BCEE87E-E9CE-44A7-A88E-AA8AF9075FC0}" type="datetime1">
              <a:rPr lang="en-GB"/>
              <a:pPr/>
              <a:t>03/12/2019</a:t>
            </a:fld>
            <a:endParaRPr lang="en-GB" dirty="0"/>
          </a:p>
        </p:txBody>
      </p:sp>
      <p:sp>
        <p:nvSpPr>
          <p:cNvPr id="5" name="Footer Placeholder 4"/>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2453871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12800" y="2362200"/>
            <a:ext cx="53848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400800" y="2362200"/>
            <a:ext cx="53848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AD4CB705-5587-41A8-97F6-A3B28340737D}" type="datetime1">
              <a:rPr lang="en-GB"/>
              <a:pPr/>
              <a:t>03/12/2019</a:t>
            </a:fld>
            <a:endParaRPr lang="en-GB" dirty="0"/>
          </a:p>
        </p:txBody>
      </p:sp>
      <p:sp>
        <p:nvSpPr>
          <p:cNvPr id="6" name="Footer Placeholder 5"/>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10393616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7ECFC765-AEEC-4565-944C-1CC89A7817DD}" type="datetime1">
              <a:rPr lang="en-GB"/>
              <a:pPr/>
              <a:t>03/12/2019</a:t>
            </a:fld>
            <a:endParaRPr lang="en-GB" dirty="0"/>
          </a:p>
        </p:txBody>
      </p:sp>
      <p:sp>
        <p:nvSpPr>
          <p:cNvPr id="8" name="Footer Placeholder 7"/>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325197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85308777-6AEE-481F-97F5-A0780E7FEEE4}" type="datetime1">
              <a:rPr lang="en-GB"/>
              <a:pPr/>
              <a:t>03/12/2019</a:t>
            </a:fld>
            <a:endParaRPr lang="en-GB" dirty="0"/>
          </a:p>
        </p:txBody>
      </p:sp>
      <p:sp>
        <p:nvSpPr>
          <p:cNvPr id="4" name="Footer Placeholder 3"/>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21563153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1661364-10DD-4FAB-9B49-5F843DB11884}" type="datetime1">
              <a:rPr lang="en-GB"/>
              <a:pPr/>
              <a:t>03/12/2019</a:t>
            </a:fld>
            <a:endParaRPr lang="en-GB" dirty="0"/>
          </a:p>
        </p:txBody>
      </p:sp>
      <p:sp>
        <p:nvSpPr>
          <p:cNvPr id="3" name="Footer Placeholder 2"/>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5085074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1D705DF-3341-45B8-BFAE-1603AA612981}" type="datetime1">
              <a:rPr lang="en-GB"/>
              <a:pPr/>
              <a:t>03/12/2019</a:t>
            </a:fld>
            <a:endParaRPr lang="en-GB" dirty="0"/>
          </a:p>
        </p:txBody>
      </p:sp>
      <p:sp>
        <p:nvSpPr>
          <p:cNvPr id="6" name="Footer Placeholder 5"/>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4726635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97A1D95-03F8-46D7-92C8-EEC070EA6B84}" type="datetime1">
              <a:rPr lang="en-GB"/>
              <a:pPr/>
              <a:t>03/12/2019</a:t>
            </a:fld>
            <a:endParaRPr lang="en-GB" dirty="0"/>
          </a:p>
        </p:txBody>
      </p:sp>
      <p:sp>
        <p:nvSpPr>
          <p:cNvPr id="6" name="Footer Placeholder 5"/>
          <p:cNvSpPr>
            <a:spLocks noGrp="1"/>
          </p:cNvSpPr>
          <p:nvPr>
            <p:ph type="ftr" sz="quarter" idx="11"/>
          </p:nvPr>
        </p:nvSpPr>
        <p:spPr/>
        <p:txBody>
          <a:bodyPr/>
          <a:lstStyle>
            <a:lvl1pPr>
              <a:defRPr/>
            </a:lvl1pPr>
          </a:lstStyle>
          <a:p>
            <a:r>
              <a:rPr lang="en-GB" dirty="0"/>
              <a:t>© The University of Sheffield</a:t>
            </a:r>
          </a:p>
        </p:txBody>
      </p:sp>
    </p:spTree>
    <p:extLst>
      <p:ext uri="{BB962C8B-B14F-4D97-AF65-F5344CB8AC3E}">
        <p14:creationId xmlns:p14="http://schemas.microsoft.com/office/powerpoint/2010/main" val="2068969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2800" y="1371600"/>
            <a:ext cx="109728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812800" y="2362200"/>
            <a:ext cx="109728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34" name="Rectangle 10"/>
          <p:cNvSpPr>
            <a:spLocks noGrp="1" noChangeArrowheads="1"/>
          </p:cNvSpPr>
          <p:nvPr>
            <p:ph type="dt" sz="half" idx="2"/>
          </p:nvPr>
        </p:nvSpPr>
        <p:spPr bwMode="auto">
          <a:xfrm>
            <a:off x="914400" y="6553200"/>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latin typeface="+mn-lt"/>
              </a:defRPr>
            </a:lvl1pPr>
          </a:lstStyle>
          <a:p>
            <a:pPr eaLnBrk="0" fontAlgn="base" hangingPunct="0">
              <a:spcBef>
                <a:spcPct val="0"/>
              </a:spcBef>
              <a:spcAft>
                <a:spcPct val="0"/>
              </a:spcAft>
            </a:pPr>
            <a:fld id="{7F3A3493-CE0E-41E1-978E-CB68EB65F388}" type="datetime1">
              <a:rPr lang="en-GB"/>
              <a:pPr eaLnBrk="0" fontAlgn="base" hangingPunct="0">
                <a:spcBef>
                  <a:spcPct val="0"/>
                </a:spcBef>
                <a:spcAft>
                  <a:spcPct val="0"/>
                </a:spcAft>
              </a:pPr>
              <a:t>03/12/2019</a:t>
            </a:fld>
            <a:endParaRPr lang="en-GB" dirty="0"/>
          </a:p>
        </p:txBody>
      </p:sp>
      <p:sp>
        <p:nvSpPr>
          <p:cNvPr id="1035" name="Rectangle 11"/>
          <p:cNvSpPr>
            <a:spLocks noGrp="1" noChangeArrowheads="1"/>
          </p:cNvSpPr>
          <p:nvPr>
            <p:ph type="ftr" sz="quarter" idx="3"/>
          </p:nvPr>
        </p:nvSpPr>
        <p:spPr bwMode="auto">
          <a:xfrm>
            <a:off x="1828800" y="6553200"/>
            <a:ext cx="690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latin typeface="+mn-lt"/>
              </a:defRPr>
            </a:lvl1pPr>
          </a:lstStyle>
          <a:p>
            <a:pPr eaLnBrk="0" fontAlgn="base" hangingPunct="0">
              <a:spcBef>
                <a:spcPct val="0"/>
              </a:spcBef>
              <a:spcAft>
                <a:spcPct val="0"/>
              </a:spcAft>
            </a:pPr>
            <a:r>
              <a:rPr lang="en-GB" dirty="0"/>
              <a:t>© The University of Sheffield</a:t>
            </a:r>
          </a:p>
        </p:txBody>
      </p:sp>
      <p:pic>
        <p:nvPicPr>
          <p:cNvPr id="1055" name="Picture 31"/>
          <p:cNvPicPr>
            <a:picLocks noChangeAspect="1" noChangeArrowheads="1"/>
          </p:cNvPicPr>
          <p:nvPr/>
        </p:nvPicPr>
        <p:blipFill>
          <a:blip r:embed="rId14" cstate="print"/>
          <a:srcRect/>
          <a:stretch>
            <a:fillRect/>
          </a:stretch>
        </p:blipFill>
        <p:spPr bwMode="auto">
          <a:xfrm>
            <a:off x="0" y="152401"/>
            <a:ext cx="3225800" cy="728663"/>
          </a:xfrm>
          <a:prstGeom prst="rect">
            <a:avLst/>
          </a:prstGeom>
          <a:noFill/>
        </p:spPr>
      </p:pic>
    </p:spTree>
    <p:extLst>
      <p:ext uri="{BB962C8B-B14F-4D97-AF65-F5344CB8AC3E}">
        <p14:creationId xmlns:p14="http://schemas.microsoft.com/office/powerpoint/2010/main" val="360348394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p:txStyles>
    <p:titleStyle>
      <a:lvl1pPr algn="l" rtl="0" eaLnBrk="1" fontAlgn="base" hangingPunct="1">
        <a:lnSpc>
          <a:spcPct val="83000"/>
        </a:lnSpc>
        <a:spcBef>
          <a:spcPct val="0"/>
        </a:spcBef>
        <a:spcAft>
          <a:spcPct val="0"/>
        </a:spcAft>
        <a:defRPr sz="4400">
          <a:solidFill>
            <a:schemeClr val="tx1"/>
          </a:solidFill>
          <a:latin typeface="+mj-lt"/>
          <a:ea typeface="+mj-ea"/>
          <a:cs typeface="+mj-cs"/>
        </a:defRPr>
      </a:lvl1pPr>
      <a:lvl2pPr algn="l" rtl="0" eaLnBrk="1" fontAlgn="base" hangingPunct="1">
        <a:lnSpc>
          <a:spcPct val="83000"/>
        </a:lnSpc>
        <a:spcBef>
          <a:spcPct val="0"/>
        </a:spcBef>
        <a:spcAft>
          <a:spcPct val="0"/>
        </a:spcAft>
        <a:defRPr sz="4400">
          <a:solidFill>
            <a:schemeClr val="tx1"/>
          </a:solidFill>
          <a:latin typeface="TUOS Stephenson" pitchFamily="-128" charset="0"/>
        </a:defRPr>
      </a:lvl2pPr>
      <a:lvl3pPr algn="l" rtl="0" eaLnBrk="1" fontAlgn="base" hangingPunct="1">
        <a:lnSpc>
          <a:spcPct val="83000"/>
        </a:lnSpc>
        <a:spcBef>
          <a:spcPct val="0"/>
        </a:spcBef>
        <a:spcAft>
          <a:spcPct val="0"/>
        </a:spcAft>
        <a:defRPr sz="4400">
          <a:solidFill>
            <a:schemeClr val="tx1"/>
          </a:solidFill>
          <a:latin typeface="TUOS Stephenson" pitchFamily="-128" charset="0"/>
        </a:defRPr>
      </a:lvl3pPr>
      <a:lvl4pPr algn="l" rtl="0" eaLnBrk="1" fontAlgn="base" hangingPunct="1">
        <a:lnSpc>
          <a:spcPct val="83000"/>
        </a:lnSpc>
        <a:spcBef>
          <a:spcPct val="0"/>
        </a:spcBef>
        <a:spcAft>
          <a:spcPct val="0"/>
        </a:spcAft>
        <a:defRPr sz="4400">
          <a:solidFill>
            <a:schemeClr val="tx1"/>
          </a:solidFill>
          <a:latin typeface="TUOS Stephenson" pitchFamily="-128" charset="0"/>
        </a:defRPr>
      </a:lvl4pPr>
      <a:lvl5pPr algn="l" rtl="0" eaLnBrk="1" fontAlgn="base" hangingPunct="1">
        <a:lnSpc>
          <a:spcPct val="83000"/>
        </a:lnSpc>
        <a:spcBef>
          <a:spcPct val="0"/>
        </a:spcBef>
        <a:spcAft>
          <a:spcPct val="0"/>
        </a:spcAft>
        <a:defRPr sz="4400">
          <a:solidFill>
            <a:schemeClr val="tx1"/>
          </a:solidFill>
          <a:latin typeface="TUOS Stephenson" pitchFamily="-128" charset="0"/>
        </a:defRPr>
      </a:lvl5pPr>
      <a:lvl6pPr marL="457200" algn="l" rtl="0" eaLnBrk="1" fontAlgn="base" hangingPunct="1">
        <a:lnSpc>
          <a:spcPct val="83000"/>
        </a:lnSpc>
        <a:spcBef>
          <a:spcPct val="0"/>
        </a:spcBef>
        <a:spcAft>
          <a:spcPct val="0"/>
        </a:spcAft>
        <a:defRPr sz="4400">
          <a:solidFill>
            <a:schemeClr val="tx1"/>
          </a:solidFill>
          <a:latin typeface="TUOS Stephenson" pitchFamily="-128" charset="0"/>
        </a:defRPr>
      </a:lvl6pPr>
      <a:lvl7pPr marL="914400" algn="l" rtl="0" eaLnBrk="1" fontAlgn="base" hangingPunct="1">
        <a:lnSpc>
          <a:spcPct val="83000"/>
        </a:lnSpc>
        <a:spcBef>
          <a:spcPct val="0"/>
        </a:spcBef>
        <a:spcAft>
          <a:spcPct val="0"/>
        </a:spcAft>
        <a:defRPr sz="4400">
          <a:solidFill>
            <a:schemeClr val="tx1"/>
          </a:solidFill>
          <a:latin typeface="TUOS Stephenson" pitchFamily="-128" charset="0"/>
        </a:defRPr>
      </a:lvl7pPr>
      <a:lvl8pPr marL="1371600" algn="l" rtl="0" eaLnBrk="1" fontAlgn="base" hangingPunct="1">
        <a:lnSpc>
          <a:spcPct val="83000"/>
        </a:lnSpc>
        <a:spcBef>
          <a:spcPct val="0"/>
        </a:spcBef>
        <a:spcAft>
          <a:spcPct val="0"/>
        </a:spcAft>
        <a:defRPr sz="4400">
          <a:solidFill>
            <a:schemeClr val="tx1"/>
          </a:solidFill>
          <a:latin typeface="TUOS Stephenson" pitchFamily="-128" charset="0"/>
        </a:defRPr>
      </a:lvl8pPr>
      <a:lvl9pPr marL="1828800" algn="l" rtl="0" eaLnBrk="1" fontAlgn="base" hangingPunct="1">
        <a:lnSpc>
          <a:spcPct val="83000"/>
        </a:lnSpc>
        <a:spcBef>
          <a:spcPct val="0"/>
        </a:spcBef>
        <a:spcAft>
          <a:spcPct val="0"/>
        </a:spcAft>
        <a:defRPr sz="4400">
          <a:solidFill>
            <a:schemeClr val="tx1"/>
          </a:solidFill>
          <a:latin typeface="TUOS Stephenson" pitchFamily="-128" charset="0"/>
        </a:defRPr>
      </a:lvl9pPr>
    </p:titleStyle>
    <p:bodyStyle>
      <a:lvl1pPr marL="342900" indent="-342900" algn="l" rtl="0" eaLnBrk="1" fontAlgn="base" hangingPunct="1">
        <a:spcBef>
          <a:spcPct val="30000"/>
        </a:spcBef>
        <a:spcAft>
          <a:spcPct val="0"/>
        </a:spcAft>
        <a:buChar char="•"/>
        <a:defRPr sz="3200">
          <a:solidFill>
            <a:schemeClr val="bg2"/>
          </a:solidFill>
          <a:latin typeface="+mn-lt"/>
          <a:ea typeface="+mn-ea"/>
          <a:cs typeface="+mn-cs"/>
        </a:defRPr>
      </a:lvl1pPr>
      <a:lvl2pPr marL="742950" indent="-285750" algn="l" rtl="0" eaLnBrk="1" fontAlgn="base" hangingPunct="1">
        <a:spcBef>
          <a:spcPct val="30000"/>
        </a:spcBef>
        <a:spcAft>
          <a:spcPct val="0"/>
        </a:spcAft>
        <a:buFont typeface="TUOS Stephenson" pitchFamily="-128" charset="0"/>
        <a:buChar char="•"/>
        <a:defRPr sz="2800">
          <a:solidFill>
            <a:schemeClr val="bg2"/>
          </a:solidFill>
          <a:latin typeface="+mn-lt"/>
        </a:defRPr>
      </a:lvl2pPr>
      <a:lvl3pPr marL="1143000" indent="-228600" algn="l" rtl="0" eaLnBrk="1" fontAlgn="base" hangingPunct="1">
        <a:spcBef>
          <a:spcPct val="20000"/>
        </a:spcBef>
        <a:spcAft>
          <a:spcPct val="0"/>
        </a:spcAft>
        <a:defRPr sz="2400">
          <a:solidFill>
            <a:schemeClr val="bg2"/>
          </a:solidFill>
          <a:latin typeface="+mn-lt"/>
        </a:defRPr>
      </a:lvl3pPr>
      <a:lvl4pPr marL="1600200" indent="-228600" algn="l" rtl="0" eaLnBrk="1" fontAlgn="base" hangingPunct="1">
        <a:lnSpc>
          <a:spcPct val="120000"/>
        </a:lnSpc>
        <a:spcBef>
          <a:spcPct val="20000"/>
        </a:spcBef>
        <a:spcAft>
          <a:spcPct val="0"/>
        </a:spcAft>
        <a:buFont typeface="TUOS Stephenson" pitchFamily="-128" charset="0"/>
        <a:defRPr sz="1400">
          <a:solidFill>
            <a:schemeClr val="bg2"/>
          </a:solidFill>
          <a:latin typeface="+mn-lt"/>
        </a:defRPr>
      </a:lvl4pPr>
      <a:lvl5pPr marL="2057400" indent="-228600" algn="l" rtl="0" eaLnBrk="1" fontAlgn="base" hangingPunct="1">
        <a:lnSpc>
          <a:spcPct val="140000"/>
        </a:lnSpc>
        <a:spcBef>
          <a:spcPct val="20000"/>
        </a:spcBef>
        <a:spcAft>
          <a:spcPct val="0"/>
        </a:spcAft>
        <a:buFont typeface="TUOS Stephenson" pitchFamily="-128" charset="0"/>
        <a:buChar char="•"/>
        <a:defRPr sz="900">
          <a:solidFill>
            <a:schemeClr val="bg2"/>
          </a:solidFill>
          <a:latin typeface="+mn-lt"/>
        </a:defRPr>
      </a:lvl5pPr>
      <a:lvl6pPr marL="2514600" indent="-228600" algn="l" rtl="0" eaLnBrk="1" fontAlgn="base" hangingPunct="1">
        <a:lnSpc>
          <a:spcPct val="140000"/>
        </a:lnSpc>
        <a:spcBef>
          <a:spcPct val="20000"/>
        </a:spcBef>
        <a:spcAft>
          <a:spcPct val="0"/>
        </a:spcAft>
        <a:buFont typeface="TUOS Stephenson" pitchFamily="-128" charset="0"/>
        <a:buChar char="•"/>
        <a:defRPr sz="900">
          <a:solidFill>
            <a:schemeClr val="bg2"/>
          </a:solidFill>
          <a:latin typeface="+mn-lt"/>
        </a:defRPr>
      </a:lvl6pPr>
      <a:lvl7pPr marL="2971800" indent="-228600" algn="l" rtl="0" eaLnBrk="1" fontAlgn="base" hangingPunct="1">
        <a:lnSpc>
          <a:spcPct val="140000"/>
        </a:lnSpc>
        <a:spcBef>
          <a:spcPct val="20000"/>
        </a:spcBef>
        <a:spcAft>
          <a:spcPct val="0"/>
        </a:spcAft>
        <a:buFont typeface="TUOS Stephenson" pitchFamily="-128" charset="0"/>
        <a:buChar char="•"/>
        <a:defRPr sz="900">
          <a:solidFill>
            <a:schemeClr val="bg2"/>
          </a:solidFill>
          <a:latin typeface="+mn-lt"/>
        </a:defRPr>
      </a:lvl7pPr>
      <a:lvl8pPr marL="3429000" indent="-228600" algn="l" rtl="0" eaLnBrk="1" fontAlgn="base" hangingPunct="1">
        <a:lnSpc>
          <a:spcPct val="140000"/>
        </a:lnSpc>
        <a:spcBef>
          <a:spcPct val="20000"/>
        </a:spcBef>
        <a:spcAft>
          <a:spcPct val="0"/>
        </a:spcAft>
        <a:buFont typeface="TUOS Stephenson" pitchFamily="-128" charset="0"/>
        <a:buChar char="•"/>
        <a:defRPr sz="900">
          <a:solidFill>
            <a:schemeClr val="bg2"/>
          </a:solidFill>
          <a:latin typeface="+mn-lt"/>
        </a:defRPr>
      </a:lvl8pPr>
      <a:lvl9pPr marL="3886200" indent="-228600" algn="l" rtl="0" eaLnBrk="1" fontAlgn="base" hangingPunct="1">
        <a:lnSpc>
          <a:spcPct val="140000"/>
        </a:lnSpc>
        <a:spcBef>
          <a:spcPct val="20000"/>
        </a:spcBef>
        <a:spcAft>
          <a:spcPct val="0"/>
        </a:spcAft>
        <a:buFont typeface="TUOS Stephenson" pitchFamily="-128" charset="0"/>
        <a:buChar char="•"/>
        <a:defRPr sz="9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A46E5F9-87E7-4DFE-B9CB-B207D87D6F8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03/12/2019</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9A4F656-B617-4EF1-9250-C5ED7E9053DF}"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I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009518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7" y="529898"/>
            <a:ext cx="12022183" cy="2592288"/>
          </a:xfrm>
        </p:spPr>
        <p:txBody>
          <a:bodyPr/>
          <a:lstStyle/>
          <a:p>
            <a:pPr algn="ctr" fontAlgn="b">
              <a:lnSpc>
                <a:spcPct val="100000"/>
              </a:lnSpc>
            </a:pPr>
            <a:r>
              <a:rPr lang="en-IE" b="1" dirty="0">
                <a:solidFill>
                  <a:srgbClr val="7030A0"/>
                </a:solidFill>
                <a:latin typeface="Verdana" panose="020B0604030504040204" pitchFamily="34" charset="0"/>
                <a:ea typeface="Verdana" panose="020B0604030504040204" pitchFamily="34" charset="0"/>
              </a:rPr>
              <a:t>Active Citizenship </a:t>
            </a:r>
            <a:br>
              <a:rPr lang="en-IE" b="1" dirty="0">
                <a:solidFill>
                  <a:srgbClr val="7030A0"/>
                </a:solidFill>
                <a:latin typeface="Verdana" panose="020B0604030504040204" pitchFamily="34" charset="0"/>
                <a:ea typeface="Verdana" panose="020B0604030504040204" pitchFamily="34" charset="0"/>
              </a:rPr>
            </a:br>
            <a:r>
              <a:rPr lang="en-IE" b="1" dirty="0">
                <a:solidFill>
                  <a:srgbClr val="7030A0"/>
                </a:solidFill>
                <a:latin typeface="Verdana" panose="020B0604030504040204" pitchFamily="34" charset="0"/>
                <a:ea typeface="Verdana" panose="020B0604030504040204" pitchFamily="34" charset="0"/>
              </a:rPr>
              <a:t>and the Civic Prison </a:t>
            </a:r>
            <a:endParaRPr lang="en-GB" dirty="0">
              <a:solidFill>
                <a:srgbClr val="7030A0"/>
              </a:solidFill>
              <a:latin typeface="Verdana" panose="020B0604030504040204" pitchFamily="34" charset="0"/>
              <a:ea typeface="Verdana" panose="020B0604030504040204" pitchFamily="34" charset="0"/>
              <a:cs typeface="Arial" panose="020B0604020202020204" pitchFamily="34" charset="0"/>
            </a:endParaRPr>
          </a:p>
        </p:txBody>
      </p:sp>
      <p:sp>
        <p:nvSpPr>
          <p:cNvPr id="3" name="Subtitle 2"/>
          <p:cNvSpPr>
            <a:spLocks noGrp="1"/>
          </p:cNvSpPr>
          <p:nvPr>
            <p:ph type="subTitle" idx="1"/>
          </p:nvPr>
        </p:nvSpPr>
        <p:spPr>
          <a:xfrm>
            <a:off x="735081" y="3257600"/>
            <a:ext cx="10341033" cy="3600400"/>
          </a:xfrm>
        </p:spPr>
        <p:txBody>
          <a:bodyPr/>
          <a:lstStyle/>
          <a:p>
            <a:pPr algn="ctr" fontAlgn="auto">
              <a:spcBef>
                <a:spcPct val="20000"/>
              </a:spcBef>
              <a:spcAft>
                <a:spcPts val="0"/>
              </a:spcAft>
            </a:pPr>
            <a:endParaRPr lang="en-GB" sz="1000" kern="1200" dirty="0">
              <a:solidFill>
                <a:schemeClr val="tx1"/>
              </a:solidFill>
              <a:latin typeface="Arial" panose="020B0604020202020204" pitchFamily="34" charset="0"/>
              <a:ea typeface="Times New Roman"/>
              <a:cs typeface="Arial" panose="020B0604020202020204" pitchFamily="34" charset="0"/>
            </a:endParaRPr>
          </a:p>
          <a:p>
            <a:pPr algn="ctr" fontAlgn="auto">
              <a:spcBef>
                <a:spcPct val="20000"/>
              </a:spcBef>
              <a:spcAft>
                <a:spcPts val="0"/>
              </a:spcAft>
            </a:pPr>
            <a:r>
              <a:rPr lang="en-GB" b="1" dirty="0">
                <a:solidFill>
                  <a:schemeClr val="tx1"/>
                </a:solidFill>
                <a:latin typeface="Verdana" panose="020B0604030504040204" pitchFamily="34" charset="0"/>
                <a:ea typeface="Verdana" panose="020B0604030504040204" pitchFamily="34" charset="0"/>
                <a:cs typeface="Verdana" panose="020B0604030504040204" pitchFamily="34" charset="0"/>
              </a:rPr>
              <a:t>Cormac Behan</a:t>
            </a:r>
          </a:p>
          <a:p>
            <a:pPr algn="ctr" fontAlgn="auto">
              <a:spcBef>
                <a:spcPct val="20000"/>
              </a:spcBef>
              <a:spcAft>
                <a:spcPts val="0"/>
              </a:spcAft>
            </a:pPr>
            <a:r>
              <a:rPr lang="en-GB" b="1" dirty="0">
                <a:solidFill>
                  <a:schemeClr val="tx1"/>
                </a:solidFill>
                <a:latin typeface="Verdana" panose="020B0604030504040204" pitchFamily="34" charset="0"/>
                <a:ea typeface="Verdana" panose="020B0604030504040204" pitchFamily="34" charset="0"/>
                <a:cs typeface="Verdana" panose="020B0604030504040204" pitchFamily="34" charset="0"/>
              </a:rPr>
              <a:t>University of Sheffield</a:t>
            </a:r>
          </a:p>
          <a:p>
            <a:pPr algn="ctr" fontAlgn="auto">
              <a:spcBef>
                <a:spcPct val="20000"/>
              </a:spcBef>
              <a:spcAft>
                <a:spcPts val="0"/>
              </a:spcAft>
            </a:pPr>
            <a:endParaRPr lang="fr-FR" sz="2800" b="1" dirty="0">
              <a:latin typeface="Verdana" panose="020B0604030504040204" pitchFamily="34" charset="0"/>
              <a:ea typeface="Verdana" panose="020B0604030504040204" pitchFamily="34" charset="0"/>
            </a:endParaRPr>
          </a:p>
          <a:p>
            <a:pPr algn="ctr" fontAlgn="auto">
              <a:spcBef>
                <a:spcPct val="20000"/>
              </a:spcBef>
              <a:spcAft>
                <a:spcPts val="0"/>
              </a:spcAft>
            </a:pPr>
            <a:r>
              <a:rPr lang="fr-FR" sz="2800" b="1" dirty="0">
                <a:latin typeface="Verdana" panose="020B0604030504040204" pitchFamily="34" charset="0"/>
                <a:ea typeface="Verdana" panose="020B0604030504040204" pitchFamily="34" charset="0"/>
              </a:rPr>
              <a:t>Symposium on Participation in European Prisons </a:t>
            </a:r>
            <a:r>
              <a:rPr lang="en-US" sz="2800" b="1" dirty="0">
                <a:latin typeface="Verdana" panose="020B0604030504040204" pitchFamily="34" charset="0"/>
                <a:ea typeface="Verdana" panose="020B0604030504040204" pitchFamily="34" charset="0"/>
              </a:rPr>
              <a:t>Parliament of the Brussels - Capital Region</a:t>
            </a:r>
            <a:r>
              <a:rPr lang="en-US" sz="2800" b="1" dirty="0"/>
              <a:t> </a:t>
            </a:r>
          </a:p>
          <a:p>
            <a:pPr algn="ctr" fontAlgn="auto">
              <a:spcBef>
                <a:spcPct val="20000"/>
              </a:spcBef>
              <a:spcAft>
                <a:spcPts val="0"/>
              </a:spcAft>
            </a:pPr>
            <a:r>
              <a:rPr lang="en-GB" sz="2800" b="1" dirty="0">
                <a:solidFill>
                  <a:schemeClr val="tx1"/>
                </a:solidFill>
                <a:latin typeface="Verdana" panose="020B0604030504040204" pitchFamily="34" charset="0"/>
                <a:ea typeface="Verdana" panose="020B0604030504040204" pitchFamily="34" charset="0"/>
                <a:cs typeface="Verdana" panose="020B0604030504040204" pitchFamily="34" charset="0"/>
              </a:rPr>
              <a:t>November 2019 </a:t>
            </a:r>
          </a:p>
        </p:txBody>
      </p:sp>
    </p:spTree>
    <p:extLst>
      <p:ext uri="{BB962C8B-B14F-4D97-AF65-F5344CB8AC3E}">
        <p14:creationId xmlns:p14="http://schemas.microsoft.com/office/powerpoint/2010/main" val="12379401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340770"/>
            <a:ext cx="11283043" cy="4785915"/>
          </a:xfrm>
          <a:prstGeom prst="rect">
            <a:avLst/>
          </a:prstGeom>
        </p:spPr>
        <p:txBody>
          <a:bodyPr wrap="square" lIns="91429" tIns="45715" rIns="91429" bIns="45715">
            <a:spAutoFit/>
          </a:bodyPr>
          <a:lstStyle/>
          <a:p>
            <a:pPr marL="114286" marR="0" lvl="0" indent="0" algn="just" defTabSz="914400" rtl="0" eaLnBrk="1" fontAlgn="auto" latinLnBrk="0" hangingPunct="1">
              <a:lnSpc>
                <a:spcPct val="100000"/>
              </a:lnSpc>
              <a:spcBef>
                <a:spcPts val="0"/>
              </a:spcBef>
              <a:spcAft>
                <a:spcPts val="600"/>
              </a:spcAft>
              <a:buClrTx/>
              <a:buSzTx/>
              <a:buFontTx/>
              <a:buNone/>
              <a:tabLst/>
              <a:defRPr/>
            </a:pPr>
            <a:r>
              <a:rPr kumimoji="0" lang="en-GB" sz="3000" b="0"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Arial" panose="020B0604020202020204" pitchFamily="34" charset="0"/>
              </a:rPr>
              <a:t>People who trust others are all-round good citizens, and those more engaged in community life are more trusting and more trustworthy. Conversely, the civically disengaged believe themselves to be surrounded by miscreants and feel less constrained to be honest themselves. </a:t>
            </a:r>
            <a:r>
              <a:rPr kumimoji="0" lang="en-GB" sz="3000" b="1"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Arial" panose="020B0604020202020204" pitchFamily="34" charset="0"/>
              </a:rPr>
              <a:t>The causal arrows among civic involvement, reciprocity, honesty and social trust are as tangible as well-tossed spaghetti.</a:t>
            </a:r>
          </a:p>
          <a:p>
            <a:pPr marL="0" marR="0" lvl="0" indent="-342859" algn="l" defTabSz="914400" rtl="0" eaLnBrk="1" fontAlgn="auto" latinLnBrk="0" hangingPunct="1">
              <a:lnSpc>
                <a:spcPct val="100000"/>
              </a:lnSpc>
              <a:spcBef>
                <a:spcPts val="0"/>
              </a:spcBef>
              <a:spcAft>
                <a:spcPts val="0"/>
              </a:spcAft>
              <a:buClrTx/>
              <a:buSzTx/>
              <a:buFontTx/>
              <a:buChar char="•"/>
              <a:tabLst/>
              <a:defRPr/>
            </a:pPr>
            <a:endParaRPr kumimoji="0" lang="en-GB" sz="3000" b="0"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Arial" panose="020B0604020202020204" pitchFamily="34" charset="0"/>
              </a:rPr>
              <a:t>Putnam (2000: 137)</a:t>
            </a:r>
          </a:p>
        </p:txBody>
      </p:sp>
      <p:sp>
        <p:nvSpPr>
          <p:cNvPr id="5" name="Rectangle 4"/>
          <p:cNvSpPr/>
          <p:nvPr/>
        </p:nvSpPr>
        <p:spPr>
          <a:xfrm>
            <a:off x="3249386" y="200370"/>
            <a:ext cx="8942614" cy="584765"/>
          </a:xfrm>
          <a:prstGeom prst="rect">
            <a:avLst/>
          </a:prstGeom>
        </p:spPr>
        <p:txBody>
          <a:bodyPr wrap="square" lIns="91429" tIns="45715" rIns="91429" bIns="45715">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Arial" panose="020B0604020202020204" pitchFamily="34" charset="0"/>
              </a:rPr>
              <a:t>Why Active Citizenship Matters?</a:t>
            </a:r>
            <a:r>
              <a:rPr kumimoji="0" lang="en-GB" sz="3200" b="1" i="0" u="none" strike="noStrike" kern="0" cap="none" spc="0" normalizeH="0" noProof="0" dirty="0">
                <a:ln>
                  <a:noFill/>
                </a:ln>
                <a:solidFill>
                  <a:srgbClr val="7030A0"/>
                </a:solidFill>
                <a:effectLst/>
                <a:uLnTx/>
                <a:uFillTx/>
                <a:latin typeface="Verdana" panose="020B0604030504040204" pitchFamily="34" charset="0"/>
                <a:ea typeface="Verdana" panose="020B0604030504040204" pitchFamily="34" charset="0"/>
                <a:cs typeface="Arial" panose="020B0604020202020204" pitchFamily="34" charset="0"/>
              </a:rPr>
              <a:t> </a:t>
            </a:r>
            <a:r>
              <a:rPr kumimoji="0" lang="en-GB" sz="3200" b="1" i="0" u="none" strike="noStrike" kern="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Arial" panose="020B0604020202020204" pitchFamily="34" charset="0"/>
              </a:rPr>
              <a:t> </a:t>
            </a:r>
            <a:endParaRPr kumimoji="0" lang="en-GB" sz="32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871513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2441" y="1521542"/>
            <a:ext cx="11847378" cy="5133984"/>
          </a:xfrm>
        </p:spPr>
        <p:txBody>
          <a:bodyPr/>
          <a:lstStyle/>
          <a:p>
            <a:pPr lvl="1">
              <a:buFont typeface="Wingdings" panose="05000000000000000000" pitchFamily="2" charset="2"/>
              <a:buChar char="Ø"/>
            </a:pPr>
            <a:r>
              <a:rPr lang="en-US" sz="3200" dirty="0">
                <a:latin typeface="Verdana" panose="020B0604030504040204" pitchFamily="34" charset="0"/>
                <a:ea typeface="Verdana" panose="020B0604030504040204" pitchFamily="34" charset="0"/>
              </a:rPr>
              <a:t> </a:t>
            </a:r>
            <a:r>
              <a:rPr lang="en-US" sz="3500" dirty="0">
                <a:latin typeface="Verdana" panose="020B0604030504040204" pitchFamily="34" charset="0"/>
                <a:ea typeface="Verdana" panose="020B0604030504040204" pitchFamily="34" charset="0"/>
              </a:rPr>
              <a:t>Promotes positive relations within prison </a:t>
            </a:r>
          </a:p>
          <a:p>
            <a:pPr lvl="1">
              <a:buFont typeface="Wingdings" panose="05000000000000000000" pitchFamily="2" charset="2"/>
              <a:buChar char="Ø"/>
            </a:pPr>
            <a:r>
              <a:rPr lang="en-US" sz="3500" dirty="0">
                <a:latin typeface="Verdana" panose="020B0604030504040204" pitchFamily="34" charset="0"/>
                <a:ea typeface="Verdana" panose="020B0604030504040204" pitchFamily="34" charset="0"/>
              </a:rPr>
              <a:t> Endorses policies of ‘Normalization’ </a:t>
            </a:r>
          </a:p>
          <a:p>
            <a:pPr lvl="1">
              <a:buFont typeface="Wingdings" panose="05000000000000000000" pitchFamily="2" charset="2"/>
              <a:buChar char="Ø"/>
            </a:pPr>
            <a:r>
              <a:rPr lang="en-GB" sz="3500" dirty="0">
                <a:latin typeface="Verdana" panose="020B0604030504040204" pitchFamily="34" charset="0"/>
                <a:ea typeface="Verdana" panose="020B0604030504040204" pitchFamily="34" charset="0"/>
              </a:rPr>
              <a:t> Restorative</a:t>
            </a:r>
          </a:p>
          <a:p>
            <a:pPr lvl="1">
              <a:buFont typeface="Wingdings" panose="05000000000000000000" pitchFamily="2" charset="2"/>
              <a:buChar char="Ø"/>
            </a:pPr>
            <a:r>
              <a:rPr lang="en-GB" sz="3500" dirty="0">
                <a:latin typeface="Verdana" panose="020B0604030504040204" pitchFamily="34" charset="0"/>
                <a:ea typeface="Verdana" panose="020B0604030504040204" pitchFamily="34" charset="0"/>
              </a:rPr>
              <a:t> Rehabilitative</a:t>
            </a:r>
          </a:p>
          <a:p>
            <a:pPr lvl="1">
              <a:buFont typeface="Wingdings" panose="05000000000000000000" pitchFamily="2" charset="2"/>
              <a:buChar char="Ø"/>
            </a:pPr>
            <a:r>
              <a:rPr lang="en-GB" sz="3500" dirty="0">
                <a:latin typeface="Verdana" panose="020B0604030504040204" pitchFamily="34" charset="0"/>
                <a:ea typeface="Verdana" panose="020B0604030504040204" pitchFamily="34" charset="0"/>
              </a:rPr>
              <a:t> Transformative</a:t>
            </a:r>
          </a:p>
          <a:p>
            <a:pPr lvl="1">
              <a:buFont typeface="Wingdings" panose="05000000000000000000" pitchFamily="2" charset="2"/>
              <a:buChar char="Ø"/>
            </a:pPr>
            <a:r>
              <a:rPr lang="en-GB" sz="3500" dirty="0">
                <a:latin typeface="Verdana" panose="020B0604030504040204" pitchFamily="34" charset="0"/>
                <a:ea typeface="Verdana" panose="020B0604030504040204" pitchFamily="34" charset="0"/>
              </a:rPr>
              <a:t> Reintegrative </a:t>
            </a:r>
          </a:p>
          <a:p>
            <a:pPr lvl="1">
              <a:buFont typeface="Wingdings" panose="05000000000000000000" pitchFamily="2" charset="2"/>
              <a:buChar char="Ø"/>
            </a:pPr>
            <a:r>
              <a:rPr lang="en-US" sz="3500" dirty="0">
                <a:latin typeface="Verdana" panose="020B0604030504040204" pitchFamily="34" charset="0"/>
                <a:ea typeface="Verdana" panose="020B0604030504040204" pitchFamily="34" charset="0"/>
              </a:rPr>
              <a:t> Rebuilds the bonds of Community </a:t>
            </a:r>
            <a:endParaRPr lang="en-GB" sz="3500" dirty="0">
              <a:latin typeface="Verdana" panose="020B0604030504040204" pitchFamily="34" charset="0"/>
              <a:ea typeface="Verdana" panose="020B0604030504040204" pitchFamily="34" charset="0"/>
            </a:endParaRPr>
          </a:p>
          <a:p>
            <a:pPr marL="457200" lvl="1" indent="0">
              <a:buNone/>
            </a:pPr>
            <a:r>
              <a:rPr lang="en-GB" sz="3500" dirty="0">
                <a:latin typeface="Verdana" panose="020B0604030504040204" pitchFamily="34" charset="0"/>
                <a:ea typeface="Verdana" panose="020B0604030504040204" pitchFamily="34" charset="0"/>
              </a:rPr>
              <a:t> </a:t>
            </a:r>
          </a:p>
          <a:p>
            <a:endParaRPr lang="en-GB" sz="3200" dirty="0">
              <a:latin typeface="Verdana" panose="020B0604030504040204" pitchFamily="34" charset="0"/>
              <a:ea typeface="Verdana" panose="020B0604030504040204" pitchFamily="34" charset="0"/>
            </a:endParaRPr>
          </a:p>
        </p:txBody>
      </p:sp>
      <p:sp>
        <p:nvSpPr>
          <p:cNvPr id="4" name="Title 5"/>
          <p:cNvSpPr txBox="1">
            <a:spLocks/>
          </p:cNvSpPr>
          <p:nvPr/>
        </p:nvSpPr>
        <p:spPr bwMode="auto">
          <a:xfrm>
            <a:off x="3270068" y="236048"/>
            <a:ext cx="8921932"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fontAlgn="base" hangingPunct="1">
              <a:lnSpc>
                <a:spcPct val="83000"/>
              </a:lnSpc>
              <a:spcBef>
                <a:spcPct val="0"/>
              </a:spcBef>
              <a:spcAft>
                <a:spcPct val="0"/>
              </a:spcAft>
              <a:defRPr sz="4400">
                <a:solidFill>
                  <a:schemeClr val="tx1"/>
                </a:solidFill>
                <a:latin typeface="+mj-lt"/>
                <a:ea typeface="+mj-ea"/>
                <a:cs typeface="+mj-cs"/>
              </a:defRPr>
            </a:lvl1pPr>
            <a:lvl2pPr algn="l" rtl="0" eaLnBrk="1" fontAlgn="base" hangingPunct="1">
              <a:lnSpc>
                <a:spcPct val="83000"/>
              </a:lnSpc>
              <a:spcBef>
                <a:spcPct val="0"/>
              </a:spcBef>
              <a:spcAft>
                <a:spcPct val="0"/>
              </a:spcAft>
              <a:defRPr sz="4400">
                <a:solidFill>
                  <a:schemeClr val="tx1"/>
                </a:solidFill>
                <a:latin typeface="TUOS Stephenson" pitchFamily="-128" charset="0"/>
              </a:defRPr>
            </a:lvl2pPr>
            <a:lvl3pPr algn="l" rtl="0" eaLnBrk="1" fontAlgn="base" hangingPunct="1">
              <a:lnSpc>
                <a:spcPct val="83000"/>
              </a:lnSpc>
              <a:spcBef>
                <a:spcPct val="0"/>
              </a:spcBef>
              <a:spcAft>
                <a:spcPct val="0"/>
              </a:spcAft>
              <a:defRPr sz="4400">
                <a:solidFill>
                  <a:schemeClr val="tx1"/>
                </a:solidFill>
                <a:latin typeface="TUOS Stephenson" pitchFamily="-128" charset="0"/>
              </a:defRPr>
            </a:lvl3pPr>
            <a:lvl4pPr algn="l" rtl="0" eaLnBrk="1" fontAlgn="base" hangingPunct="1">
              <a:lnSpc>
                <a:spcPct val="83000"/>
              </a:lnSpc>
              <a:spcBef>
                <a:spcPct val="0"/>
              </a:spcBef>
              <a:spcAft>
                <a:spcPct val="0"/>
              </a:spcAft>
              <a:defRPr sz="4400">
                <a:solidFill>
                  <a:schemeClr val="tx1"/>
                </a:solidFill>
                <a:latin typeface="TUOS Stephenson" pitchFamily="-128" charset="0"/>
              </a:defRPr>
            </a:lvl4pPr>
            <a:lvl5pPr algn="l" rtl="0" eaLnBrk="1" fontAlgn="base" hangingPunct="1">
              <a:lnSpc>
                <a:spcPct val="83000"/>
              </a:lnSpc>
              <a:spcBef>
                <a:spcPct val="0"/>
              </a:spcBef>
              <a:spcAft>
                <a:spcPct val="0"/>
              </a:spcAft>
              <a:defRPr sz="4400">
                <a:solidFill>
                  <a:schemeClr val="tx1"/>
                </a:solidFill>
                <a:latin typeface="TUOS Stephenson" pitchFamily="-128" charset="0"/>
              </a:defRPr>
            </a:lvl5pPr>
            <a:lvl6pPr marL="457200" algn="l" rtl="0" eaLnBrk="1" fontAlgn="base" hangingPunct="1">
              <a:lnSpc>
                <a:spcPct val="83000"/>
              </a:lnSpc>
              <a:spcBef>
                <a:spcPct val="0"/>
              </a:spcBef>
              <a:spcAft>
                <a:spcPct val="0"/>
              </a:spcAft>
              <a:defRPr sz="4400">
                <a:solidFill>
                  <a:schemeClr val="tx1"/>
                </a:solidFill>
                <a:latin typeface="TUOS Stephenson" pitchFamily="-128" charset="0"/>
              </a:defRPr>
            </a:lvl6pPr>
            <a:lvl7pPr marL="914400" algn="l" rtl="0" eaLnBrk="1" fontAlgn="base" hangingPunct="1">
              <a:lnSpc>
                <a:spcPct val="83000"/>
              </a:lnSpc>
              <a:spcBef>
                <a:spcPct val="0"/>
              </a:spcBef>
              <a:spcAft>
                <a:spcPct val="0"/>
              </a:spcAft>
              <a:defRPr sz="4400">
                <a:solidFill>
                  <a:schemeClr val="tx1"/>
                </a:solidFill>
                <a:latin typeface="TUOS Stephenson" pitchFamily="-128" charset="0"/>
              </a:defRPr>
            </a:lvl7pPr>
            <a:lvl8pPr marL="1371600" algn="l" rtl="0" eaLnBrk="1" fontAlgn="base" hangingPunct="1">
              <a:lnSpc>
                <a:spcPct val="83000"/>
              </a:lnSpc>
              <a:spcBef>
                <a:spcPct val="0"/>
              </a:spcBef>
              <a:spcAft>
                <a:spcPct val="0"/>
              </a:spcAft>
              <a:defRPr sz="4400">
                <a:solidFill>
                  <a:schemeClr val="tx1"/>
                </a:solidFill>
                <a:latin typeface="TUOS Stephenson" pitchFamily="-128" charset="0"/>
              </a:defRPr>
            </a:lvl8pPr>
            <a:lvl9pPr marL="1828800" algn="l" rtl="0" eaLnBrk="1" fontAlgn="base" hangingPunct="1">
              <a:lnSpc>
                <a:spcPct val="83000"/>
              </a:lnSpc>
              <a:spcBef>
                <a:spcPct val="0"/>
              </a:spcBef>
              <a:spcAft>
                <a:spcPct val="0"/>
              </a:spcAft>
              <a:defRPr sz="4400">
                <a:solidFill>
                  <a:schemeClr val="tx1"/>
                </a:solidFill>
                <a:latin typeface="TUOS Stephenson" pitchFamily="-128" charset="0"/>
              </a:defRPr>
            </a:lvl9pPr>
          </a:lstStyle>
          <a:p>
            <a:pPr algn="ctr"/>
            <a:r>
              <a:rPr lang="en-GB" sz="3600" b="1" kern="0" dirty="0">
                <a:solidFill>
                  <a:srgbClr val="7030A0"/>
                </a:solidFill>
                <a:latin typeface="Verdana" panose="020B0604030504040204" pitchFamily="34" charset="0"/>
                <a:ea typeface="Verdana" panose="020B0604030504040204" pitchFamily="34" charset="0"/>
                <a:cs typeface="Verdana" panose="020B0604030504040204" pitchFamily="34" charset="0"/>
              </a:rPr>
              <a:t>Why Active Citizenship </a:t>
            </a:r>
          </a:p>
          <a:p>
            <a:pPr algn="ctr"/>
            <a:r>
              <a:rPr lang="en-GB" sz="3600" b="1" kern="0" dirty="0">
                <a:solidFill>
                  <a:srgbClr val="7030A0"/>
                </a:solidFill>
                <a:latin typeface="Verdana" panose="020B0604030504040204" pitchFamily="34" charset="0"/>
                <a:ea typeface="Verdana" panose="020B0604030504040204" pitchFamily="34" charset="0"/>
                <a:cs typeface="Verdana" panose="020B0604030504040204" pitchFamily="34" charset="0"/>
              </a:rPr>
              <a:t>Matters (in Prison)?</a:t>
            </a:r>
            <a:endParaRPr lang="en-IE" sz="3600" kern="0"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457601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342" y="182880"/>
            <a:ext cx="8699863" cy="762000"/>
          </a:xfrm>
        </p:spPr>
        <p:txBody>
          <a:bodyPr/>
          <a:lstStyle/>
          <a:p>
            <a:pPr algn="ctr"/>
            <a:r>
              <a:rPr lang="en-US" sz="3600" b="1" dirty="0">
                <a:solidFill>
                  <a:srgbClr val="7030A0"/>
                </a:solidFill>
              </a:rPr>
              <a:t>Imprisonment and Active Citizenship</a:t>
            </a:r>
            <a:endParaRPr lang="en-GB" sz="3600" b="1" dirty="0">
              <a:solidFill>
                <a:srgbClr val="7030A0"/>
              </a:solidFill>
            </a:endParaRPr>
          </a:p>
        </p:txBody>
      </p:sp>
      <p:sp>
        <p:nvSpPr>
          <p:cNvPr id="3" name="Content Placeholder 2"/>
          <p:cNvSpPr>
            <a:spLocks noGrp="1"/>
          </p:cNvSpPr>
          <p:nvPr>
            <p:ph idx="1"/>
          </p:nvPr>
        </p:nvSpPr>
        <p:spPr>
          <a:xfrm>
            <a:off x="169816" y="1110343"/>
            <a:ext cx="12022183" cy="5434148"/>
          </a:xfrm>
        </p:spPr>
        <p:txBody>
          <a:bodyPr/>
          <a:lstStyle/>
          <a:p>
            <a:pPr>
              <a:lnSpc>
                <a:spcPct val="150000"/>
              </a:lnSpc>
            </a:pPr>
            <a:r>
              <a:rPr lang="en-GB" sz="2600" dirty="0">
                <a:solidFill>
                  <a:srgbClr val="7030A0"/>
                </a:solidFill>
                <a:latin typeface="Verdana" panose="020B0604030504040204" pitchFamily="34" charset="0"/>
                <a:ea typeface="Verdana" panose="020B0604030504040204" pitchFamily="34" charset="0"/>
              </a:rPr>
              <a:t>Italy:</a:t>
            </a:r>
            <a:r>
              <a:rPr lang="en-GB" sz="2600" dirty="0">
                <a:latin typeface="Verdana" panose="020B0604030504040204" pitchFamily="34" charset="0"/>
                <a:ea typeface="Verdana" panose="020B0604030504040204" pitchFamily="34" charset="0"/>
              </a:rPr>
              <a:t> Races between prisoner athletes and local residents </a:t>
            </a:r>
          </a:p>
          <a:p>
            <a:pPr>
              <a:lnSpc>
                <a:spcPct val="150000"/>
              </a:lnSpc>
            </a:pPr>
            <a:r>
              <a:rPr lang="en-GB" sz="2600" dirty="0">
                <a:solidFill>
                  <a:srgbClr val="7030A0"/>
                </a:solidFill>
                <a:latin typeface="Verdana" panose="020B0604030504040204" pitchFamily="34" charset="0"/>
                <a:ea typeface="Verdana" panose="020B0604030504040204" pitchFamily="34" charset="0"/>
              </a:rPr>
              <a:t>Belgium:</a:t>
            </a:r>
            <a:r>
              <a:rPr lang="en-GB" sz="2600" dirty="0">
                <a:latin typeface="Verdana" panose="020B0604030504040204" pitchFamily="34" charset="0"/>
                <a:ea typeface="Verdana" panose="020B0604030504040204" pitchFamily="34" charset="0"/>
              </a:rPr>
              <a:t> JailTV  run by prisoners &amp; university students </a:t>
            </a:r>
          </a:p>
          <a:p>
            <a:pPr>
              <a:lnSpc>
                <a:spcPct val="150000"/>
              </a:lnSpc>
            </a:pPr>
            <a:r>
              <a:rPr lang="en-GB" sz="2600" dirty="0">
                <a:solidFill>
                  <a:srgbClr val="7030A0"/>
                </a:solidFill>
                <a:latin typeface="Verdana" panose="020B0604030504040204" pitchFamily="34" charset="0"/>
                <a:ea typeface="Verdana" panose="020B0604030504040204" pitchFamily="34" charset="0"/>
              </a:rPr>
              <a:t>United Kingdom:</a:t>
            </a:r>
            <a:r>
              <a:rPr lang="en-GB" sz="2600" dirty="0">
                <a:latin typeface="Verdana" panose="020B0604030504040204" pitchFamily="34" charset="0"/>
                <a:ea typeface="Verdana" panose="020B0604030504040204" pitchFamily="34" charset="0"/>
              </a:rPr>
              <a:t> Prison Councils  </a:t>
            </a:r>
          </a:p>
          <a:p>
            <a:pPr>
              <a:lnSpc>
                <a:spcPct val="150000"/>
              </a:lnSpc>
            </a:pPr>
            <a:r>
              <a:rPr lang="en-GB" sz="2600" dirty="0">
                <a:solidFill>
                  <a:srgbClr val="7030A0"/>
                </a:solidFill>
                <a:latin typeface="Verdana" panose="020B0604030504040204" pitchFamily="34" charset="0"/>
                <a:ea typeface="Verdana" panose="020B0604030504040204" pitchFamily="34" charset="0"/>
              </a:rPr>
              <a:t>Ireland: </a:t>
            </a:r>
            <a:r>
              <a:rPr lang="en-GB" sz="2600" dirty="0">
                <a:latin typeface="Verdana" panose="020B0604030504040204" pitchFamily="34" charset="0"/>
                <a:ea typeface="Verdana" panose="020B0604030504040204" pitchFamily="34" charset="0"/>
              </a:rPr>
              <a:t>Red Cross project</a:t>
            </a:r>
          </a:p>
          <a:p>
            <a:pPr>
              <a:lnSpc>
                <a:spcPct val="150000"/>
              </a:lnSpc>
            </a:pPr>
            <a:r>
              <a:rPr lang="en-GB" sz="2600" dirty="0">
                <a:solidFill>
                  <a:srgbClr val="7030A0"/>
                </a:solidFill>
                <a:latin typeface="Verdana" panose="020B0604030504040204" pitchFamily="34" charset="0"/>
                <a:ea typeface="Verdana" panose="020B0604030504040204" pitchFamily="34" charset="0"/>
              </a:rPr>
              <a:t>United Kingdom:</a:t>
            </a:r>
            <a:r>
              <a:rPr lang="en-GB" sz="2600" dirty="0">
                <a:latin typeface="Verdana" panose="020B0604030504040204" pitchFamily="34" charset="0"/>
                <a:ea typeface="Verdana" panose="020B0604030504040204" pitchFamily="34" charset="0"/>
              </a:rPr>
              <a:t> Peer to Peer Literacy </a:t>
            </a:r>
          </a:p>
          <a:p>
            <a:pPr>
              <a:lnSpc>
                <a:spcPct val="150000"/>
              </a:lnSpc>
            </a:pPr>
            <a:r>
              <a:rPr lang="en-GB" sz="2600" dirty="0">
                <a:solidFill>
                  <a:srgbClr val="7030A0"/>
                </a:solidFill>
                <a:latin typeface="Verdana" panose="020B0604030504040204" pitchFamily="34" charset="0"/>
                <a:ea typeface="Verdana" panose="020B0604030504040204" pitchFamily="34" charset="0"/>
              </a:rPr>
              <a:t>France:</a:t>
            </a:r>
            <a:r>
              <a:rPr lang="en-GB" sz="2600" dirty="0">
                <a:latin typeface="Verdana" panose="020B0604030504040204" pitchFamily="34" charset="0"/>
                <a:ea typeface="Verdana" panose="020B0604030504040204" pitchFamily="34" charset="0"/>
              </a:rPr>
              <a:t> Samaritans’ Listener scheme</a:t>
            </a:r>
          </a:p>
          <a:p>
            <a:pPr>
              <a:lnSpc>
                <a:spcPct val="150000"/>
              </a:lnSpc>
            </a:pPr>
            <a:r>
              <a:rPr lang="en-GB" sz="2600" dirty="0">
                <a:solidFill>
                  <a:srgbClr val="7030A0"/>
                </a:solidFill>
                <a:latin typeface="Verdana" panose="020B0604030504040204" pitchFamily="34" charset="0"/>
                <a:ea typeface="Verdana" panose="020B0604030504040204" pitchFamily="34" charset="0"/>
              </a:rPr>
              <a:t>The Netherlands:</a:t>
            </a:r>
            <a:r>
              <a:rPr lang="en-GB" sz="2600" dirty="0">
                <a:latin typeface="Verdana" panose="020B0604030504040204" pitchFamily="34" charset="0"/>
                <a:ea typeface="Verdana" panose="020B0604030504040204" pitchFamily="34" charset="0"/>
              </a:rPr>
              <a:t> Prisoners/local residents share skills</a:t>
            </a:r>
          </a:p>
          <a:p>
            <a:pPr>
              <a:lnSpc>
                <a:spcPct val="150000"/>
              </a:lnSpc>
            </a:pPr>
            <a:r>
              <a:rPr lang="en-GB" sz="2600" dirty="0">
                <a:solidFill>
                  <a:srgbClr val="7030A0"/>
                </a:solidFill>
                <a:latin typeface="Verdana" panose="020B0604030504040204" pitchFamily="34" charset="0"/>
                <a:ea typeface="Verdana" panose="020B0604030504040204" pitchFamily="34" charset="0"/>
              </a:rPr>
              <a:t>Croatia:</a:t>
            </a:r>
            <a:r>
              <a:rPr lang="en-GB" sz="2600" dirty="0">
                <a:latin typeface="Verdana" panose="020B0604030504040204" pitchFamily="34" charset="0"/>
                <a:ea typeface="Verdana" panose="020B0604030504040204" pitchFamily="34" charset="0"/>
              </a:rPr>
              <a:t> Car repair service staffed by serving prisoners</a:t>
            </a:r>
            <a:endParaRPr lang="en-GB" sz="2600" dirty="0"/>
          </a:p>
        </p:txBody>
      </p:sp>
    </p:spTree>
    <p:extLst>
      <p:ext uri="{BB962C8B-B14F-4D97-AF65-F5344CB8AC3E}">
        <p14:creationId xmlns:p14="http://schemas.microsoft.com/office/powerpoint/2010/main" val="38757428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976" y="219075"/>
            <a:ext cx="8963024" cy="762000"/>
          </a:xfrm>
        </p:spPr>
        <p:txBody>
          <a:bodyPr/>
          <a:lstStyle/>
          <a:p>
            <a:r>
              <a:rPr lang="en-GB" dirty="0"/>
              <a:t> </a:t>
            </a:r>
            <a:r>
              <a:rPr lang="en-GB" sz="3600" b="1" dirty="0">
                <a:solidFill>
                  <a:srgbClr val="7030A0"/>
                </a:solidFill>
                <a:latin typeface="Verdana" panose="020B0604030504040204" pitchFamily="34" charset="0"/>
                <a:ea typeface="Verdana" panose="020B0604030504040204" pitchFamily="34" charset="0"/>
              </a:rPr>
              <a:t>Characteristics of a Civic Prison </a:t>
            </a:r>
          </a:p>
        </p:txBody>
      </p:sp>
      <p:sp>
        <p:nvSpPr>
          <p:cNvPr id="3" name="Content Placeholder 2"/>
          <p:cNvSpPr>
            <a:spLocks noGrp="1"/>
          </p:cNvSpPr>
          <p:nvPr>
            <p:ph idx="1"/>
          </p:nvPr>
        </p:nvSpPr>
        <p:spPr>
          <a:xfrm>
            <a:off x="162232" y="1104899"/>
            <a:ext cx="11613843" cy="5635113"/>
          </a:xfrm>
        </p:spPr>
        <p:txBody>
          <a:bodyPr/>
          <a:lstStyle/>
          <a:p>
            <a:pPr>
              <a:buFont typeface="Wingdings" panose="05000000000000000000" pitchFamily="2" charset="2"/>
              <a:buChar char="q"/>
            </a:pPr>
            <a:r>
              <a:rPr lang="en-US" sz="2400" dirty="0">
                <a:latin typeface="Verdana" panose="020B0604030504040204" pitchFamily="34" charset="0"/>
                <a:ea typeface="Verdana" panose="020B0604030504040204" pitchFamily="34" charset="0"/>
              </a:rPr>
              <a:t> Rights – Political, Social and Civic   </a:t>
            </a:r>
          </a:p>
          <a:p>
            <a:pPr>
              <a:buFont typeface="Wingdings" panose="05000000000000000000" pitchFamily="2" charset="2"/>
              <a:buChar char="q"/>
            </a:pPr>
            <a:r>
              <a:rPr lang="en-GB" sz="2400" dirty="0">
                <a:latin typeface="Verdana" panose="020B0604030504040204" pitchFamily="34" charset="0"/>
                <a:ea typeface="Verdana" panose="020B0604030504040204" pitchFamily="34" charset="0"/>
              </a:rPr>
              <a:t> </a:t>
            </a:r>
            <a:r>
              <a:rPr lang="en-GB" sz="2400" dirty="0">
                <a:latin typeface="Verdana" panose="020B0604030504040204" pitchFamily="34" charset="0"/>
                <a:ea typeface="Verdana" panose="020B0604030504040204" pitchFamily="34" charset="0"/>
                <a:cs typeface="Arial" panose="020B0604020202020204" pitchFamily="34" charset="0"/>
              </a:rPr>
              <a:t>‘Emotional Tone’ of </a:t>
            </a:r>
            <a:r>
              <a:rPr lang="en-GB" sz="2400" dirty="0">
                <a:latin typeface="Verdana" panose="020B0604030504040204" pitchFamily="34" charset="0"/>
                <a:ea typeface="Verdana" panose="020B0604030504040204" pitchFamily="34" charset="0"/>
              </a:rPr>
              <a:t>Penal Policy </a:t>
            </a:r>
          </a:p>
          <a:p>
            <a:pPr>
              <a:buFont typeface="Wingdings" panose="05000000000000000000" pitchFamily="2" charset="2"/>
              <a:buChar char="q"/>
            </a:pPr>
            <a:r>
              <a:rPr lang="en-GB" sz="2400" dirty="0">
                <a:latin typeface="Verdana" panose="020B0604030504040204" pitchFamily="34" charset="0"/>
                <a:ea typeface="Verdana" panose="020B0604030504040204" pitchFamily="34" charset="0"/>
              </a:rPr>
              <a:t> Architecture – Communal Space and Place </a:t>
            </a:r>
          </a:p>
          <a:p>
            <a:pPr>
              <a:buFont typeface="Wingdings" panose="05000000000000000000" pitchFamily="2" charset="2"/>
              <a:buChar char="q"/>
            </a:pPr>
            <a:r>
              <a:rPr lang="en-GB" sz="2400" dirty="0">
                <a:latin typeface="Verdana" panose="020B0604030504040204" pitchFamily="34" charset="0"/>
                <a:ea typeface="Verdana" panose="020B0604030504040204" pitchFamily="34" charset="0"/>
              </a:rPr>
              <a:t> Dynamic Security </a:t>
            </a:r>
          </a:p>
          <a:p>
            <a:pPr>
              <a:buFont typeface="Wingdings" panose="05000000000000000000" pitchFamily="2" charset="2"/>
              <a:buChar char="q"/>
            </a:pPr>
            <a:r>
              <a:rPr lang="en-GB" sz="2400" dirty="0">
                <a:latin typeface="Verdana" panose="020B0604030504040204" pitchFamily="34" charset="0"/>
                <a:ea typeface="Verdana" panose="020B0604030504040204" pitchFamily="34" charset="0"/>
              </a:rPr>
              <a:t> Time out of cell </a:t>
            </a:r>
          </a:p>
          <a:p>
            <a:pPr>
              <a:buFont typeface="Wingdings" panose="05000000000000000000" pitchFamily="2" charset="2"/>
              <a:buChar char="q"/>
            </a:pPr>
            <a:r>
              <a:rPr lang="en-GB" sz="2400" dirty="0">
                <a:latin typeface="Verdana" panose="020B0604030504040204" pitchFamily="34" charset="0"/>
                <a:ea typeface="Verdana" panose="020B0604030504040204" pitchFamily="34" charset="0"/>
              </a:rPr>
              <a:t> Complaints and Accountability Mechanisms</a:t>
            </a:r>
          </a:p>
          <a:p>
            <a:pPr lvl="1">
              <a:buFont typeface="Wingdings" panose="05000000000000000000" pitchFamily="2" charset="2"/>
              <a:buChar char="q"/>
            </a:pPr>
            <a:r>
              <a:rPr lang="en-GB" sz="2400" dirty="0">
                <a:latin typeface="Verdana" panose="020B0604030504040204" pitchFamily="34" charset="0"/>
                <a:ea typeface="Verdana" panose="020B0604030504040204" pitchFamily="34" charset="0"/>
              </a:rPr>
              <a:t> </a:t>
            </a:r>
            <a:r>
              <a:rPr lang="en-GB" sz="2200" dirty="0">
                <a:latin typeface="Verdana" panose="020B0604030504040204" pitchFamily="34" charset="0"/>
                <a:ea typeface="Verdana" panose="020B0604030504040204" pitchFamily="34" charset="0"/>
              </a:rPr>
              <a:t>International Standards/Best Practice </a:t>
            </a:r>
          </a:p>
          <a:p>
            <a:pPr lvl="1">
              <a:buFont typeface="Wingdings" panose="05000000000000000000" pitchFamily="2" charset="2"/>
              <a:buChar char="q"/>
            </a:pPr>
            <a:r>
              <a:rPr lang="en-GB" sz="2200" dirty="0">
                <a:latin typeface="Verdana" panose="020B0604030504040204" pitchFamily="34" charset="0"/>
                <a:ea typeface="Verdana" panose="020B0604030504040204" pitchFamily="34" charset="0"/>
              </a:rPr>
              <a:t> Legitimacy   </a:t>
            </a:r>
          </a:p>
          <a:p>
            <a:pPr lvl="1">
              <a:buFont typeface="Wingdings" panose="05000000000000000000" pitchFamily="2" charset="2"/>
              <a:buChar char="q"/>
            </a:pPr>
            <a:r>
              <a:rPr lang="en-GB" sz="2200" dirty="0">
                <a:latin typeface="Verdana" panose="020B0604030504040204" pitchFamily="34" charset="0"/>
                <a:ea typeface="Verdana" panose="020B0604030504040204" pitchFamily="34" charset="0"/>
              </a:rPr>
              <a:t> Prisoner Confidence  </a:t>
            </a:r>
          </a:p>
          <a:p>
            <a:pPr>
              <a:buFont typeface="Wingdings" panose="05000000000000000000" pitchFamily="2" charset="2"/>
              <a:buChar char="q"/>
            </a:pPr>
            <a:r>
              <a:rPr lang="en-GB" sz="2400" dirty="0">
                <a:latin typeface="Verdana" panose="020B0604030504040204" pitchFamily="34" charset="0"/>
                <a:ea typeface="Verdana" panose="020B0604030504040204" pitchFamily="34" charset="0"/>
              </a:rPr>
              <a:t> Prisoner Councils – Solidarity</a:t>
            </a:r>
          </a:p>
          <a:p>
            <a:pPr>
              <a:buFont typeface="Wingdings" panose="05000000000000000000" pitchFamily="2" charset="2"/>
              <a:buChar char="q"/>
            </a:pPr>
            <a:r>
              <a:rPr lang="en-US" sz="2400" dirty="0">
                <a:latin typeface="Verdana" panose="020B0604030504040204" pitchFamily="34" charset="0"/>
                <a:ea typeface="Verdana" panose="020B0604030504040204" pitchFamily="34" charset="0"/>
              </a:rPr>
              <a:t> Holistic Prison Education Curriculum </a:t>
            </a:r>
          </a:p>
          <a:p>
            <a:pPr>
              <a:buFont typeface="Wingdings" panose="05000000000000000000" pitchFamily="2" charset="2"/>
              <a:buChar char="q"/>
            </a:pPr>
            <a:r>
              <a:rPr lang="en-US" sz="2400" dirty="0">
                <a:latin typeface="Verdana" panose="020B0604030504040204" pitchFamily="34" charset="0"/>
                <a:ea typeface="Verdana" panose="020B0604030504040204" pitchFamily="34" charset="0"/>
              </a:rPr>
              <a:t> Opportunities for Active Citizenship </a:t>
            </a:r>
          </a:p>
          <a:p>
            <a:pPr>
              <a:buFont typeface="Wingdings" panose="05000000000000000000" pitchFamily="2" charset="2"/>
              <a:buChar char="q"/>
            </a:pPr>
            <a:endParaRPr lang="en-GB"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753432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4143" y="206477"/>
            <a:ext cx="8917858" cy="762000"/>
          </a:xfrm>
        </p:spPr>
        <p:txBody>
          <a:bodyPr/>
          <a:lstStyle/>
          <a:p>
            <a:r>
              <a:rPr lang="en-US" sz="3600" b="1" dirty="0">
                <a:solidFill>
                  <a:srgbClr val="7030A0"/>
                </a:solidFill>
                <a:latin typeface="Verdana" panose="020B0604030504040204" pitchFamily="34" charset="0"/>
                <a:ea typeface="Verdana" panose="020B0604030504040204" pitchFamily="34" charset="0"/>
              </a:rPr>
              <a:t>Participation and Civic Education  </a:t>
            </a:r>
            <a:endParaRPr lang="en-GB" sz="3600" b="1" dirty="0">
              <a:solidFill>
                <a:srgbClr val="7030A0"/>
              </a:solidFill>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221227" y="1371600"/>
            <a:ext cx="11632106" cy="4945626"/>
          </a:xfrm>
        </p:spPr>
        <p:txBody>
          <a:bodyPr/>
          <a:lstStyle/>
          <a:p>
            <a:pPr marL="0" indent="0" algn="just">
              <a:buNone/>
            </a:pPr>
            <a:r>
              <a:rPr lang="en-US" sz="3000" dirty="0">
                <a:latin typeface="Verdana" panose="020B0604030504040204" pitchFamily="34" charset="0"/>
                <a:ea typeface="Verdana" panose="020B0604030504040204" pitchFamily="34" charset="0"/>
              </a:rPr>
              <a:t>This is why simply placing civic and citizenship classes at the core of the prison curriculum is not enough. And of course, simply promoting and providing a citizenship forum is not enough either. </a:t>
            </a:r>
            <a:r>
              <a:rPr lang="en-US" sz="3000" b="1" dirty="0">
                <a:latin typeface="Verdana" panose="020B0604030504040204" pitchFamily="34" charset="0"/>
                <a:ea typeface="Verdana" panose="020B0604030504040204" pitchFamily="34" charset="0"/>
              </a:rPr>
              <a:t>To make citizenship education more meaningful and educative, to ensure it is a learning process rather than just a learning practice, prison education must be grounded in an ideology that is focused less on enabling prisoners know their place in society and more on enabling them to re-conceptualise their place in society.</a:t>
            </a:r>
          </a:p>
          <a:p>
            <a:pPr marL="0" indent="0" algn="r">
              <a:buNone/>
            </a:pPr>
            <a:r>
              <a:rPr lang="en-US" sz="3000" dirty="0">
                <a:latin typeface="Verdana" panose="020B0604030504040204" pitchFamily="34" charset="0"/>
                <a:ea typeface="Verdana" panose="020B0604030504040204" pitchFamily="34" charset="0"/>
              </a:rPr>
              <a:t>Costelloe (2014:33</a:t>
            </a:r>
            <a:r>
              <a:rPr lang="en-US" dirty="0">
                <a:latin typeface="Verdana" panose="020B0604030504040204" pitchFamily="34" charset="0"/>
                <a:ea typeface="Verdana" panose="020B0604030504040204" pitchFamily="34" charset="0"/>
              </a:rPr>
              <a:t>) </a:t>
            </a:r>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905421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8"/>
          <p:cNvSpPr>
            <a:spLocks noGrp="1"/>
          </p:cNvSpPr>
          <p:nvPr>
            <p:ph type="title"/>
          </p:nvPr>
        </p:nvSpPr>
        <p:spPr>
          <a:xfrm>
            <a:off x="2711450" y="0"/>
            <a:ext cx="7772400" cy="935038"/>
          </a:xfrm>
        </p:spPr>
        <p:txBody>
          <a:bodyPr/>
          <a:lstStyle/>
          <a:p>
            <a:pPr algn="ctr"/>
            <a:r>
              <a:rPr lang="en-GB" altLang="en-US" sz="3000" dirty="0">
                <a:solidFill>
                  <a:srgbClr val="7030A0"/>
                </a:solidFill>
              </a:rPr>
              <a:t/>
            </a:r>
            <a:br>
              <a:rPr lang="en-GB" altLang="en-US" sz="3000" dirty="0">
                <a:solidFill>
                  <a:srgbClr val="7030A0"/>
                </a:solidFill>
              </a:rPr>
            </a:br>
            <a:r>
              <a:rPr lang="en-GB" altLang="en-US" sz="4000" b="1" dirty="0">
                <a:solidFill>
                  <a:srgbClr val="7030A0"/>
                </a:solidFill>
                <a:latin typeface="Verdana" panose="020B0604030504040204" pitchFamily="34" charset="0"/>
                <a:ea typeface="Verdana" panose="020B0604030504040204" pitchFamily="34" charset="0"/>
                <a:cs typeface="Arial" panose="020B0604020202020204" pitchFamily="34" charset="0"/>
              </a:rPr>
              <a:t>Conclusion/s </a:t>
            </a:r>
          </a:p>
        </p:txBody>
      </p:sp>
      <p:sp>
        <p:nvSpPr>
          <p:cNvPr id="22531" name="Content Placeholder 3"/>
          <p:cNvSpPr>
            <a:spLocks noGrp="1"/>
          </p:cNvSpPr>
          <p:nvPr>
            <p:ph idx="1"/>
          </p:nvPr>
        </p:nvSpPr>
        <p:spPr>
          <a:xfrm>
            <a:off x="208353" y="1666876"/>
            <a:ext cx="11800767" cy="4946195"/>
          </a:xfrm>
        </p:spPr>
        <p:txBody>
          <a:bodyPr/>
          <a:lstStyle/>
          <a:p>
            <a:pPr>
              <a:lnSpc>
                <a:spcPct val="150000"/>
              </a:lnSpc>
              <a:buClr>
                <a:srgbClr val="7030A0"/>
              </a:buClr>
              <a:buFont typeface="Wingdings" panose="05000000000000000000" pitchFamily="2" charset="2"/>
              <a:buChar char="Ø"/>
            </a:pPr>
            <a:r>
              <a:rPr lang="en-IE" altLang="en-US" dirty="0">
                <a:latin typeface="Arial" panose="020B0604020202020204" pitchFamily="34" charset="0"/>
                <a:cs typeface="Arial" panose="020B0604020202020204" pitchFamily="34" charset="0"/>
              </a:rPr>
              <a:t> </a:t>
            </a:r>
            <a:r>
              <a:rPr lang="en-IE" altLang="en-US" dirty="0">
                <a:latin typeface="Verdana" panose="020B0604030504040204" pitchFamily="34" charset="0"/>
                <a:ea typeface="Verdana" panose="020B0604030504040204" pitchFamily="34" charset="0"/>
                <a:cs typeface="Arial" panose="020B0604020202020204" pitchFamily="34" charset="0"/>
              </a:rPr>
              <a:t>Prisoners as part of a community </a:t>
            </a:r>
          </a:p>
          <a:p>
            <a:pPr>
              <a:lnSpc>
                <a:spcPct val="150000"/>
              </a:lnSpc>
              <a:buClr>
                <a:srgbClr val="7030A0"/>
              </a:buClr>
              <a:buFont typeface="Wingdings" panose="05000000000000000000" pitchFamily="2" charset="2"/>
              <a:buChar char="Ø"/>
            </a:pPr>
            <a:r>
              <a:rPr lang="en-IE" altLang="en-US" dirty="0">
                <a:latin typeface="Verdana" panose="020B0604030504040204" pitchFamily="34" charset="0"/>
                <a:ea typeface="Verdana" panose="020B0604030504040204" pitchFamily="34" charset="0"/>
                <a:cs typeface="Arial" panose="020B0604020202020204" pitchFamily="34" charset="0"/>
              </a:rPr>
              <a:t> Prisons as a component of wider society </a:t>
            </a:r>
          </a:p>
          <a:p>
            <a:pPr>
              <a:lnSpc>
                <a:spcPct val="150000"/>
              </a:lnSpc>
              <a:buClr>
                <a:srgbClr val="7030A0"/>
              </a:buClr>
              <a:buFont typeface="Wingdings" panose="05000000000000000000" pitchFamily="2" charset="2"/>
              <a:buChar char="Ø"/>
            </a:pPr>
            <a:r>
              <a:rPr lang="en-GB" altLang="en-US" dirty="0">
                <a:latin typeface="Verdana" panose="020B0604030504040204" pitchFamily="34" charset="0"/>
                <a:ea typeface="Verdana" panose="020B0604030504040204" pitchFamily="34" charset="0"/>
                <a:cs typeface="Arial" panose="020B0604020202020204" pitchFamily="34" charset="0"/>
              </a:rPr>
              <a:t> Education </a:t>
            </a:r>
            <a:r>
              <a:rPr lang="en-GB" altLang="en-US" i="1" dirty="0">
                <a:latin typeface="Verdana" panose="020B0604030504040204" pitchFamily="34" charset="0"/>
                <a:ea typeface="Verdana" panose="020B0604030504040204" pitchFamily="34" charset="0"/>
                <a:cs typeface="Arial" panose="020B0604020202020204" pitchFamily="34" charset="0"/>
              </a:rPr>
              <a:t>for</a:t>
            </a:r>
            <a:r>
              <a:rPr lang="en-GB" altLang="en-US" dirty="0">
                <a:latin typeface="Verdana" panose="020B0604030504040204" pitchFamily="34" charset="0"/>
                <a:ea typeface="Verdana" panose="020B0604030504040204" pitchFamily="34" charset="0"/>
                <a:cs typeface="Arial" panose="020B0604020202020204" pitchFamily="34" charset="0"/>
              </a:rPr>
              <a:t> Citizenship – Citizenship </a:t>
            </a:r>
            <a:r>
              <a:rPr lang="en-GB" altLang="en-US" i="1" dirty="0">
                <a:latin typeface="Verdana" panose="020B0604030504040204" pitchFamily="34" charset="0"/>
                <a:ea typeface="Verdana" panose="020B0604030504040204" pitchFamily="34" charset="0"/>
                <a:cs typeface="Arial" panose="020B0604020202020204" pitchFamily="34" charset="0"/>
              </a:rPr>
              <a:t>as </a:t>
            </a:r>
            <a:r>
              <a:rPr lang="en-GB" altLang="en-US" dirty="0">
                <a:latin typeface="Verdana" panose="020B0604030504040204" pitchFamily="34" charset="0"/>
                <a:ea typeface="Verdana" panose="020B0604030504040204" pitchFamily="34" charset="0"/>
                <a:cs typeface="Arial" panose="020B0604020202020204" pitchFamily="34" charset="0"/>
              </a:rPr>
              <a:t>Education</a:t>
            </a:r>
          </a:p>
          <a:p>
            <a:pPr>
              <a:lnSpc>
                <a:spcPct val="150000"/>
              </a:lnSpc>
              <a:buClr>
                <a:srgbClr val="7030A0"/>
              </a:buClr>
              <a:buFont typeface="Wingdings" panose="05000000000000000000" pitchFamily="2" charset="2"/>
              <a:buChar char="Ø"/>
            </a:pPr>
            <a:r>
              <a:rPr lang="en-US" altLang="en-US" dirty="0">
                <a:latin typeface="Verdana" panose="020B0604030504040204" pitchFamily="34" charset="0"/>
                <a:ea typeface="Verdana" panose="020B0604030504040204" pitchFamily="34" charset="0"/>
                <a:cs typeface="Arial" panose="020B0604020202020204" pitchFamily="34" charset="0"/>
              </a:rPr>
              <a:t> Active Citizenship: Engage, Enable, Empower, Include </a:t>
            </a:r>
            <a:endParaRPr lang="en-GB" altLang="en-US" dirty="0">
              <a:latin typeface="Verdana" panose="020B0604030504040204" pitchFamily="34" charset="0"/>
              <a:ea typeface="Verdana" panose="020B0604030504040204" pitchFamily="34" charset="0"/>
              <a:cs typeface="Arial" panose="020B0604020202020204" pitchFamily="34" charset="0"/>
            </a:endParaRPr>
          </a:p>
          <a:p>
            <a:pPr>
              <a:lnSpc>
                <a:spcPct val="150000"/>
              </a:lnSpc>
              <a:buClr>
                <a:srgbClr val="7030A0"/>
              </a:buClr>
              <a:buFont typeface="Wingdings" panose="05000000000000000000" pitchFamily="2" charset="2"/>
              <a:buChar char="Ø"/>
            </a:pPr>
            <a:r>
              <a:rPr lang="en-GB" altLang="en-US" dirty="0">
                <a:latin typeface="Verdana" panose="020B0604030504040204" pitchFamily="34" charset="0"/>
                <a:ea typeface="Verdana" panose="020B0604030504040204" pitchFamily="34" charset="0"/>
                <a:cs typeface="Arial" panose="020B0604020202020204" pitchFamily="34" charset="0"/>
              </a:rPr>
              <a:t> From Social Contract to Social Compact </a:t>
            </a:r>
            <a:endParaRPr lang="en-GB" altLang="en-US" sz="1000" dirty="0"/>
          </a:p>
          <a:p>
            <a:pPr>
              <a:lnSpc>
                <a:spcPct val="150000"/>
              </a:lnSpc>
              <a:buFont typeface="Wingdings" panose="05000000000000000000" pitchFamily="2" charset="2"/>
              <a:buChar char="Ø"/>
            </a:pPr>
            <a:endParaRPr lang="en-GB" altLang="en-US" sz="1000" dirty="0"/>
          </a:p>
          <a:p>
            <a:pPr>
              <a:lnSpc>
                <a:spcPct val="150000"/>
              </a:lnSpc>
              <a:buFont typeface="Symbol" panose="05050102010706020507" pitchFamily="18" charset="2"/>
              <a:buNone/>
            </a:pPr>
            <a:r>
              <a:rPr lang="en-GB" altLang="en-US" sz="1000" dirty="0"/>
              <a:t> </a:t>
            </a:r>
          </a:p>
        </p:txBody>
      </p:sp>
    </p:spTree>
    <p:extLst>
      <p:ext uri="{BB962C8B-B14F-4D97-AF65-F5344CB8AC3E}">
        <p14:creationId xmlns:p14="http://schemas.microsoft.com/office/powerpoint/2010/main" val="36909466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8237" y="211618"/>
            <a:ext cx="9179705" cy="762000"/>
          </a:xfrm>
        </p:spPr>
        <p:txBody>
          <a:bodyPr/>
          <a:lstStyle/>
          <a:p>
            <a:pPr algn="ctr"/>
            <a:r>
              <a:rPr lang="en-IE" sz="3000" b="1" dirty="0">
                <a:solidFill>
                  <a:srgbClr val="7030A0"/>
                </a:solidFill>
                <a:latin typeface="Verdana" panose="020B0604030504040204" pitchFamily="34" charset="0"/>
                <a:ea typeface="Verdana" panose="020B0604030504040204" pitchFamily="34" charset="0"/>
              </a:rPr>
              <a:t>Active Citizenship and the Civic Prison </a:t>
            </a:r>
            <a:endParaRPr lang="en-GB" sz="30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146304" y="1371600"/>
            <a:ext cx="12045696" cy="5486400"/>
          </a:xfrm>
        </p:spPr>
        <p:txBody>
          <a:bodyPr/>
          <a:lstStyle/>
          <a:p>
            <a:pPr marL="0" indent="0">
              <a:buNone/>
            </a:pPr>
            <a:r>
              <a:rPr lang="en-US" sz="1700" b="1" dirty="0">
                <a:solidFill>
                  <a:srgbClr val="7030A0"/>
                </a:solidFill>
                <a:latin typeface="Verdana" panose="020B0604030504040204" pitchFamily="34" charset="0"/>
                <a:ea typeface="Verdana" panose="020B0604030504040204" pitchFamily="34" charset="0"/>
              </a:rPr>
              <a:t>Bibliography</a:t>
            </a:r>
          </a:p>
          <a:p>
            <a:pPr marL="0" indent="0">
              <a:buNone/>
            </a:pPr>
            <a:r>
              <a:rPr lang="en-US" sz="1700" dirty="0">
                <a:latin typeface="Verdana" panose="020B0604030504040204" pitchFamily="34" charset="0"/>
                <a:ea typeface="Verdana" panose="020B0604030504040204" pitchFamily="34" charset="0"/>
              </a:rPr>
              <a:t>Behan, C. (2017) </a:t>
            </a:r>
            <a:r>
              <a:rPr lang="en-US" sz="1700" i="1" dirty="0">
                <a:latin typeface="Verdana" panose="020B0604030504040204" pitchFamily="34" charset="0"/>
                <a:ea typeface="Verdana" panose="020B0604030504040204" pitchFamily="34" charset="0"/>
              </a:rPr>
              <a:t>Citizen Convicts: Prisoners, Politics and the Vote. </a:t>
            </a:r>
            <a:r>
              <a:rPr lang="en-US" sz="1700" dirty="0">
                <a:latin typeface="Verdana" panose="020B0604030504040204" pitchFamily="34" charset="0"/>
                <a:ea typeface="Verdana" panose="020B0604030504040204" pitchFamily="34" charset="0"/>
              </a:rPr>
              <a:t>Manchester: Manchester University Press.  </a:t>
            </a:r>
          </a:p>
          <a:p>
            <a:pPr marL="0" indent="0">
              <a:buNone/>
            </a:pPr>
            <a:endParaRPr lang="en-US" sz="1000" dirty="0">
              <a:latin typeface="Verdana" panose="020B0604030504040204" pitchFamily="34" charset="0"/>
              <a:ea typeface="Verdana" panose="020B0604030504040204" pitchFamily="34" charset="0"/>
            </a:endParaRPr>
          </a:p>
          <a:p>
            <a:pPr marL="0" indent="0">
              <a:buNone/>
            </a:pPr>
            <a:r>
              <a:rPr lang="en-US" sz="1700" dirty="0">
                <a:latin typeface="Verdana" panose="020B0604030504040204" pitchFamily="34" charset="0"/>
                <a:ea typeface="Verdana" panose="020B0604030504040204" pitchFamily="34" charset="0"/>
              </a:rPr>
              <a:t>Behan, C. (2014) Learning to Escape: Prison Education, Rehabilitation and the  Potential for Transformation. </a:t>
            </a:r>
            <a:r>
              <a:rPr lang="en-US" sz="1700" i="1" dirty="0">
                <a:latin typeface="Verdana" panose="020B0604030504040204" pitchFamily="34" charset="0"/>
                <a:ea typeface="Verdana" panose="020B0604030504040204" pitchFamily="34" charset="0"/>
              </a:rPr>
              <a:t>Journal of Prison Education and Re-entry</a:t>
            </a:r>
            <a:r>
              <a:rPr lang="en-US" sz="1700" dirty="0">
                <a:latin typeface="Verdana" panose="020B0604030504040204" pitchFamily="34" charset="0"/>
                <a:ea typeface="Verdana" panose="020B0604030504040204" pitchFamily="34" charset="0"/>
              </a:rPr>
              <a:t>, 1(1): 20-31. </a:t>
            </a:r>
          </a:p>
          <a:p>
            <a:pPr marL="0" indent="0">
              <a:buNone/>
            </a:pPr>
            <a:endParaRPr lang="en-US" sz="1000" dirty="0">
              <a:latin typeface="Verdana" panose="020B0604030504040204" pitchFamily="34" charset="0"/>
              <a:ea typeface="Verdana" panose="020B0604030504040204" pitchFamily="34" charset="0"/>
            </a:endParaRPr>
          </a:p>
          <a:p>
            <a:pPr marL="0" indent="0">
              <a:buNone/>
            </a:pPr>
            <a:r>
              <a:rPr lang="en-US" sz="1700" dirty="0">
                <a:latin typeface="Verdana" panose="020B0604030504040204" pitchFamily="34" charset="0"/>
                <a:ea typeface="Verdana" panose="020B0604030504040204" pitchFamily="34" charset="0"/>
              </a:rPr>
              <a:t>Costelloe, A.  (2014) Learning for Liberation, Teaching for Transformation: Can Education in Prison Prepare Prisoners for Active Citizenship? 14(1): 30-36. </a:t>
            </a:r>
          </a:p>
          <a:p>
            <a:pPr marL="0" indent="0">
              <a:buNone/>
            </a:pPr>
            <a:endParaRPr lang="en-US" sz="1000" dirty="0">
              <a:latin typeface="Verdana" panose="020B0604030504040204" pitchFamily="34" charset="0"/>
              <a:ea typeface="Verdana" panose="020B0604030504040204" pitchFamily="34" charset="0"/>
            </a:endParaRPr>
          </a:p>
          <a:p>
            <a:pPr marL="0" indent="0">
              <a:buNone/>
            </a:pPr>
            <a:r>
              <a:rPr lang="en-US" sz="1700" dirty="0">
                <a:latin typeface="Verdana" panose="020B0604030504040204" pitchFamily="34" charset="0"/>
                <a:ea typeface="Verdana" panose="020B0604030504040204" pitchFamily="34" charset="0"/>
              </a:rPr>
              <a:t>Marshall, T.H. (1950) </a:t>
            </a:r>
            <a:r>
              <a:rPr lang="en-US" sz="1700" i="1" dirty="0">
                <a:latin typeface="Verdana" panose="020B0604030504040204" pitchFamily="34" charset="0"/>
                <a:ea typeface="Verdana" panose="020B0604030504040204" pitchFamily="34" charset="0"/>
              </a:rPr>
              <a:t>Citizenship and Social Class and Other Essays.  </a:t>
            </a:r>
            <a:r>
              <a:rPr lang="en-US" sz="1700" dirty="0">
                <a:latin typeface="Verdana" panose="020B0604030504040204" pitchFamily="34" charset="0"/>
                <a:ea typeface="Verdana" panose="020B0604030504040204" pitchFamily="34" charset="0"/>
              </a:rPr>
              <a:t>Cambridge: Cambridge University Press.</a:t>
            </a:r>
          </a:p>
          <a:p>
            <a:pPr marL="0" indent="0">
              <a:buNone/>
            </a:pPr>
            <a:endParaRPr lang="en-US" sz="1000" dirty="0">
              <a:latin typeface="Verdana" panose="020B0604030504040204" pitchFamily="34" charset="0"/>
              <a:ea typeface="Verdana" panose="020B0604030504040204" pitchFamily="34" charset="0"/>
            </a:endParaRPr>
          </a:p>
          <a:p>
            <a:pPr marL="0" indent="0">
              <a:buNone/>
            </a:pPr>
            <a:r>
              <a:rPr lang="en-US" sz="1700" dirty="0">
                <a:latin typeface="Verdana" panose="020B0604030504040204" pitchFamily="34" charset="0"/>
                <a:ea typeface="Verdana" panose="020B0604030504040204" pitchFamily="34" charset="0"/>
              </a:rPr>
              <a:t>Putnam, R. (2000) </a:t>
            </a:r>
            <a:r>
              <a:rPr lang="en-US" sz="1700" i="1" dirty="0">
                <a:latin typeface="Verdana" panose="020B0604030504040204" pitchFamily="34" charset="0"/>
                <a:ea typeface="Verdana" panose="020B0604030504040204" pitchFamily="34" charset="0"/>
              </a:rPr>
              <a:t>Bowling Alone: The Collapse and Revival of American Community</a:t>
            </a:r>
            <a:r>
              <a:rPr lang="en-US" sz="1700" dirty="0">
                <a:latin typeface="Verdana" panose="020B0604030504040204" pitchFamily="34" charset="0"/>
                <a:ea typeface="Verdana" panose="020B0604030504040204" pitchFamily="34" charset="0"/>
              </a:rPr>
              <a:t>. New York: Simon and Shuster. </a:t>
            </a:r>
          </a:p>
          <a:p>
            <a:pPr marL="0" indent="0">
              <a:buNone/>
            </a:pPr>
            <a:endParaRPr lang="en-US" sz="1000" dirty="0">
              <a:solidFill>
                <a:schemeClr val="tx1"/>
              </a:solidFill>
              <a:latin typeface="Verdana" panose="020B0604030504040204" pitchFamily="34" charset="0"/>
              <a:ea typeface="Verdana" panose="020B0604030504040204" pitchFamily="34" charset="0"/>
            </a:endParaRPr>
          </a:p>
          <a:p>
            <a:pPr marL="0" indent="0">
              <a:buNone/>
            </a:pPr>
            <a:r>
              <a:rPr lang="en-US" sz="1700" b="1" dirty="0">
                <a:solidFill>
                  <a:srgbClr val="7030A0"/>
                </a:solidFill>
                <a:latin typeface="Verdana" panose="020B0604030504040204" pitchFamily="34" charset="0"/>
                <a:ea typeface="Verdana" panose="020B0604030504040204" pitchFamily="34" charset="0"/>
              </a:rPr>
              <a:t>Contact Details</a:t>
            </a:r>
          </a:p>
          <a:p>
            <a:pPr marL="0" indent="0">
              <a:buNone/>
            </a:pPr>
            <a:r>
              <a:rPr lang="en-US" sz="1700" dirty="0">
                <a:latin typeface="Verdana" panose="020B0604030504040204" pitchFamily="34" charset="0"/>
                <a:ea typeface="Verdana" panose="020B0604030504040204" pitchFamily="34" charset="0"/>
              </a:rPr>
              <a:t>Cormac Behan, Centre for Criminological Research, Bartolome House, Winter Street, Sheffield, S6 2WN. Email: </a:t>
            </a:r>
            <a:r>
              <a:rPr lang="en-US" sz="1700" dirty="0">
                <a:solidFill>
                  <a:schemeClr val="tx1"/>
                </a:solidFill>
              </a:rPr>
              <a:t>: c.m.behan@sheffield.ac.uk</a:t>
            </a:r>
            <a:endParaRPr lang="en-US" sz="1700" dirty="0">
              <a:solidFill>
                <a:schemeClr val="tx1"/>
              </a:solidFill>
              <a:latin typeface="Verdana" panose="020B0604030504040204" pitchFamily="34" charset="0"/>
              <a:ea typeface="Verdana" panose="020B0604030504040204" pitchFamily="34" charset="0"/>
            </a:endParaRPr>
          </a:p>
          <a:p>
            <a:pPr marL="0" indent="0">
              <a:buNone/>
            </a:pPr>
            <a:endParaRPr lang="en-US" sz="1700" u="sng"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549683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1200" y="137160"/>
            <a:ext cx="8651240" cy="762000"/>
          </a:xfrm>
        </p:spPr>
        <p:txBody>
          <a:bodyPr/>
          <a:lstStyle/>
          <a:p>
            <a:pPr algn="ctr"/>
            <a:r>
              <a:rPr lang="en-IE" sz="4000" b="1" dirty="0">
                <a:solidFill>
                  <a:srgbClr val="7030A0"/>
                </a:solidFill>
                <a:latin typeface="Verdana" panose="020B0604030504040204" pitchFamily="34" charset="0"/>
                <a:ea typeface="Verdana" panose="020B0604030504040204" pitchFamily="34" charset="0"/>
              </a:rPr>
              <a:t>Active Citizenship </a:t>
            </a:r>
            <a:br>
              <a:rPr lang="en-IE" sz="4000" b="1" dirty="0">
                <a:solidFill>
                  <a:srgbClr val="7030A0"/>
                </a:solidFill>
                <a:latin typeface="Verdana" panose="020B0604030504040204" pitchFamily="34" charset="0"/>
                <a:ea typeface="Verdana" panose="020B0604030504040204" pitchFamily="34" charset="0"/>
              </a:rPr>
            </a:br>
            <a:r>
              <a:rPr lang="en-IE" sz="4000" b="1" dirty="0">
                <a:solidFill>
                  <a:srgbClr val="7030A0"/>
                </a:solidFill>
                <a:latin typeface="Verdana" panose="020B0604030504040204" pitchFamily="34" charset="0"/>
                <a:ea typeface="Verdana" panose="020B0604030504040204" pitchFamily="34" charset="0"/>
              </a:rPr>
              <a:t>and the Civic Prison </a:t>
            </a:r>
            <a:endParaRPr lang="en-GB" sz="4000" b="1" dirty="0"/>
          </a:p>
        </p:txBody>
      </p:sp>
      <p:sp>
        <p:nvSpPr>
          <p:cNvPr id="3" name="Content Placeholder 2"/>
          <p:cNvSpPr>
            <a:spLocks noGrp="1"/>
          </p:cNvSpPr>
          <p:nvPr>
            <p:ph idx="1"/>
          </p:nvPr>
        </p:nvSpPr>
        <p:spPr>
          <a:xfrm>
            <a:off x="390525" y="1406237"/>
            <a:ext cx="11367366" cy="5175537"/>
          </a:xfrm>
        </p:spPr>
        <p:txBody>
          <a:bodyPr/>
          <a:lstStyle/>
          <a:p>
            <a:pPr>
              <a:lnSpc>
                <a:spcPct val="150000"/>
              </a:lnSpc>
              <a:buClr>
                <a:srgbClr val="7030A0"/>
              </a:buClr>
              <a:buFont typeface="Wingdings" panose="05000000000000000000" pitchFamily="2" charset="2"/>
              <a:buChar char="Ø"/>
            </a:pPr>
            <a:r>
              <a:rPr lang="en-US" sz="4000" dirty="0"/>
              <a:t> </a:t>
            </a:r>
            <a:r>
              <a:rPr lang="en-US" sz="3800" dirty="0">
                <a:latin typeface="Verdana" panose="020B0604030504040204" pitchFamily="34" charset="0"/>
                <a:ea typeface="Verdana" panose="020B0604030504040204" pitchFamily="34" charset="0"/>
              </a:rPr>
              <a:t>Marshall’s Citizenship</a:t>
            </a:r>
          </a:p>
          <a:p>
            <a:pPr>
              <a:lnSpc>
                <a:spcPct val="150000"/>
              </a:lnSpc>
              <a:buClr>
                <a:srgbClr val="7030A0"/>
              </a:buClr>
              <a:buFont typeface="Wingdings" panose="05000000000000000000" pitchFamily="2" charset="2"/>
              <a:buChar char="Ø"/>
            </a:pPr>
            <a:r>
              <a:rPr lang="en-US" sz="3800" dirty="0">
                <a:latin typeface="Verdana" panose="020B0604030504040204" pitchFamily="34" charset="0"/>
                <a:ea typeface="Verdana" panose="020B0604030504040204" pitchFamily="34" charset="0"/>
              </a:rPr>
              <a:t> Citizenship as a Mosaic</a:t>
            </a:r>
          </a:p>
          <a:p>
            <a:pPr>
              <a:lnSpc>
                <a:spcPct val="150000"/>
              </a:lnSpc>
              <a:buClr>
                <a:srgbClr val="7030A0"/>
              </a:buClr>
              <a:buFont typeface="Wingdings" panose="05000000000000000000" pitchFamily="2" charset="2"/>
              <a:buChar char="Ø"/>
            </a:pPr>
            <a:r>
              <a:rPr lang="en-US" sz="3800" dirty="0">
                <a:latin typeface="Verdana" panose="020B0604030504040204" pitchFamily="34" charset="0"/>
                <a:ea typeface="Verdana" panose="020B0604030504040204" pitchFamily="34" charset="0"/>
              </a:rPr>
              <a:t> </a:t>
            </a:r>
            <a:r>
              <a:rPr lang="en-US" sz="3600" dirty="0">
                <a:latin typeface="Verdana" panose="020B0604030504040204" pitchFamily="34" charset="0"/>
                <a:ea typeface="Verdana" panose="020B0604030504040204" pitchFamily="34" charset="0"/>
              </a:rPr>
              <a:t>Citizenship and Context </a:t>
            </a:r>
          </a:p>
          <a:p>
            <a:pPr>
              <a:lnSpc>
                <a:spcPct val="150000"/>
              </a:lnSpc>
              <a:buClr>
                <a:srgbClr val="7030A0"/>
              </a:buClr>
              <a:buFont typeface="Wingdings" panose="05000000000000000000" pitchFamily="2" charset="2"/>
              <a:buChar char="Ø"/>
            </a:pPr>
            <a:r>
              <a:rPr lang="en-US" sz="3600" dirty="0">
                <a:latin typeface="Verdana" panose="020B0604030504040204" pitchFamily="34" charset="0"/>
                <a:ea typeface="Verdana" panose="020B0604030504040204" pitchFamily="34" charset="0"/>
              </a:rPr>
              <a:t> </a:t>
            </a:r>
            <a:r>
              <a:rPr lang="en-US" sz="3800" dirty="0">
                <a:latin typeface="Verdana" panose="020B0604030504040204" pitchFamily="34" charset="0"/>
                <a:ea typeface="Verdana" panose="020B0604030504040204" pitchFamily="34" charset="0"/>
              </a:rPr>
              <a:t>Why Active Citizenship Matters?  </a:t>
            </a:r>
          </a:p>
          <a:p>
            <a:pPr>
              <a:lnSpc>
                <a:spcPct val="150000"/>
              </a:lnSpc>
              <a:buClr>
                <a:srgbClr val="7030A0"/>
              </a:buClr>
              <a:buFont typeface="Wingdings" panose="05000000000000000000" pitchFamily="2" charset="2"/>
              <a:buChar char="Ø"/>
            </a:pPr>
            <a:r>
              <a:rPr lang="en-US" sz="3800" dirty="0">
                <a:latin typeface="Verdana" panose="020B0604030504040204" pitchFamily="34" charset="0"/>
                <a:ea typeface="Verdana" panose="020B0604030504040204" pitchFamily="34" charset="0"/>
              </a:rPr>
              <a:t> Characteristics of a Civic Prison </a:t>
            </a:r>
          </a:p>
          <a:p>
            <a:pPr>
              <a:lnSpc>
                <a:spcPct val="150000"/>
              </a:lnSpc>
              <a:buClr>
                <a:srgbClr val="7030A0"/>
              </a:buClr>
              <a:buFont typeface="Wingdings" panose="05000000000000000000" pitchFamily="2" charset="2"/>
              <a:buChar char="Ø"/>
            </a:pPr>
            <a:r>
              <a:rPr lang="en-US" sz="38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9869204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9861" y="84083"/>
            <a:ext cx="8510401" cy="762000"/>
          </a:xfrm>
        </p:spPr>
        <p:txBody>
          <a:bodyPr/>
          <a:lstStyle/>
          <a:p>
            <a:pPr algn="ctr"/>
            <a:r>
              <a:rPr lang="en-GB" sz="5000" b="1" dirty="0">
                <a:solidFill>
                  <a:srgbClr val="7030A0"/>
                </a:solidFill>
                <a:latin typeface="Verdana" panose="020B0604030504040204" pitchFamily="34" charset="0"/>
                <a:ea typeface="Verdana" panose="020B0604030504040204" pitchFamily="34" charset="0"/>
              </a:rPr>
              <a:t>Mosaic of Citizenship </a:t>
            </a:r>
          </a:p>
        </p:txBody>
      </p:sp>
      <p:sp>
        <p:nvSpPr>
          <p:cNvPr id="3" name="Content Placeholder 2"/>
          <p:cNvSpPr>
            <a:spLocks noGrp="1"/>
          </p:cNvSpPr>
          <p:nvPr>
            <p:ph idx="1"/>
          </p:nvPr>
        </p:nvSpPr>
        <p:spPr>
          <a:xfrm>
            <a:off x="68316" y="1320481"/>
            <a:ext cx="13464804" cy="5662210"/>
          </a:xfrm>
        </p:spPr>
        <p:txBody>
          <a:bodyPr/>
          <a:lstStyle/>
          <a:p>
            <a:pPr marL="0" lvl="0" indent="0" algn="just" fontAlgn="auto">
              <a:spcBef>
                <a:spcPts val="0"/>
              </a:spcBef>
              <a:spcAft>
                <a:spcPts val="0"/>
              </a:spcAft>
              <a:buNone/>
            </a:pPr>
            <a:r>
              <a:rPr lang="en-IE" b="1" i="1" kern="1200" dirty="0">
                <a:solidFill>
                  <a:schemeClr val="tx1"/>
                </a:solidFill>
                <a:latin typeface="Verdana" panose="020B0604030504040204" pitchFamily="34" charset="0"/>
                <a:ea typeface="Verdana" panose="020B0604030504040204" pitchFamily="34" charset="0"/>
                <a:cs typeface="Verdana" panose="020B0604030504040204" pitchFamily="34" charset="0"/>
              </a:rPr>
              <a:t>Marshall’s Citizenship (1950)</a:t>
            </a:r>
          </a:p>
          <a:p>
            <a:pPr marL="0" lvl="0" indent="0" algn="just" fontAlgn="auto">
              <a:spcBef>
                <a:spcPts val="0"/>
              </a:spcBef>
              <a:spcAft>
                <a:spcPts val="0"/>
              </a:spcAft>
              <a:buNone/>
            </a:pPr>
            <a:endParaRPr lang="en-IE" sz="20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lvl="0" indent="0" algn="just" fontAlgn="auto">
              <a:lnSpc>
                <a:spcPct val="150000"/>
              </a:lnSpc>
              <a:spcBef>
                <a:spcPts val="0"/>
              </a:spcBef>
              <a:spcAft>
                <a:spcPts val="0"/>
              </a:spcAft>
              <a:buNone/>
            </a:pPr>
            <a:r>
              <a:rPr lang="en-IE" sz="2600" b="1" kern="1200" dirty="0">
                <a:solidFill>
                  <a:srgbClr val="7030A0"/>
                </a:solidFill>
                <a:latin typeface="Verdana" panose="020B0604030504040204" pitchFamily="34" charset="0"/>
                <a:ea typeface="Verdana" panose="020B0604030504040204" pitchFamily="34" charset="0"/>
                <a:cs typeface="Verdana" panose="020B0604030504040204" pitchFamily="34" charset="0"/>
              </a:rPr>
              <a:t>18</a:t>
            </a:r>
            <a:r>
              <a:rPr lang="en-IE" sz="2600" b="1" kern="1200" baseline="30000" dirty="0">
                <a:solidFill>
                  <a:srgbClr val="7030A0"/>
                </a:solidFill>
                <a:latin typeface="Verdana" panose="020B0604030504040204" pitchFamily="34" charset="0"/>
                <a:ea typeface="Verdana" panose="020B0604030504040204" pitchFamily="34" charset="0"/>
                <a:cs typeface="Verdana" panose="020B0604030504040204" pitchFamily="34" charset="0"/>
              </a:rPr>
              <a:t>th</a:t>
            </a:r>
            <a:r>
              <a:rPr lang="en-IE" sz="2600" b="1" kern="1200" dirty="0">
                <a:solidFill>
                  <a:srgbClr val="7030A0"/>
                </a:solidFill>
                <a:latin typeface="Verdana" panose="020B0604030504040204" pitchFamily="34" charset="0"/>
                <a:ea typeface="Verdana" panose="020B0604030504040204" pitchFamily="34" charset="0"/>
                <a:cs typeface="Verdana" panose="020B0604030504040204" pitchFamily="34" charset="0"/>
              </a:rPr>
              <a:t> Century - Civil: 	</a:t>
            </a:r>
            <a:r>
              <a:rPr lang="en-IE" sz="26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Right to justice</a:t>
            </a:r>
          </a:p>
          <a:p>
            <a:pPr marL="0" lvl="0" indent="0" algn="just" fontAlgn="auto">
              <a:lnSpc>
                <a:spcPct val="150000"/>
              </a:lnSpc>
              <a:spcBef>
                <a:spcPts val="0"/>
              </a:spcBef>
              <a:spcAft>
                <a:spcPts val="0"/>
              </a:spcAft>
              <a:buNone/>
            </a:pPr>
            <a:r>
              <a:rPr lang="en-IE" sz="2600" b="1" kern="1200" dirty="0">
                <a:solidFill>
                  <a:srgbClr val="7030A0"/>
                </a:solidFill>
                <a:latin typeface="Verdana" panose="020B0604030504040204" pitchFamily="34" charset="0"/>
                <a:ea typeface="Verdana" panose="020B0604030504040204" pitchFamily="34" charset="0"/>
                <a:cs typeface="Verdana" panose="020B0604030504040204" pitchFamily="34" charset="0"/>
              </a:rPr>
              <a:t>19</a:t>
            </a:r>
            <a:r>
              <a:rPr lang="en-IE" sz="2600" b="1" kern="1200" baseline="30000" dirty="0">
                <a:solidFill>
                  <a:srgbClr val="7030A0"/>
                </a:solidFill>
                <a:latin typeface="Verdana" panose="020B0604030504040204" pitchFamily="34" charset="0"/>
                <a:ea typeface="Verdana" panose="020B0604030504040204" pitchFamily="34" charset="0"/>
                <a:cs typeface="Verdana" panose="020B0604030504040204" pitchFamily="34" charset="0"/>
              </a:rPr>
              <a:t>th</a:t>
            </a:r>
            <a:r>
              <a:rPr lang="en-IE" sz="2600" b="1" kern="1200" dirty="0">
                <a:solidFill>
                  <a:srgbClr val="7030A0"/>
                </a:solidFill>
                <a:latin typeface="Verdana" panose="020B0604030504040204" pitchFamily="34" charset="0"/>
                <a:ea typeface="Verdana" panose="020B0604030504040204" pitchFamily="34" charset="0"/>
                <a:cs typeface="Verdana" panose="020B0604030504040204" pitchFamily="34" charset="0"/>
              </a:rPr>
              <a:t> Century - Political: 	</a:t>
            </a:r>
            <a:r>
              <a:rPr lang="en-IE" sz="26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Right to participate in political process </a:t>
            </a:r>
          </a:p>
          <a:p>
            <a:pPr marL="0" lvl="0" indent="0" fontAlgn="auto">
              <a:lnSpc>
                <a:spcPct val="150000"/>
              </a:lnSpc>
              <a:spcBef>
                <a:spcPts val="0"/>
              </a:spcBef>
              <a:spcAft>
                <a:spcPts val="0"/>
              </a:spcAft>
              <a:buNone/>
            </a:pPr>
            <a:r>
              <a:rPr lang="en-IE" sz="2600" b="1" kern="1200" dirty="0">
                <a:solidFill>
                  <a:srgbClr val="7030A0"/>
                </a:solidFill>
                <a:latin typeface="Verdana" panose="020B0604030504040204" pitchFamily="34" charset="0"/>
                <a:ea typeface="Verdana" panose="020B0604030504040204" pitchFamily="34" charset="0"/>
                <a:cs typeface="Verdana" panose="020B0604030504040204" pitchFamily="34" charset="0"/>
              </a:rPr>
              <a:t>20</a:t>
            </a:r>
            <a:r>
              <a:rPr lang="en-IE" sz="2600" b="1" kern="1200" baseline="30000" dirty="0">
                <a:solidFill>
                  <a:srgbClr val="7030A0"/>
                </a:solidFill>
                <a:latin typeface="Verdana" panose="020B0604030504040204" pitchFamily="34" charset="0"/>
                <a:ea typeface="Verdana" panose="020B0604030504040204" pitchFamily="34" charset="0"/>
                <a:cs typeface="Verdana" panose="020B0604030504040204" pitchFamily="34" charset="0"/>
              </a:rPr>
              <a:t>th</a:t>
            </a:r>
            <a:r>
              <a:rPr lang="en-IE" sz="2600" b="1" kern="1200" dirty="0">
                <a:solidFill>
                  <a:srgbClr val="7030A0"/>
                </a:solidFill>
                <a:latin typeface="Verdana" panose="020B0604030504040204" pitchFamily="34" charset="0"/>
                <a:ea typeface="Verdana" panose="020B0604030504040204" pitchFamily="34" charset="0"/>
                <a:cs typeface="Verdana" panose="020B0604030504040204" pitchFamily="34" charset="0"/>
              </a:rPr>
              <a:t> Century - Social:</a:t>
            </a:r>
            <a:r>
              <a:rPr lang="en-IE" sz="26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 	Right to live in a society according to 							prevailing standards </a:t>
            </a:r>
          </a:p>
          <a:p>
            <a:pPr marL="0" lvl="0" indent="0" algn="just" fontAlgn="auto">
              <a:lnSpc>
                <a:spcPct val="150000"/>
              </a:lnSpc>
              <a:spcBef>
                <a:spcPts val="0"/>
              </a:spcBef>
              <a:spcAft>
                <a:spcPts val="0"/>
              </a:spcAft>
              <a:buNone/>
            </a:pPr>
            <a:r>
              <a:rPr lang="en-IE" b="1" i="1" kern="1200" dirty="0">
                <a:solidFill>
                  <a:schemeClr val="tx1"/>
                </a:solidFill>
                <a:latin typeface="Verdana" panose="020B0604030504040204" pitchFamily="34" charset="0"/>
                <a:ea typeface="Verdana" panose="020B0604030504040204" pitchFamily="34" charset="0"/>
                <a:cs typeface="Verdana" panose="020B0604030504040204" pitchFamily="34" charset="0"/>
              </a:rPr>
              <a:t>Post Marshall </a:t>
            </a:r>
          </a:p>
          <a:p>
            <a:pPr marL="0" lvl="0" indent="0" fontAlgn="auto">
              <a:lnSpc>
                <a:spcPct val="150000"/>
              </a:lnSpc>
              <a:spcBef>
                <a:spcPts val="0"/>
              </a:spcBef>
              <a:spcAft>
                <a:spcPts val="0"/>
              </a:spcAft>
              <a:buNone/>
            </a:pPr>
            <a:r>
              <a:rPr lang="en-IE" sz="2600" b="1" kern="1200" dirty="0">
                <a:solidFill>
                  <a:srgbClr val="7030A0"/>
                </a:solidFill>
                <a:latin typeface="Verdana" panose="020B0604030504040204" pitchFamily="34" charset="0"/>
                <a:ea typeface="Verdana" panose="020B0604030504040204" pitchFamily="34" charset="0"/>
                <a:cs typeface="Verdana" panose="020B0604030504040204" pitchFamily="34" charset="0"/>
              </a:rPr>
              <a:t>21</a:t>
            </a:r>
            <a:r>
              <a:rPr lang="en-IE" sz="2600" b="1" kern="1200" baseline="30000" dirty="0">
                <a:solidFill>
                  <a:srgbClr val="7030A0"/>
                </a:solidFill>
                <a:latin typeface="Verdana" panose="020B0604030504040204" pitchFamily="34" charset="0"/>
                <a:ea typeface="Verdana" panose="020B0604030504040204" pitchFamily="34" charset="0"/>
                <a:cs typeface="Verdana" panose="020B0604030504040204" pitchFamily="34" charset="0"/>
              </a:rPr>
              <a:t>st</a:t>
            </a:r>
            <a:r>
              <a:rPr lang="en-IE" sz="2600" b="1" kern="1200" dirty="0">
                <a:solidFill>
                  <a:srgbClr val="7030A0"/>
                </a:solidFill>
                <a:latin typeface="Verdana" panose="020B0604030504040204" pitchFamily="34" charset="0"/>
                <a:ea typeface="Verdana" panose="020B0604030504040204" pitchFamily="34" charset="0"/>
                <a:cs typeface="Verdana" panose="020B0604030504040204" pitchFamily="34" charset="0"/>
              </a:rPr>
              <a:t> Century – </a:t>
            </a:r>
            <a:r>
              <a:rPr lang="en-IE" sz="2600" b="1" kern="1200" dirty="0">
                <a:solidFill>
                  <a:srgbClr val="7030A0"/>
                </a:solidFill>
                <a:latin typeface="Verdana" panose="020B0604030504040204" pitchFamily="34" charset="0"/>
                <a:ea typeface="Verdana" panose="020B0604030504040204" pitchFamily="34" charset="0"/>
              </a:rPr>
              <a:t>Active: 	</a:t>
            </a:r>
            <a:r>
              <a:rPr lang="en-IE" sz="2600" b="1" kern="1200" dirty="0">
                <a:solidFill>
                  <a:schemeClr val="tx1"/>
                </a:solidFill>
                <a:latin typeface="Verdana" panose="020B0604030504040204" pitchFamily="34" charset="0"/>
                <a:ea typeface="Verdana" panose="020B0604030504040204" pitchFamily="34" charset="0"/>
              </a:rPr>
              <a:t>Volunteering/Community Participation</a:t>
            </a:r>
            <a:endParaRPr lang="en-GB" sz="26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944386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169182"/>
            <a:ext cx="11996057" cy="500289"/>
          </a:xfrm>
        </p:spPr>
        <p:txBody>
          <a:bodyPr>
            <a:normAutofit fontScale="90000"/>
          </a:bodyPr>
          <a:lstStyle/>
          <a:p>
            <a:pPr algn="ctr"/>
            <a:r>
              <a:rPr lang="en-US" b="1" dirty="0">
                <a:latin typeface="Verdana" panose="020B0604030504040204" pitchFamily="34" charset="0"/>
                <a:ea typeface="Verdana" panose="020B0604030504040204" pitchFamily="34" charset="0"/>
              </a:rPr>
              <a:t>Mosaic of Citizenship </a:t>
            </a:r>
            <a:endParaRPr lang="en-GB" b="1" dirty="0">
              <a:latin typeface="Verdana" panose="020B0604030504040204" pitchFamily="34" charset="0"/>
              <a:ea typeface="Verdana" panose="020B0604030504040204" pitchFamily="34" charset="0"/>
            </a:endParaRPr>
          </a:p>
        </p:txBody>
      </p:sp>
      <p:sp>
        <p:nvSpPr>
          <p:cNvPr id="3" name="Subtitle 2"/>
          <p:cNvSpPr>
            <a:spLocks noGrp="1"/>
          </p:cNvSpPr>
          <p:nvPr>
            <p:ph idx="1"/>
          </p:nvPr>
        </p:nvSpPr>
        <p:spPr/>
        <p:txBody>
          <a:bodyPr/>
          <a:lstStyle/>
          <a:p>
            <a:pPr algn="ctr" fontAlgn="auto">
              <a:spcBef>
                <a:spcPct val="20000"/>
              </a:spcBef>
              <a:spcAft>
                <a:spcPts val="0"/>
              </a:spcAft>
            </a:pPr>
            <a:endParaRPr lang="en-GB" sz="1000" kern="1200" dirty="0">
              <a:solidFill>
                <a:schemeClr val="tx1"/>
              </a:solidFill>
              <a:latin typeface="Arial" panose="020B0604020202020204" pitchFamily="34" charset="0"/>
              <a:ea typeface="Times New Roman"/>
              <a:cs typeface="Arial" panose="020B0604020202020204" pitchFamily="34" charset="0"/>
            </a:endParaRPr>
          </a:p>
          <a:p>
            <a:pPr algn="ctr" fontAlgn="auto">
              <a:spcBef>
                <a:spcPct val="20000"/>
              </a:spcBef>
              <a:spcAft>
                <a:spcPts val="0"/>
              </a:spcAft>
            </a:pPr>
            <a:endParaRPr lang="en-GB" sz="2600" b="1" dirty="0">
              <a:solidFill>
                <a:schemeClr val="tx1"/>
              </a:solidFill>
              <a:latin typeface="TUOS Stephenson"/>
              <a:ea typeface="Verdana" panose="020B0604030504040204" pitchFamily="34" charset="0"/>
              <a:cs typeface="Verdana" panose="020B0604030504040204" pitchFamily="34" charset="0"/>
            </a:endParaRPr>
          </a:p>
        </p:txBody>
      </p:sp>
      <p:graphicFrame>
        <p:nvGraphicFramePr>
          <p:cNvPr id="6" name="Diagram 5"/>
          <p:cNvGraphicFramePr/>
          <p:nvPr>
            <p:extLst>
              <p:ext uri="{D42A27DB-BD31-4B8C-83A1-F6EECF244321}">
                <p14:modId xmlns:p14="http://schemas.microsoft.com/office/powerpoint/2010/main" val="4126866612"/>
              </p:ext>
            </p:extLst>
          </p:nvPr>
        </p:nvGraphicFramePr>
        <p:xfrm>
          <a:off x="-1" y="549955"/>
          <a:ext cx="11856721" cy="60794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95015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212431" y="215605"/>
            <a:ext cx="8855242" cy="831142"/>
          </a:xfrm>
        </p:spPr>
        <p:txBody>
          <a:bodyPr/>
          <a:lstStyle/>
          <a:p>
            <a:pPr algn="ctr" fontAlgn="auto">
              <a:spcAft>
                <a:spcPts val="0"/>
              </a:spcAft>
              <a:defRPr/>
            </a:pPr>
            <a:r>
              <a:rPr lang="en-IE" b="1" dirty="0">
                <a:solidFill>
                  <a:srgbClr val="7030A0"/>
                </a:solidFill>
                <a:latin typeface="Verdana" panose="020B0604030504040204" pitchFamily="34" charset="0"/>
                <a:ea typeface="Verdana" panose="020B0604030504040204" pitchFamily="34" charset="0"/>
                <a:cs typeface="Arial" pitchFamily="34" charset="0"/>
              </a:rPr>
              <a:t>Citizenship and Context </a:t>
            </a:r>
            <a:endParaRPr lang="en-US" b="1" dirty="0">
              <a:solidFill>
                <a:srgbClr val="7030A0"/>
              </a:solidFill>
              <a:latin typeface="Verdana" panose="020B0604030504040204" pitchFamily="34" charset="0"/>
              <a:ea typeface="Verdana" panose="020B0604030504040204" pitchFamily="34" charset="0"/>
              <a:cs typeface="Arial" pitchFamily="34" charset="0"/>
            </a:endParaRPr>
          </a:p>
        </p:txBody>
      </p:sp>
      <p:grpSp>
        <p:nvGrpSpPr>
          <p:cNvPr id="2" name="Group 1"/>
          <p:cNvGrpSpPr/>
          <p:nvPr/>
        </p:nvGrpSpPr>
        <p:grpSpPr>
          <a:xfrm>
            <a:off x="1615440" y="1520840"/>
            <a:ext cx="9173677" cy="4971350"/>
            <a:chOff x="1615440" y="1520840"/>
            <a:chExt cx="9173677" cy="4971350"/>
          </a:xfrm>
          <a:effectLst>
            <a:outerShdw blurRad="50800" dist="38100" dir="18900000" algn="bl" rotWithShape="0">
              <a:prstClr val="black">
                <a:alpha val="40000"/>
              </a:prstClr>
            </a:outerShdw>
          </a:effectLst>
        </p:grpSpPr>
        <p:sp>
          <p:nvSpPr>
            <p:cNvPr id="3" name="Freeform 2"/>
            <p:cNvSpPr/>
            <p:nvPr/>
          </p:nvSpPr>
          <p:spPr>
            <a:xfrm>
              <a:off x="1615440" y="3253281"/>
              <a:ext cx="4955562" cy="1506469"/>
            </a:xfrm>
            <a:custGeom>
              <a:avLst/>
              <a:gdLst>
                <a:gd name="connsiteX0" fmla="*/ 0 w 4955562"/>
                <a:gd name="connsiteY0" fmla="*/ 150647 h 1506469"/>
                <a:gd name="connsiteX1" fmla="*/ 150647 w 4955562"/>
                <a:gd name="connsiteY1" fmla="*/ 0 h 1506469"/>
                <a:gd name="connsiteX2" fmla="*/ 4804915 w 4955562"/>
                <a:gd name="connsiteY2" fmla="*/ 0 h 1506469"/>
                <a:gd name="connsiteX3" fmla="*/ 4955562 w 4955562"/>
                <a:gd name="connsiteY3" fmla="*/ 150647 h 1506469"/>
                <a:gd name="connsiteX4" fmla="*/ 4955562 w 4955562"/>
                <a:gd name="connsiteY4" fmla="*/ 1355822 h 1506469"/>
                <a:gd name="connsiteX5" fmla="*/ 4804915 w 4955562"/>
                <a:gd name="connsiteY5" fmla="*/ 1506469 h 1506469"/>
                <a:gd name="connsiteX6" fmla="*/ 150647 w 4955562"/>
                <a:gd name="connsiteY6" fmla="*/ 1506469 h 1506469"/>
                <a:gd name="connsiteX7" fmla="*/ 0 w 4955562"/>
                <a:gd name="connsiteY7" fmla="*/ 1355822 h 1506469"/>
                <a:gd name="connsiteX8" fmla="*/ 0 w 4955562"/>
                <a:gd name="connsiteY8" fmla="*/ 150647 h 150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5562" h="1506469">
                  <a:moveTo>
                    <a:pt x="0" y="150647"/>
                  </a:moveTo>
                  <a:cubicBezTo>
                    <a:pt x="0" y="67447"/>
                    <a:pt x="67447" y="0"/>
                    <a:pt x="150647" y="0"/>
                  </a:cubicBezTo>
                  <a:lnTo>
                    <a:pt x="4804915" y="0"/>
                  </a:lnTo>
                  <a:cubicBezTo>
                    <a:pt x="4888115" y="0"/>
                    <a:pt x="4955562" y="67447"/>
                    <a:pt x="4955562" y="150647"/>
                  </a:cubicBezTo>
                  <a:lnTo>
                    <a:pt x="4955562" y="1355822"/>
                  </a:lnTo>
                  <a:cubicBezTo>
                    <a:pt x="4955562" y="1439022"/>
                    <a:pt x="4888115" y="1506469"/>
                    <a:pt x="4804915" y="1506469"/>
                  </a:cubicBezTo>
                  <a:lnTo>
                    <a:pt x="150647" y="1506469"/>
                  </a:lnTo>
                  <a:cubicBezTo>
                    <a:pt x="67447" y="1506469"/>
                    <a:pt x="0" y="1439022"/>
                    <a:pt x="0" y="1355822"/>
                  </a:cubicBezTo>
                  <a:lnTo>
                    <a:pt x="0" y="150647"/>
                  </a:lnTo>
                  <a:close/>
                </a:path>
              </a:pathLst>
            </a:custGeom>
          </p:spPr>
          <p:style>
            <a:lnRef idx="2">
              <a:schemeClr val="lt1">
                <a:hueOff val="0"/>
                <a:satOff val="0"/>
                <a:lumOff val="0"/>
                <a:alphaOff val="0"/>
              </a:schemeClr>
            </a:lnRef>
            <a:fillRef idx="1">
              <a:schemeClr val="accent2">
                <a:shade val="60000"/>
                <a:hueOff val="0"/>
                <a:satOff val="0"/>
                <a:lumOff val="0"/>
                <a:alphaOff val="0"/>
              </a:schemeClr>
            </a:fillRef>
            <a:effectRef idx="0">
              <a:schemeClr val="accent2">
                <a:shade val="60000"/>
                <a:hueOff val="0"/>
                <a:satOff val="0"/>
                <a:lumOff val="0"/>
                <a:alphaOff val="0"/>
              </a:schemeClr>
            </a:effectRef>
            <a:fontRef idx="minor">
              <a:schemeClr val="lt1"/>
            </a:fontRef>
          </p:style>
          <p:txBody>
            <a:bodyPr spcFirstLastPara="0" vert="horz" wrap="square" lIns="75873" tIns="75873" rIns="75873" bIns="75873" numCol="1" spcCol="1270" anchor="ctr" anchorCtr="0">
              <a:noAutofit/>
            </a:bodyPr>
            <a:lstStyle/>
            <a:p>
              <a:pPr lvl="0" algn="ctr" defTabSz="2222500">
                <a:lnSpc>
                  <a:spcPct val="90000"/>
                </a:lnSpc>
                <a:spcBef>
                  <a:spcPct val="0"/>
                </a:spcBef>
                <a:spcAft>
                  <a:spcPct val="35000"/>
                </a:spcAft>
              </a:pPr>
              <a:r>
                <a:rPr lang="en-GB" sz="5000" b="1" kern="1200" dirty="0">
                  <a:latin typeface="Verdana" panose="020B0604030504040204" pitchFamily="34" charset="0"/>
                  <a:ea typeface="Verdana" panose="020B0604030504040204" pitchFamily="34" charset="0"/>
                  <a:cs typeface="Arial" pitchFamily="34" charset="0"/>
                </a:rPr>
                <a:t>Citizenship</a:t>
              </a:r>
              <a:r>
                <a:rPr lang="en-GB" sz="5000" b="1" kern="1200" dirty="0"/>
                <a:t> </a:t>
              </a:r>
            </a:p>
          </p:txBody>
        </p:sp>
        <p:sp>
          <p:nvSpPr>
            <p:cNvPr id="5" name="Freeform 4"/>
            <p:cNvSpPr/>
            <p:nvPr/>
          </p:nvSpPr>
          <p:spPr>
            <a:xfrm rot="18289469">
              <a:off x="6118389" y="3113076"/>
              <a:ext cx="2110402" cy="54438"/>
            </a:xfrm>
            <a:custGeom>
              <a:avLst/>
              <a:gdLst>
                <a:gd name="connsiteX0" fmla="*/ 0 w 2110402"/>
                <a:gd name="connsiteY0" fmla="*/ 27219 h 54438"/>
                <a:gd name="connsiteX1" fmla="*/ 2110402 w 2110402"/>
                <a:gd name="connsiteY1" fmla="*/ 27219 h 54438"/>
              </a:gdLst>
              <a:ahLst/>
              <a:cxnLst>
                <a:cxn ang="0">
                  <a:pos x="connsiteX0" y="connsiteY0"/>
                </a:cxn>
                <a:cxn ang="0">
                  <a:pos x="connsiteX1" y="connsiteY1"/>
                </a:cxn>
              </a:cxnLst>
              <a:rect l="l" t="t" r="r" b="b"/>
              <a:pathLst>
                <a:path w="2110402" h="54438">
                  <a:moveTo>
                    <a:pt x="0" y="27219"/>
                  </a:moveTo>
                  <a:lnTo>
                    <a:pt x="2110402" y="27219"/>
                  </a:lnTo>
                </a:path>
              </a:pathLst>
            </a:custGeom>
            <a:noFill/>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txBody>
            <a:bodyPr spcFirstLastPara="0" vert="horz" wrap="square" lIns="1015141" tIns="-25541" rIns="1015141" bIns="-25542" numCol="1" spcCol="1270" anchor="ctr" anchorCtr="0">
              <a:noAutofit/>
            </a:bodyPr>
            <a:lstStyle/>
            <a:p>
              <a:pPr lvl="0" algn="ctr" defTabSz="355600">
                <a:lnSpc>
                  <a:spcPct val="90000"/>
                </a:lnSpc>
                <a:spcBef>
                  <a:spcPct val="0"/>
                </a:spcBef>
                <a:spcAft>
                  <a:spcPct val="35000"/>
                </a:spcAft>
              </a:pPr>
              <a:endParaRPr lang="en-GB" sz="800" kern="1200" dirty="0"/>
            </a:p>
          </p:txBody>
        </p:sp>
        <p:sp>
          <p:nvSpPr>
            <p:cNvPr id="6" name="Freeform 5"/>
            <p:cNvSpPr/>
            <p:nvPr/>
          </p:nvSpPr>
          <p:spPr>
            <a:xfrm>
              <a:off x="7776178" y="1520840"/>
              <a:ext cx="3012939" cy="1506469"/>
            </a:xfrm>
            <a:custGeom>
              <a:avLst/>
              <a:gdLst>
                <a:gd name="connsiteX0" fmla="*/ 0 w 3012939"/>
                <a:gd name="connsiteY0" fmla="*/ 150647 h 1506469"/>
                <a:gd name="connsiteX1" fmla="*/ 150647 w 3012939"/>
                <a:gd name="connsiteY1" fmla="*/ 0 h 1506469"/>
                <a:gd name="connsiteX2" fmla="*/ 2862292 w 3012939"/>
                <a:gd name="connsiteY2" fmla="*/ 0 h 1506469"/>
                <a:gd name="connsiteX3" fmla="*/ 3012939 w 3012939"/>
                <a:gd name="connsiteY3" fmla="*/ 150647 h 1506469"/>
                <a:gd name="connsiteX4" fmla="*/ 3012939 w 3012939"/>
                <a:gd name="connsiteY4" fmla="*/ 1355822 h 1506469"/>
                <a:gd name="connsiteX5" fmla="*/ 2862292 w 3012939"/>
                <a:gd name="connsiteY5" fmla="*/ 1506469 h 1506469"/>
                <a:gd name="connsiteX6" fmla="*/ 150647 w 3012939"/>
                <a:gd name="connsiteY6" fmla="*/ 1506469 h 1506469"/>
                <a:gd name="connsiteX7" fmla="*/ 0 w 3012939"/>
                <a:gd name="connsiteY7" fmla="*/ 1355822 h 1506469"/>
                <a:gd name="connsiteX8" fmla="*/ 0 w 3012939"/>
                <a:gd name="connsiteY8" fmla="*/ 150647 h 150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2939" h="1506469">
                  <a:moveTo>
                    <a:pt x="0" y="150647"/>
                  </a:moveTo>
                  <a:cubicBezTo>
                    <a:pt x="0" y="67447"/>
                    <a:pt x="67447" y="0"/>
                    <a:pt x="150647" y="0"/>
                  </a:cubicBezTo>
                  <a:lnTo>
                    <a:pt x="2862292" y="0"/>
                  </a:lnTo>
                  <a:cubicBezTo>
                    <a:pt x="2945492" y="0"/>
                    <a:pt x="3012939" y="67447"/>
                    <a:pt x="3012939" y="150647"/>
                  </a:cubicBezTo>
                  <a:lnTo>
                    <a:pt x="3012939" y="1355822"/>
                  </a:lnTo>
                  <a:cubicBezTo>
                    <a:pt x="3012939" y="1439022"/>
                    <a:pt x="2945492" y="1506469"/>
                    <a:pt x="2862292" y="1506469"/>
                  </a:cubicBezTo>
                  <a:lnTo>
                    <a:pt x="150647" y="1506469"/>
                  </a:lnTo>
                  <a:cubicBezTo>
                    <a:pt x="67447" y="1506469"/>
                    <a:pt x="0" y="1439022"/>
                    <a:pt x="0" y="1355822"/>
                  </a:cubicBezTo>
                  <a:lnTo>
                    <a:pt x="0" y="150647"/>
                  </a:lnTo>
                  <a:close/>
                </a:path>
              </a:pathLst>
            </a:custGeom>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txBody>
            <a:bodyPr spcFirstLastPara="0" vert="horz" wrap="square" lIns="70793" tIns="70793" rIns="70793" bIns="70793" numCol="1" spcCol="1270" anchor="ctr" anchorCtr="0">
              <a:noAutofit/>
            </a:bodyPr>
            <a:lstStyle/>
            <a:p>
              <a:pPr lvl="0" algn="ctr" defTabSz="1866900">
                <a:lnSpc>
                  <a:spcPct val="90000"/>
                </a:lnSpc>
                <a:spcBef>
                  <a:spcPct val="0"/>
                </a:spcBef>
                <a:spcAft>
                  <a:spcPct val="35000"/>
                </a:spcAft>
              </a:pPr>
              <a:r>
                <a:rPr lang="en-GB" sz="4200" b="1" kern="1200" dirty="0">
                  <a:latin typeface="Verdana" panose="020B0604030504040204" pitchFamily="34" charset="0"/>
                  <a:ea typeface="Verdana" panose="020B0604030504040204" pitchFamily="34" charset="0"/>
                  <a:cs typeface="Arial" pitchFamily="34" charset="0"/>
                </a:rPr>
                <a:t>State</a:t>
              </a:r>
            </a:p>
          </p:txBody>
        </p:sp>
        <p:sp>
          <p:nvSpPr>
            <p:cNvPr id="7" name="Freeform 6"/>
            <p:cNvSpPr/>
            <p:nvPr/>
          </p:nvSpPr>
          <p:spPr>
            <a:xfrm>
              <a:off x="6571002" y="3979296"/>
              <a:ext cx="1205175" cy="54438"/>
            </a:xfrm>
            <a:custGeom>
              <a:avLst/>
              <a:gdLst>
                <a:gd name="connsiteX0" fmla="*/ 0 w 1205175"/>
                <a:gd name="connsiteY0" fmla="*/ 27219 h 54438"/>
                <a:gd name="connsiteX1" fmla="*/ 1205175 w 1205175"/>
                <a:gd name="connsiteY1" fmla="*/ 27219 h 54438"/>
              </a:gdLst>
              <a:ahLst/>
              <a:cxnLst>
                <a:cxn ang="0">
                  <a:pos x="connsiteX0" y="connsiteY0"/>
                </a:cxn>
                <a:cxn ang="0">
                  <a:pos x="connsiteX1" y="connsiteY1"/>
                </a:cxn>
              </a:cxnLst>
              <a:rect l="l" t="t" r="r" b="b"/>
              <a:pathLst>
                <a:path w="1205175" h="54438">
                  <a:moveTo>
                    <a:pt x="0" y="27219"/>
                  </a:moveTo>
                  <a:lnTo>
                    <a:pt x="1205175" y="27219"/>
                  </a:lnTo>
                </a:path>
              </a:pathLst>
            </a:custGeom>
            <a:noFill/>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txBody>
            <a:bodyPr spcFirstLastPara="0" vert="horz" wrap="square" lIns="585159" tIns="-2910" rIns="585158" bIns="-2910" numCol="1" spcCol="1270" anchor="ctr" anchorCtr="0">
              <a:noAutofit/>
            </a:bodyPr>
            <a:lstStyle/>
            <a:p>
              <a:pPr lvl="0" algn="ctr" defTabSz="222250">
                <a:lnSpc>
                  <a:spcPct val="90000"/>
                </a:lnSpc>
                <a:spcBef>
                  <a:spcPct val="0"/>
                </a:spcBef>
                <a:spcAft>
                  <a:spcPct val="35000"/>
                </a:spcAft>
              </a:pPr>
              <a:endParaRPr lang="en-GB" sz="500" kern="1200" dirty="0"/>
            </a:p>
          </p:txBody>
        </p:sp>
        <p:sp>
          <p:nvSpPr>
            <p:cNvPr id="8" name="Freeform 7"/>
            <p:cNvSpPr/>
            <p:nvPr/>
          </p:nvSpPr>
          <p:spPr>
            <a:xfrm>
              <a:off x="7776178" y="3253281"/>
              <a:ext cx="3012939" cy="1506469"/>
            </a:xfrm>
            <a:custGeom>
              <a:avLst/>
              <a:gdLst>
                <a:gd name="connsiteX0" fmla="*/ 0 w 3012939"/>
                <a:gd name="connsiteY0" fmla="*/ 150647 h 1506469"/>
                <a:gd name="connsiteX1" fmla="*/ 150647 w 3012939"/>
                <a:gd name="connsiteY1" fmla="*/ 0 h 1506469"/>
                <a:gd name="connsiteX2" fmla="*/ 2862292 w 3012939"/>
                <a:gd name="connsiteY2" fmla="*/ 0 h 1506469"/>
                <a:gd name="connsiteX3" fmla="*/ 3012939 w 3012939"/>
                <a:gd name="connsiteY3" fmla="*/ 150647 h 1506469"/>
                <a:gd name="connsiteX4" fmla="*/ 3012939 w 3012939"/>
                <a:gd name="connsiteY4" fmla="*/ 1355822 h 1506469"/>
                <a:gd name="connsiteX5" fmla="*/ 2862292 w 3012939"/>
                <a:gd name="connsiteY5" fmla="*/ 1506469 h 1506469"/>
                <a:gd name="connsiteX6" fmla="*/ 150647 w 3012939"/>
                <a:gd name="connsiteY6" fmla="*/ 1506469 h 1506469"/>
                <a:gd name="connsiteX7" fmla="*/ 0 w 3012939"/>
                <a:gd name="connsiteY7" fmla="*/ 1355822 h 1506469"/>
                <a:gd name="connsiteX8" fmla="*/ 0 w 3012939"/>
                <a:gd name="connsiteY8" fmla="*/ 150647 h 150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2939" h="1506469">
                  <a:moveTo>
                    <a:pt x="0" y="150647"/>
                  </a:moveTo>
                  <a:cubicBezTo>
                    <a:pt x="0" y="67447"/>
                    <a:pt x="67447" y="0"/>
                    <a:pt x="150647" y="0"/>
                  </a:cubicBezTo>
                  <a:lnTo>
                    <a:pt x="2862292" y="0"/>
                  </a:lnTo>
                  <a:cubicBezTo>
                    <a:pt x="2945492" y="0"/>
                    <a:pt x="3012939" y="67447"/>
                    <a:pt x="3012939" y="150647"/>
                  </a:cubicBezTo>
                  <a:lnTo>
                    <a:pt x="3012939" y="1355822"/>
                  </a:lnTo>
                  <a:cubicBezTo>
                    <a:pt x="3012939" y="1439022"/>
                    <a:pt x="2945492" y="1506469"/>
                    <a:pt x="2862292" y="1506469"/>
                  </a:cubicBezTo>
                  <a:lnTo>
                    <a:pt x="150647" y="1506469"/>
                  </a:lnTo>
                  <a:cubicBezTo>
                    <a:pt x="67447" y="1506469"/>
                    <a:pt x="0" y="1439022"/>
                    <a:pt x="0" y="1355822"/>
                  </a:cubicBezTo>
                  <a:lnTo>
                    <a:pt x="0" y="150647"/>
                  </a:lnTo>
                  <a:close/>
                </a:path>
              </a:pathLst>
            </a:custGeom>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txBody>
            <a:bodyPr spcFirstLastPara="0" vert="horz" wrap="square" lIns="70793" tIns="70793" rIns="70793" bIns="70793" numCol="1" spcCol="1270" anchor="ctr" anchorCtr="0">
              <a:noAutofit/>
            </a:bodyPr>
            <a:lstStyle/>
            <a:p>
              <a:pPr lvl="0" algn="ctr" defTabSz="1866900">
                <a:lnSpc>
                  <a:spcPct val="90000"/>
                </a:lnSpc>
                <a:spcBef>
                  <a:spcPct val="0"/>
                </a:spcBef>
                <a:spcAft>
                  <a:spcPct val="35000"/>
                </a:spcAft>
              </a:pPr>
              <a:r>
                <a:rPr lang="en-GB" sz="4200" b="1" kern="1200" dirty="0">
                  <a:latin typeface="Verdana" panose="020B0604030504040204" pitchFamily="34" charset="0"/>
                  <a:ea typeface="Verdana" panose="020B0604030504040204" pitchFamily="34" charset="0"/>
                  <a:cs typeface="Arial" pitchFamily="34" charset="0"/>
                </a:rPr>
                <a:t>Structure</a:t>
              </a:r>
              <a:r>
                <a:rPr lang="en-GB" sz="4200" kern="1200" dirty="0">
                  <a:latin typeface="Arial" pitchFamily="34" charset="0"/>
                  <a:cs typeface="Arial" pitchFamily="34" charset="0"/>
                </a:rPr>
                <a:t> </a:t>
              </a:r>
            </a:p>
          </p:txBody>
        </p:sp>
        <p:sp>
          <p:nvSpPr>
            <p:cNvPr id="9" name="Freeform 8"/>
            <p:cNvSpPr/>
            <p:nvPr/>
          </p:nvSpPr>
          <p:spPr>
            <a:xfrm rot="3310531">
              <a:off x="6118389" y="4845516"/>
              <a:ext cx="2110402" cy="54438"/>
            </a:xfrm>
            <a:custGeom>
              <a:avLst/>
              <a:gdLst>
                <a:gd name="connsiteX0" fmla="*/ 0 w 2110402"/>
                <a:gd name="connsiteY0" fmla="*/ 27219 h 54438"/>
                <a:gd name="connsiteX1" fmla="*/ 2110402 w 2110402"/>
                <a:gd name="connsiteY1" fmla="*/ 27219 h 54438"/>
              </a:gdLst>
              <a:ahLst/>
              <a:cxnLst>
                <a:cxn ang="0">
                  <a:pos x="connsiteX0" y="connsiteY0"/>
                </a:cxn>
                <a:cxn ang="0">
                  <a:pos x="connsiteX1" y="connsiteY1"/>
                </a:cxn>
              </a:cxnLst>
              <a:rect l="l" t="t" r="r" b="b"/>
              <a:pathLst>
                <a:path w="2110402" h="54438">
                  <a:moveTo>
                    <a:pt x="0" y="27219"/>
                  </a:moveTo>
                  <a:lnTo>
                    <a:pt x="2110402" y="27219"/>
                  </a:lnTo>
                </a:path>
              </a:pathLst>
            </a:custGeom>
            <a:noFill/>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txBody>
            <a:bodyPr spcFirstLastPara="0" vert="horz" wrap="square" lIns="1015141" tIns="-25541" rIns="1015140" bIns="-25542" numCol="1" spcCol="1270" anchor="ctr" anchorCtr="0">
              <a:noAutofit/>
            </a:bodyPr>
            <a:lstStyle/>
            <a:p>
              <a:pPr lvl="0" algn="ctr" defTabSz="355600">
                <a:lnSpc>
                  <a:spcPct val="90000"/>
                </a:lnSpc>
                <a:spcBef>
                  <a:spcPct val="0"/>
                </a:spcBef>
                <a:spcAft>
                  <a:spcPct val="35000"/>
                </a:spcAft>
              </a:pPr>
              <a:endParaRPr lang="en-GB" sz="800" kern="1200" dirty="0"/>
            </a:p>
          </p:txBody>
        </p:sp>
        <p:sp>
          <p:nvSpPr>
            <p:cNvPr id="10" name="Freeform 9"/>
            <p:cNvSpPr/>
            <p:nvPr/>
          </p:nvSpPr>
          <p:spPr>
            <a:xfrm>
              <a:off x="7776178" y="4985721"/>
              <a:ext cx="3012939" cy="1506469"/>
            </a:xfrm>
            <a:custGeom>
              <a:avLst/>
              <a:gdLst>
                <a:gd name="connsiteX0" fmla="*/ 0 w 3012939"/>
                <a:gd name="connsiteY0" fmla="*/ 150647 h 1506469"/>
                <a:gd name="connsiteX1" fmla="*/ 150647 w 3012939"/>
                <a:gd name="connsiteY1" fmla="*/ 0 h 1506469"/>
                <a:gd name="connsiteX2" fmla="*/ 2862292 w 3012939"/>
                <a:gd name="connsiteY2" fmla="*/ 0 h 1506469"/>
                <a:gd name="connsiteX3" fmla="*/ 3012939 w 3012939"/>
                <a:gd name="connsiteY3" fmla="*/ 150647 h 1506469"/>
                <a:gd name="connsiteX4" fmla="*/ 3012939 w 3012939"/>
                <a:gd name="connsiteY4" fmla="*/ 1355822 h 1506469"/>
                <a:gd name="connsiteX5" fmla="*/ 2862292 w 3012939"/>
                <a:gd name="connsiteY5" fmla="*/ 1506469 h 1506469"/>
                <a:gd name="connsiteX6" fmla="*/ 150647 w 3012939"/>
                <a:gd name="connsiteY6" fmla="*/ 1506469 h 1506469"/>
                <a:gd name="connsiteX7" fmla="*/ 0 w 3012939"/>
                <a:gd name="connsiteY7" fmla="*/ 1355822 h 1506469"/>
                <a:gd name="connsiteX8" fmla="*/ 0 w 3012939"/>
                <a:gd name="connsiteY8" fmla="*/ 150647 h 150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2939" h="1506469">
                  <a:moveTo>
                    <a:pt x="0" y="150647"/>
                  </a:moveTo>
                  <a:cubicBezTo>
                    <a:pt x="0" y="67447"/>
                    <a:pt x="67447" y="0"/>
                    <a:pt x="150647" y="0"/>
                  </a:cubicBezTo>
                  <a:lnTo>
                    <a:pt x="2862292" y="0"/>
                  </a:lnTo>
                  <a:cubicBezTo>
                    <a:pt x="2945492" y="0"/>
                    <a:pt x="3012939" y="67447"/>
                    <a:pt x="3012939" y="150647"/>
                  </a:cubicBezTo>
                  <a:lnTo>
                    <a:pt x="3012939" y="1355822"/>
                  </a:lnTo>
                  <a:cubicBezTo>
                    <a:pt x="3012939" y="1439022"/>
                    <a:pt x="2945492" y="1506469"/>
                    <a:pt x="2862292" y="1506469"/>
                  </a:cubicBezTo>
                  <a:lnTo>
                    <a:pt x="150647" y="1506469"/>
                  </a:lnTo>
                  <a:cubicBezTo>
                    <a:pt x="67447" y="1506469"/>
                    <a:pt x="0" y="1439022"/>
                    <a:pt x="0" y="1355822"/>
                  </a:cubicBezTo>
                  <a:lnTo>
                    <a:pt x="0" y="150647"/>
                  </a:lnTo>
                  <a:close/>
                </a:path>
              </a:pathLst>
            </a:custGeom>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txBody>
            <a:bodyPr spcFirstLastPara="0" vert="horz" wrap="square" lIns="70793" tIns="70793" rIns="70793" bIns="70793" numCol="1" spcCol="1270" anchor="ctr" anchorCtr="0">
              <a:noAutofit/>
            </a:bodyPr>
            <a:lstStyle/>
            <a:p>
              <a:pPr lvl="0" algn="ctr" defTabSz="1866900">
                <a:lnSpc>
                  <a:spcPct val="90000"/>
                </a:lnSpc>
                <a:spcBef>
                  <a:spcPct val="0"/>
                </a:spcBef>
                <a:spcAft>
                  <a:spcPct val="35000"/>
                </a:spcAft>
              </a:pPr>
              <a:r>
                <a:rPr lang="en-GB" sz="4200" b="1" kern="1200" dirty="0">
                  <a:latin typeface="Verdana" panose="020B0604030504040204" pitchFamily="34" charset="0"/>
                  <a:ea typeface="Verdana" panose="020B0604030504040204" pitchFamily="34" charset="0"/>
                  <a:cs typeface="Arial" pitchFamily="34" charset="0"/>
                </a:rPr>
                <a:t>Society</a:t>
              </a:r>
              <a:r>
                <a:rPr lang="en-GB" sz="4200" kern="1200" dirty="0">
                  <a:latin typeface="Verdana" panose="020B0604030504040204" pitchFamily="34" charset="0"/>
                  <a:ea typeface="Verdana" panose="020B0604030504040204" pitchFamily="34" charset="0"/>
                </a:rPr>
                <a:t> </a:t>
              </a:r>
            </a:p>
          </p:txBody>
        </p:sp>
      </p:grpSp>
    </p:spTree>
    <p:extLst>
      <p:ext uri="{BB962C8B-B14F-4D97-AF65-F5344CB8AC3E}">
        <p14:creationId xmlns:p14="http://schemas.microsoft.com/office/powerpoint/2010/main" val="11365587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1230384"/>
            <a:ext cx="11591925" cy="5231376"/>
          </a:xfrm>
        </p:spPr>
        <p:txBody>
          <a:bodyPr/>
          <a:lstStyle/>
          <a:p>
            <a:pPr>
              <a:buFont typeface="Wingdings" panose="05000000000000000000" pitchFamily="2" charset="2"/>
              <a:buChar char="Ø"/>
            </a:pPr>
            <a:r>
              <a:rPr lang="en-GB" sz="2400" dirty="0">
                <a:latin typeface="Verdana" panose="020B0604030504040204" pitchFamily="34" charset="0"/>
                <a:ea typeface="Verdana" panose="020B0604030504040204" pitchFamily="34" charset="0"/>
              </a:rPr>
              <a:t> </a:t>
            </a:r>
            <a:r>
              <a:rPr lang="en-GB" sz="2500" dirty="0">
                <a:latin typeface="Verdana" panose="020B0604030504040204" pitchFamily="34" charset="0"/>
                <a:ea typeface="Verdana" panose="020B0604030504040204" pitchFamily="34" charset="0"/>
              </a:rPr>
              <a:t>‘Deprivation of Autonomy’ (Sykes – 1958)</a:t>
            </a:r>
          </a:p>
          <a:p>
            <a:pPr>
              <a:buFont typeface="Wingdings" panose="05000000000000000000" pitchFamily="2" charset="2"/>
              <a:buChar char="Ø"/>
            </a:pPr>
            <a:r>
              <a:rPr lang="en-GB" altLang="en-US" sz="2500" dirty="0">
                <a:latin typeface="Verdana" panose="020B0604030504040204" pitchFamily="34" charset="0"/>
                <a:ea typeface="Verdana" panose="020B0604030504040204" pitchFamily="34" charset="0"/>
                <a:cs typeface="Verdana" panose="020B0604030504040204" pitchFamily="34" charset="0"/>
              </a:rPr>
              <a:t> Educational Level/Attainment</a:t>
            </a:r>
          </a:p>
          <a:p>
            <a:pPr>
              <a:buFont typeface="Wingdings" panose="05000000000000000000" pitchFamily="2" charset="2"/>
              <a:buChar char="Ø"/>
            </a:pPr>
            <a:r>
              <a:rPr lang="en-GB" altLang="en-US" sz="2500" dirty="0">
                <a:latin typeface="Verdana" panose="020B0604030504040204" pitchFamily="34" charset="0"/>
                <a:ea typeface="Verdana" panose="020B0604030504040204" pitchFamily="34" charset="0"/>
                <a:cs typeface="Verdana" panose="020B0604030504040204" pitchFamily="34" charset="0"/>
              </a:rPr>
              <a:t> Marginalisation</a:t>
            </a:r>
          </a:p>
          <a:p>
            <a:pPr>
              <a:buFont typeface="Wingdings" panose="05000000000000000000" pitchFamily="2" charset="2"/>
              <a:buChar char="Ø"/>
            </a:pPr>
            <a:r>
              <a:rPr lang="en-GB" altLang="en-US" sz="2500" dirty="0">
                <a:latin typeface="Verdana" panose="020B0604030504040204" pitchFamily="34" charset="0"/>
                <a:ea typeface="Verdana" panose="020B0604030504040204" pitchFamily="34" charset="0"/>
                <a:cs typeface="Verdana" panose="020B0604030504040204" pitchFamily="34" charset="0"/>
              </a:rPr>
              <a:t> Personal Issues/Challenges</a:t>
            </a:r>
          </a:p>
          <a:p>
            <a:pPr>
              <a:buFont typeface="Wingdings" panose="05000000000000000000" pitchFamily="2" charset="2"/>
              <a:buChar char="Ø"/>
            </a:pPr>
            <a:r>
              <a:rPr lang="en-GB" altLang="en-US" sz="2500" dirty="0">
                <a:latin typeface="Verdana" panose="020B0604030504040204" pitchFamily="34" charset="0"/>
                <a:ea typeface="Verdana" panose="020B0604030504040204" pitchFamily="34" charset="0"/>
                <a:cs typeface="Verdana" panose="020B0604030504040204" pitchFamily="34" charset="0"/>
              </a:rPr>
              <a:t> Penal Policy and ‘emotional tone’</a:t>
            </a:r>
          </a:p>
          <a:p>
            <a:pPr>
              <a:buFont typeface="Wingdings" panose="05000000000000000000" pitchFamily="2" charset="2"/>
              <a:buChar char="Ø"/>
            </a:pPr>
            <a:r>
              <a:rPr lang="en-IE" altLang="en-US" sz="2500" b="1" dirty="0">
                <a:solidFill>
                  <a:srgbClr val="FCFBE3"/>
                </a:solidFill>
                <a:latin typeface="Verdana" panose="020B0604030504040204" pitchFamily="34" charset="0"/>
                <a:ea typeface="Verdana" panose="020B0604030504040204" pitchFamily="34" charset="0"/>
              </a:rPr>
              <a:t> </a:t>
            </a:r>
            <a:r>
              <a:rPr lang="en-GB" altLang="en-US" sz="2500" dirty="0">
                <a:solidFill>
                  <a:srgbClr val="FCFBE3"/>
                </a:solidFill>
                <a:latin typeface="Verdana" panose="020B0604030504040204" pitchFamily="34" charset="0"/>
                <a:ea typeface="Verdana" panose="020B0604030504040204" pitchFamily="34" charset="0"/>
                <a:cs typeface="Verdana" panose="020B0604030504040204" pitchFamily="34" charset="0"/>
              </a:rPr>
              <a:t>Prisoners’ Rights </a:t>
            </a:r>
          </a:p>
          <a:p>
            <a:pPr>
              <a:buFont typeface="Wingdings" panose="05000000000000000000" pitchFamily="2" charset="2"/>
              <a:buChar char="Ø"/>
            </a:pPr>
            <a:r>
              <a:rPr lang="en-GB" altLang="en-US" sz="2500" dirty="0">
                <a:solidFill>
                  <a:srgbClr val="FCFBE3"/>
                </a:solidFill>
                <a:latin typeface="Verdana" panose="020B0604030504040204" pitchFamily="34" charset="0"/>
                <a:ea typeface="Verdana" panose="020B0604030504040204" pitchFamily="34" charset="0"/>
                <a:cs typeface="Verdana" panose="020B0604030504040204" pitchFamily="34" charset="0"/>
              </a:rPr>
              <a:t> Conditions of Confinement</a:t>
            </a:r>
          </a:p>
          <a:p>
            <a:pPr>
              <a:buFont typeface="Wingdings" panose="05000000000000000000" pitchFamily="2" charset="2"/>
              <a:buChar char="Ø"/>
            </a:pPr>
            <a:r>
              <a:rPr lang="en-GB" altLang="en-US" sz="2500" dirty="0">
                <a:solidFill>
                  <a:srgbClr val="FCFBE3"/>
                </a:solidFill>
                <a:latin typeface="Verdana" panose="020B0604030504040204" pitchFamily="34" charset="0"/>
                <a:ea typeface="Verdana" panose="020B0604030504040204" pitchFamily="34" charset="0"/>
                <a:cs typeface="Verdana" panose="020B0604030504040204" pitchFamily="34" charset="0"/>
              </a:rPr>
              <a:t> Prison Rules  </a:t>
            </a:r>
          </a:p>
          <a:p>
            <a:pPr>
              <a:buFont typeface="Wingdings" panose="05000000000000000000" pitchFamily="2" charset="2"/>
              <a:buChar char="Ø"/>
            </a:pPr>
            <a:r>
              <a:rPr lang="en-GB" altLang="en-US" sz="2500" dirty="0">
                <a:solidFill>
                  <a:srgbClr val="FCFBE3"/>
                </a:solidFill>
                <a:latin typeface="Verdana" panose="020B0604030504040204" pitchFamily="34" charset="0"/>
                <a:ea typeface="Verdana" panose="020B0604030504040204" pitchFamily="34" charset="0"/>
                <a:cs typeface="Verdana" panose="020B0604030504040204" pitchFamily="34" charset="0"/>
              </a:rPr>
              <a:t> Institutional Dynamics</a:t>
            </a:r>
          </a:p>
          <a:p>
            <a:pPr>
              <a:buFont typeface="Wingdings" panose="05000000000000000000" pitchFamily="2" charset="2"/>
              <a:buChar char="Ø"/>
            </a:pPr>
            <a:r>
              <a:rPr lang="en-GB" altLang="en-US" sz="2500" dirty="0">
                <a:solidFill>
                  <a:srgbClr val="FCFBE3"/>
                </a:solidFill>
                <a:latin typeface="Verdana" panose="020B0604030504040204" pitchFamily="34" charset="0"/>
                <a:ea typeface="Verdana" panose="020B0604030504040204" pitchFamily="34" charset="0"/>
                <a:cs typeface="Verdana" panose="020B0604030504040204" pitchFamily="34" charset="0"/>
              </a:rPr>
              <a:t> Educational/Programme Opportunities</a:t>
            </a:r>
          </a:p>
          <a:p>
            <a:pPr>
              <a:buFont typeface="Wingdings" panose="05000000000000000000" pitchFamily="2" charset="2"/>
              <a:buChar char="Ø"/>
            </a:pPr>
            <a:r>
              <a:rPr lang="en-US" sz="2500" dirty="0">
                <a:solidFill>
                  <a:srgbClr val="FCFBE3"/>
                </a:solidFill>
                <a:latin typeface="Verdana" panose="020B0604030504040204" pitchFamily="34" charset="0"/>
                <a:ea typeface="Verdana" panose="020B0604030504040204" pitchFamily="34" charset="0"/>
                <a:cs typeface="Verdana" panose="020B0604030504040204" pitchFamily="34" charset="0"/>
              </a:rPr>
              <a:t> Post-Release Restrictions </a:t>
            </a:r>
            <a:endParaRPr lang="en-IE" sz="2500" dirty="0">
              <a:latin typeface="Verdana" panose="020B0604030504040204" pitchFamily="34" charset="0"/>
              <a:ea typeface="Verdana" panose="020B0604030504040204" pitchFamily="34" charset="0"/>
              <a:cs typeface="Verdana" panose="020B0604030504040204" pitchFamily="34" charset="0"/>
            </a:endParaRPr>
          </a:p>
        </p:txBody>
      </p:sp>
      <p:sp>
        <p:nvSpPr>
          <p:cNvPr id="6" name="Title 5"/>
          <p:cNvSpPr txBox="1">
            <a:spLocks noGrp="1"/>
          </p:cNvSpPr>
          <p:nvPr>
            <p:ph type="title"/>
          </p:nvPr>
        </p:nvSpPr>
        <p:spPr bwMode="auto">
          <a:xfrm>
            <a:off x="3533775" y="171450"/>
            <a:ext cx="83058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fontAlgn="base" hangingPunct="1">
              <a:lnSpc>
                <a:spcPct val="83000"/>
              </a:lnSpc>
              <a:spcBef>
                <a:spcPct val="0"/>
              </a:spcBef>
              <a:spcAft>
                <a:spcPct val="0"/>
              </a:spcAft>
              <a:defRPr sz="4400">
                <a:solidFill>
                  <a:schemeClr val="tx1"/>
                </a:solidFill>
                <a:latin typeface="+mj-lt"/>
                <a:ea typeface="+mj-ea"/>
                <a:cs typeface="+mj-cs"/>
              </a:defRPr>
            </a:lvl1pPr>
            <a:lvl2pPr algn="l" rtl="0" eaLnBrk="1" fontAlgn="base" hangingPunct="1">
              <a:lnSpc>
                <a:spcPct val="83000"/>
              </a:lnSpc>
              <a:spcBef>
                <a:spcPct val="0"/>
              </a:spcBef>
              <a:spcAft>
                <a:spcPct val="0"/>
              </a:spcAft>
              <a:defRPr sz="4400">
                <a:solidFill>
                  <a:schemeClr val="tx1"/>
                </a:solidFill>
                <a:latin typeface="TUOS Stephenson" pitchFamily="-128" charset="0"/>
              </a:defRPr>
            </a:lvl2pPr>
            <a:lvl3pPr algn="l" rtl="0" eaLnBrk="1" fontAlgn="base" hangingPunct="1">
              <a:lnSpc>
                <a:spcPct val="83000"/>
              </a:lnSpc>
              <a:spcBef>
                <a:spcPct val="0"/>
              </a:spcBef>
              <a:spcAft>
                <a:spcPct val="0"/>
              </a:spcAft>
              <a:defRPr sz="4400">
                <a:solidFill>
                  <a:schemeClr val="tx1"/>
                </a:solidFill>
                <a:latin typeface="TUOS Stephenson" pitchFamily="-128" charset="0"/>
              </a:defRPr>
            </a:lvl3pPr>
            <a:lvl4pPr algn="l" rtl="0" eaLnBrk="1" fontAlgn="base" hangingPunct="1">
              <a:lnSpc>
                <a:spcPct val="83000"/>
              </a:lnSpc>
              <a:spcBef>
                <a:spcPct val="0"/>
              </a:spcBef>
              <a:spcAft>
                <a:spcPct val="0"/>
              </a:spcAft>
              <a:defRPr sz="4400">
                <a:solidFill>
                  <a:schemeClr val="tx1"/>
                </a:solidFill>
                <a:latin typeface="TUOS Stephenson" pitchFamily="-128" charset="0"/>
              </a:defRPr>
            </a:lvl4pPr>
            <a:lvl5pPr algn="l" rtl="0" eaLnBrk="1" fontAlgn="base" hangingPunct="1">
              <a:lnSpc>
                <a:spcPct val="83000"/>
              </a:lnSpc>
              <a:spcBef>
                <a:spcPct val="0"/>
              </a:spcBef>
              <a:spcAft>
                <a:spcPct val="0"/>
              </a:spcAft>
              <a:defRPr sz="4400">
                <a:solidFill>
                  <a:schemeClr val="tx1"/>
                </a:solidFill>
                <a:latin typeface="TUOS Stephenson" pitchFamily="-128" charset="0"/>
              </a:defRPr>
            </a:lvl5pPr>
            <a:lvl6pPr marL="457200" algn="l" rtl="0" eaLnBrk="1" fontAlgn="base" hangingPunct="1">
              <a:lnSpc>
                <a:spcPct val="83000"/>
              </a:lnSpc>
              <a:spcBef>
                <a:spcPct val="0"/>
              </a:spcBef>
              <a:spcAft>
                <a:spcPct val="0"/>
              </a:spcAft>
              <a:defRPr sz="4400">
                <a:solidFill>
                  <a:schemeClr val="tx1"/>
                </a:solidFill>
                <a:latin typeface="TUOS Stephenson" pitchFamily="-128" charset="0"/>
              </a:defRPr>
            </a:lvl6pPr>
            <a:lvl7pPr marL="914400" algn="l" rtl="0" eaLnBrk="1" fontAlgn="base" hangingPunct="1">
              <a:lnSpc>
                <a:spcPct val="83000"/>
              </a:lnSpc>
              <a:spcBef>
                <a:spcPct val="0"/>
              </a:spcBef>
              <a:spcAft>
                <a:spcPct val="0"/>
              </a:spcAft>
              <a:defRPr sz="4400">
                <a:solidFill>
                  <a:schemeClr val="tx1"/>
                </a:solidFill>
                <a:latin typeface="TUOS Stephenson" pitchFamily="-128" charset="0"/>
              </a:defRPr>
            </a:lvl7pPr>
            <a:lvl8pPr marL="1371600" algn="l" rtl="0" eaLnBrk="1" fontAlgn="base" hangingPunct="1">
              <a:lnSpc>
                <a:spcPct val="83000"/>
              </a:lnSpc>
              <a:spcBef>
                <a:spcPct val="0"/>
              </a:spcBef>
              <a:spcAft>
                <a:spcPct val="0"/>
              </a:spcAft>
              <a:defRPr sz="4400">
                <a:solidFill>
                  <a:schemeClr val="tx1"/>
                </a:solidFill>
                <a:latin typeface="TUOS Stephenson" pitchFamily="-128" charset="0"/>
              </a:defRPr>
            </a:lvl8pPr>
            <a:lvl9pPr marL="1828800" algn="l" rtl="0" eaLnBrk="1" fontAlgn="base" hangingPunct="1">
              <a:lnSpc>
                <a:spcPct val="83000"/>
              </a:lnSpc>
              <a:spcBef>
                <a:spcPct val="0"/>
              </a:spcBef>
              <a:spcAft>
                <a:spcPct val="0"/>
              </a:spcAft>
              <a:defRPr sz="4400">
                <a:solidFill>
                  <a:schemeClr val="tx1"/>
                </a:solidFill>
                <a:latin typeface="TUOS Stephenson" pitchFamily="-128" charset="0"/>
              </a:defRPr>
            </a:lvl9pPr>
          </a:lstStyle>
          <a:p>
            <a:pPr algn="ctr"/>
            <a:r>
              <a:rPr lang="en-GB" b="1" kern="0" dirty="0">
                <a:solidFill>
                  <a:srgbClr val="7030A0"/>
                </a:solidFill>
                <a:latin typeface="Verdana" panose="020B0604030504040204" pitchFamily="34" charset="0"/>
                <a:ea typeface="Verdana" panose="020B0604030504040204" pitchFamily="34" charset="0"/>
                <a:cs typeface="Verdana" panose="020B0604030504040204" pitchFamily="34" charset="0"/>
              </a:rPr>
              <a:t>Citizenship and Context </a:t>
            </a:r>
            <a:endParaRPr lang="en-IE" kern="0"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829761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357" y="212271"/>
            <a:ext cx="8737963" cy="762000"/>
          </a:xfrm>
        </p:spPr>
        <p:txBody>
          <a:bodyPr/>
          <a:lstStyle/>
          <a:p>
            <a:pPr algn="ctr"/>
            <a:r>
              <a:rPr lang="en-IE" sz="3400" b="1" dirty="0">
                <a:latin typeface="Calibri" panose="020F0502020204030204"/>
              </a:rPr>
              <a:t/>
            </a:r>
            <a:br>
              <a:rPr lang="en-IE" sz="3400" b="1" dirty="0">
                <a:latin typeface="Calibri" panose="020F0502020204030204"/>
              </a:rPr>
            </a:br>
            <a:endParaRPr lang="en-IE" sz="3400" dirty="0"/>
          </a:p>
        </p:txBody>
      </p:sp>
      <p:sp>
        <p:nvSpPr>
          <p:cNvPr id="3" name="Content Placeholder 2"/>
          <p:cNvSpPr>
            <a:spLocks noGrp="1"/>
          </p:cNvSpPr>
          <p:nvPr>
            <p:ph idx="1"/>
          </p:nvPr>
        </p:nvSpPr>
        <p:spPr>
          <a:xfrm>
            <a:off x="437528" y="974271"/>
            <a:ext cx="10972800" cy="3733800"/>
          </a:xfrm>
        </p:spPr>
        <p:txBody>
          <a:bodyPr/>
          <a:lstStyle/>
          <a:p>
            <a:pPr marL="0" indent="0">
              <a:buNone/>
            </a:pPr>
            <a:r>
              <a:rPr lang="en-IE" sz="2600" b="1" dirty="0">
                <a:solidFill>
                  <a:schemeClr val="tx1"/>
                </a:solidFill>
                <a:latin typeface="Verdana" panose="020B0604030504040204" pitchFamily="34" charset="0"/>
                <a:ea typeface="Verdana" panose="020B0604030504040204" pitchFamily="34" charset="0"/>
                <a:cs typeface="Verdana" panose="020B0604030504040204" pitchFamily="34" charset="0"/>
              </a:rPr>
              <a:t>Civil Citizenship </a:t>
            </a:r>
          </a:p>
          <a:p>
            <a:pPr lvl="1"/>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Right to seek redress  </a:t>
            </a:r>
          </a:p>
          <a:p>
            <a:endParaRPr lang="en-IE" sz="8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IE" sz="2600" b="1" dirty="0">
                <a:solidFill>
                  <a:schemeClr val="tx1"/>
                </a:solidFill>
                <a:latin typeface="Verdana" panose="020B0604030504040204" pitchFamily="34" charset="0"/>
                <a:ea typeface="Verdana" panose="020B0604030504040204" pitchFamily="34" charset="0"/>
                <a:cs typeface="Verdana" panose="020B0604030504040204" pitchFamily="34" charset="0"/>
              </a:rPr>
              <a:t>Political Citizenship</a:t>
            </a:r>
          </a:p>
          <a:p>
            <a:pPr lvl="1"/>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Access to the franchise</a:t>
            </a:r>
          </a:p>
          <a:p>
            <a:endParaRPr lang="en-IE" sz="8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IE" sz="2600" b="1" dirty="0">
                <a:solidFill>
                  <a:schemeClr val="tx1"/>
                </a:solidFill>
                <a:latin typeface="Verdana" panose="020B0604030504040204" pitchFamily="34" charset="0"/>
                <a:ea typeface="Verdana" panose="020B0604030504040204" pitchFamily="34" charset="0"/>
                <a:cs typeface="Verdana" panose="020B0604030504040204" pitchFamily="34" charset="0"/>
              </a:rPr>
              <a:t>Social Citizenship</a:t>
            </a:r>
          </a:p>
          <a:p>
            <a:pPr lvl="1"/>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Prisoner Councils </a:t>
            </a:r>
          </a:p>
          <a:p>
            <a:pPr lvl="1"/>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Engagement with Accountability and Monitoring Bodies  </a:t>
            </a:r>
          </a:p>
          <a:p>
            <a:endParaRPr lang="en-IE" sz="8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en-IE" sz="2600" b="1" dirty="0">
                <a:solidFill>
                  <a:schemeClr val="tx1"/>
                </a:solidFill>
                <a:latin typeface="Verdana" panose="020B0604030504040204" pitchFamily="34" charset="0"/>
                <a:ea typeface="Verdana" panose="020B0604030504040204" pitchFamily="34" charset="0"/>
                <a:cs typeface="Verdana" panose="020B0604030504040204" pitchFamily="34" charset="0"/>
              </a:rPr>
              <a:t>Active Citizenship</a:t>
            </a:r>
            <a:r>
              <a:rPr lang="en-US" sz="26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lvl="1"/>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Volunteering</a:t>
            </a:r>
          </a:p>
          <a:p>
            <a:pPr lvl="1"/>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Charitable Activities</a:t>
            </a:r>
          </a:p>
          <a:p>
            <a:endParaRPr lang="en-IE" dirty="0"/>
          </a:p>
          <a:p>
            <a:endParaRPr lang="en-IE" dirty="0"/>
          </a:p>
        </p:txBody>
      </p:sp>
      <p:sp>
        <p:nvSpPr>
          <p:cNvPr id="5" name="Title 1"/>
          <p:cNvSpPr txBox="1">
            <a:spLocks/>
          </p:cNvSpPr>
          <p:nvPr/>
        </p:nvSpPr>
        <p:spPr bwMode="auto">
          <a:xfrm>
            <a:off x="3162301" y="302622"/>
            <a:ext cx="9029699"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fontAlgn="base" hangingPunct="1">
              <a:lnSpc>
                <a:spcPct val="83000"/>
              </a:lnSpc>
              <a:spcBef>
                <a:spcPct val="0"/>
              </a:spcBef>
              <a:spcAft>
                <a:spcPct val="0"/>
              </a:spcAft>
              <a:defRPr sz="4400">
                <a:solidFill>
                  <a:schemeClr val="tx1"/>
                </a:solidFill>
                <a:latin typeface="+mj-lt"/>
                <a:ea typeface="+mj-ea"/>
                <a:cs typeface="+mj-cs"/>
              </a:defRPr>
            </a:lvl1pPr>
            <a:lvl2pPr algn="l" rtl="0" eaLnBrk="1" fontAlgn="base" hangingPunct="1">
              <a:lnSpc>
                <a:spcPct val="83000"/>
              </a:lnSpc>
              <a:spcBef>
                <a:spcPct val="0"/>
              </a:spcBef>
              <a:spcAft>
                <a:spcPct val="0"/>
              </a:spcAft>
              <a:defRPr sz="4400">
                <a:solidFill>
                  <a:schemeClr val="tx1"/>
                </a:solidFill>
                <a:latin typeface="TUOS Stephenson" pitchFamily="-128" charset="0"/>
              </a:defRPr>
            </a:lvl2pPr>
            <a:lvl3pPr algn="l" rtl="0" eaLnBrk="1" fontAlgn="base" hangingPunct="1">
              <a:lnSpc>
                <a:spcPct val="83000"/>
              </a:lnSpc>
              <a:spcBef>
                <a:spcPct val="0"/>
              </a:spcBef>
              <a:spcAft>
                <a:spcPct val="0"/>
              </a:spcAft>
              <a:defRPr sz="4400">
                <a:solidFill>
                  <a:schemeClr val="tx1"/>
                </a:solidFill>
                <a:latin typeface="TUOS Stephenson" pitchFamily="-128" charset="0"/>
              </a:defRPr>
            </a:lvl3pPr>
            <a:lvl4pPr algn="l" rtl="0" eaLnBrk="1" fontAlgn="base" hangingPunct="1">
              <a:lnSpc>
                <a:spcPct val="83000"/>
              </a:lnSpc>
              <a:spcBef>
                <a:spcPct val="0"/>
              </a:spcBef>
              <a:spcAft>
                <a:spcPct val="0"/>
              </a:spcAft>
              <a:defRPr sz="4400">
                <a:solidFill>
                  <a:schemeClr val="tx1"/>
                </a:solidFill>
                <a:latin typeface="TUOS Stephenson" pitchFamily="-128" charset="0"/>
              </a:defRPr>
            </a:lvl4pPr>
            <a:lvl5pPr algn="l" rtl="0" eaLnBrk="1" fontAlgn="base" hangingPunct="1">
              <a:lnSpc>
                <a:spcPct val="83000"/>
              </a:lnSpc>
              <a:spcBef>
                <a:spcPct val="0"/>
              </a:spcBef>
              <a:spcAft>
                <a:spcPct val="0"/>
              </a:spcAft>
              <a:defRPr sz="4400">
                <a:solidFill>
                  <a:schemeClr val="tx1"/>
                </a:solidFill>
                <a:latin typeface="TUOS Stephenson" pitchFamily="-128" charset="0"/>
              </a:defRPr>
            </a:lvl5pPr>
            <a:lvl6pPr marL="457200" algn="l" rtl="0" eaLnBrk="1" fontAlgn="base" hangingPunct="1">
              <a:lnSpc>
                <a:spcPct val="83000"/>
              </a:lnSpc>
              <a:spcBef>
                <a:spcPct val="0"/>
              </a:spcBef>
              <a:spcAft>
                <a:spcPct val="0"/>
              </a:spcAft>
              <a:defRPr sz="4400">
                <a:solidFill>
                  <a:schemeClr val="tx1"/>
                </a:solidFill>
                <a:latin typeface="TUOS Stephenson" pitchFamily="-128" charset="0"/>
              </a:defRPr>
            </a:lvl6pPr>
            <a:lvl7pPr marL="914400" algn="l" rtl="0" eaLnBrk="1" fontAlgn="base" hangingPunct="1">
              <a:lnSpc>
                <a:spcPct val="83000"/>
              </a:lnSpc>
              <a:spcBef>
                <a:spcPct val="0"/>
              </a:spcBef>
              <a:spcAft>
                <a:spcPct val="0"/>
              </a:spcAft>
              <a:defRPr sz="4400">
                <a:solidFill>
                  <a:schemeClr val="tx1"/>
                </a:solidFill>
                <a:latin typeface="TUOS Stephenson" pitchFamily="-128" charset="0"/>
              </a:defRPr>
            </a:lvl7pPr>
            <a:lvl8pPr marL="1371600" algn="l" rtl="0" eaLnBrk="1" fontAlgn="base" hangingPunct="1">
              <a:lnSpc>
                <a:spcPct val="83000"/>
              </a:lnSpc>
              <a:spcBef>
                <a:spcPct val="0"/>
              </a:spcBef>
              <a:spcAft>
                <a:spcPct val="0"/>
              </a:spcAft>
              <a:defRPr sz="4400">
                <a:solidFill>
                  <a:schemeClr val="tx1"/>
                </a:solidFill>
                <a:latin typeface="TUOS Stephenson" pitchFamily="-128" charset="0"/>
              </a:defRPr>
            </a:lvl8pPr>
            <a:lvl9pPr marL="1828800" algn="l" rtl="0" eaLnBrk="1" fontAlgn="base" hangingPunct="1">
              <a:lnSpc>
                <a:spcPct val="83000"/>
              </a:lnSpc>
              <a:spcBef>
                <a:spcPct val="0"/>
              </a:spcBef>
              <a:spcAft>
                <a:spcPct val="0"/>
              </a:spcAft>
              <a:defRPr sz="4400">
                <a:solidFill>
                  <a:schemeClr val="tx1"/>
                </a:solidFill>
                <a:latin typeface="TUOS Stephenson" pitchFamily="-128" charset="0"/>
              </a:defRPr>
            </a:lvl9pPr>
          </a:lstStyle>
          <a:p>
            <a:pPr algn="ctr"/>
            <a:r>
              <a:rPr lang="en-GB" sz="2700" b="1" kern="0" dirty="0">
                <a:solidFill>
                  <a:srgbClr val="7030A0"/>
                </a:solidFill>
                <a:latin typeface="Verdana" panose="020B0604030504040204" pitchFamily="34" charset="0"/>
                <a:ea typeface="Verdana" panose="020B0604030504040204" pitchFamily="34" charset="0"/>
              </a:rPr>
              <a:t>Imprisonment and the Mosaic of Citizenship </a:t>
            </a:r>
          </a:p>
        </p:txBody>
      </p:sp>
    </p:spTree>
    <p:extLst>
      <p:ext uri="{BB962C8B-B14F-4D97-AF65-F5344CB8AC3E}">
        <p14:creationId xmlns:p14="http://schemas.microsoft.com/office/powerpoint/2010/main" val="7898434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2301" y="321945"/>
            <a:ext cx="9029699" cy="762000"/>
          </a:xfrm>
        </p:spPr>
        <p:txBody>
          <a:bodyPr/>
          <a:lstStyle/>
          <a:p>
            <a:pPr algn="ctr"/>
            <a:r>
              <a:rPr lang="en-GB" sz="2700" b="1" dirty="0">
                <a:solidFill>
                  <a:srgbClr val="7030A0"/>
                </a:solidFill>
                <a:latin typeface="Verdana" panose="020B0604030504040204" pitchFamily="34" charset="0"/>
                <a:ea typeface="Verdana" panose="020B0604030504040204" pitchFamily="34" charset="0"/>
              </a:rPr>
              <a:t>Imprisonment and the Mosaic of Citizenship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58160679"/>
              </p:ext>
            </p:extLst>
          </p:nvPr>
        </p:nvGraphicFramePr>
        <p:xfrm>
          <a:off x="366713" y="823383"/>
          <a:ext cx="11463338" cy="5645175"/>
        </p:xfrm>
        <a:graphic>
          <a:graphicData uri="http://schemas.openxmlformats.org/drawingml/2006/table">
            <a:tbl>
              <a:tblPr firstRow="1" firstCol="1" bandRow="1">
                <a:tableStyleId>{2D5ABB26-0587-4C30-8999-92F81FD0307C}</a:tableStyleId>
              </a:tblPr>
              <a:tblGrid>
                <a:gridCol w="5490758">
                  <a:extLst>
                    <a:ext uri="{9D8B030D-6E8A-4147-A177-3AD203B41FA5}">
                      <a16:colId xmlns:a16="http://schemas.microsoft.com/office/drawing/2014/main" xmlns="" val="3418837062"/>
                    </a:ext>
                  </a:extLst>
                </a:gridCol>
                <a:gridCol w="5972580">
                  <a:extLst>
                    <a:ext uri="{9D8B030D-6E8A-4147-A177-3AD203B41FA5}">
                      <a16:colId xmlns:a16="http://schemas.microsoft.com/office/drawing/2014/main" xmlns="" val="694709180"/>
                    </a:ext>
                  </a:extLst>
                </a:gridCol>
              </a:tblGrid>
              <a:tr h="362492">
                <a:tc gridSpan="2">
                  <a:txBody>
                    <a:bodyPr/>
                    <a:lstStyle/>
                    <a:p>
                      <a:pPr marL="342900" indent="-342900">
                        <a:lnSpc>
                          <a:spcPct val="107000"/>
                        </a:lnSpc>
                        <a:spcAft>
                          <a:spcPts val="0"/>
                        </a:spcAft>
                        <a:buFont typeface="Arial" panose="020B0604020202020204" pitchFamily="34" charset="0"/>
                        <a:buChar char="•"/>
                      </a:pPr>
                      <a:endParaRPr lang="en-GB" sz="2400" dirty="0">
                        <a:effectLst/>
                        <a:latin typeface="Calibri" panose="020F0502020204030204" pitchFamily="34" charset="0"/>
                        <a:ea typeface="DengXian"/>
                        <a:cs typeface="Arial" panose="020B0604020202020204" pitchFamily="34" charset="0"/>
                      </a:endParaRPr>
                    </a:p>
                  </a:txBody>
                  <a:tcPr marL="68580" marR="68580" marT="0" marB="0"/>
                </a:tc>
                <a:tc hMerge="1">
                  <a:txBody>
                    <a:bodyPr/>
                    <a:lstStyle/>
                    <a:p>
                      <a:pPr marL="342900" indent="-342900">
                        <a:lnSpc>
                          <a:spcPct val="107000"/>
                        </a:lnSpc>
                        <a:spcAft>
                          <a:spcPts val="0"/>
                        </a:spcAft>
                        <a:buFont typeface="Arial" panose="020B0604020202020204" pitchFamily="34" charset="0"/>
                        <a:buChar char="•"/>
                      </a:pPr>
                      <a:endParaRPr lang="en-GB" sz="2200" dirty="0">
                        <a:effectLst/>
                        <a:latin typeface="Calibri" panose="020F0502020204030204" pitchFamily="34" charset="0"/>
                        <a:ea typeface="DengXi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15250908"/>
                  </a:ext>
                </a:extLst>
              </a:tr>
              <a:tr h="360209">
                <a:tc>
                  <a:txBody>
                    <a:bodyPr/>
                    <a:lstStyle/>
                    <a:p>
                      <a:pPr>
                        <a:lnSpc>
                          <a:spcPct val="107000"/>
                        </a:lnSpc>
                        <a:spcAft>
                          <a:spcPts val="0"/>
                        </a:spcAft>
                      </a:pPr>
                      <a:r>
                        <a:rPr lang="en-GB" sz="2400" b="1" dirty="0">
                          <a:effectLst/>
                        </a:rPr>
                        <a:t>Civil Citizenship </a:t>
                      </a:r>
                      <a:endParaRPr lang="en-GB" sz="2400" b="1"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rPr>
                        <a:t>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858764663"/>
                  </a:ext>
                </a:extLst>
              </a:tr>
              <a:tr h="360209">
                <a:tc>
                  <a:txBody>
                    <a:bodyPr/>
                    <a:lstStyle/>
                    <a:p>
                      <a:pPr>
                        <a:lnSpc>
                          <a:spcPct val="107000"/>
                        </a:lnSpc>
                        <a:spcAft>
                          <a:spcPts val="0"/>
                        </a:spcAft>
                      </a:pPr>
                      <a:r>
                        <a:rPr lang="en-GB" sz="2400" dirty="0">
                          <a:effectLst/>
                        </a:rPr>
                        <a:t>Right to seek redress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b="1" dirty="0">
                          <a:solidFill>
                            <a:srgbClr val="7030A0"/>
                          </a:solidFill>
                          <a:effectLst/>
                        </a:rPr>
                        <a:t>Limited (Depending on jurisdiction)</a:t>
                      </a:r>
                      <a:r>
                        <a:rPr lang="en-GB" sz="2400" b="1" baseline="0" dirty="0">
                          <a:solidFill>
                            <a:srgbClr val="7030A0"/>
                          </a:solidFill>
                          <a:effectLst/>
                        </a:rPr>
                        <a:t> </a:t>
                      </a:r>
                      <a:endParaRPr lang="en-GB" sz="2400" b="1" dirty="0">
                        <a:solidFill>
                          <a:srgbClr val="7030A0"/>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3218179460"/>
                  </a:ext>
                </a:extLst>
              </a:tr>
              <a:tr h="360209">
                <a:tc>
                  <a:txBody>
                    <a:bodyPr/>
                    <a:lstStyle/>
                    <a:p>
                      <a:pPr>
                        <a:lnSpc>
                          <a:spcPct val="107000"/>
                        </a:lnSpc>
                        <a:spcAft>
                          <a:spcPts val="0"/>
                        </a:spcAft>
                      </a:pPr>
                      <a:r>
                        <a:rPr lang="en-GB" sz="2400" dirty="0">
                          <a:effectLst/>
                        </a:rPr>
                        <a:t>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rPr>
                        <a:t>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3017308592"/>
                  </a:ext>
                </a:extLst>
              </a:tr>
              <a:tr h="419818">
                <a:tc>
                  <a:txBody>
                    <a:bodyPr/>
                    <a:lstStyle/>
                    <a:p>
                      <a:pPr>
                        <a:lnSpc>
                          <a:spcPct val="107000"/>
                        </a:lnSpc>
                        <a:spcAft>
                          <a:spcPts val="0"/>
                        </a:spcAft>
                      </a:pPr>
                      <a:r>
                        <a:rPr lang="en-GB" sz="2400" b="1" dirty="0">
                          <a:effectLst/>
                        </a:rPr>
                        <a:t>Political Citizenship</a:t>
                      </a:r>
                      <a:endParaRPr lang="en-GB" sz="2400" b="1"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rPr>
                        <a:t>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470637852"/>
                  </a:ext>
                </a:extLst>
              </a:tr>
              <a:tr h="360209">
                <a:tc>
                  <a:txBody>
                    <a:bodyPr/>
                    <a:lstStyle/>
                    <a:p>
                      <a:pPr>
                        <a:lnSpc>
                          <a:spcPct val="107000"/>
                        </a:lnSpc>
                        <a:spcAft>
                          <a:spcPts val="0"/>
                        </a:spcAft>
                      </a:pPr>
                      <a:r>
                        <a:rPr lang="en-GB" sz="2400" dirty="0">
                          <a:effectLst/>
                        </a:rPr>
                        <a:t>Access to the franchise</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b="1" dirty="0">
                          <a:solidFill>
                            <a:srgbClr val="7030A0"/>
                          </a:solidFill>
                          <a:effectLst/>
                        </a:rPr>
                        <a:t>Yes/No (Depending on jurisdiction) </a:t>
                      </a:r>
                      <a:endParaRPr lang="en-GB" sz="2400" b="1" dirty="0">
                        <a:solidFill>
                          <a:srgbClr val="7030A0"/>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3178205655"/>
                  </a:ext>
                </a:extLst>
              </a:tr>
              <a:tr h="360209">
                <a:tc>
                  <a:txBody>
                    <a:bodyPr/>
                    <a:lstStyle/>
                    <a:p>
                      <a:pPr>
                        <a:lnSpc>
                          <a:spcPct val="107000"/>
                        </a:lnSpc>
                        <a:spcAft>
                          <a:spcPts val="0"/>
                        </a:spcAft>
                      </a:pPr>
                      <a:r>
                        <a:rPr lang="en-GB" sz="2400" dirty="0">
                          <a:effectLst/>
                        </a:rPr>
                        <a:t>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rPr>
                        <a:t>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669362162"/>
                  </a:ext>
                </a:extLst>
              </a:tr>
              <a:tr h="360209">
                <a:tc>
                  <a:txBody>
                    <a:bodyPr/>
                    <a:lstStyle/>
                    <a:p>
                      <a:pPr>
                        <a:lnSpc>
                          <a:spcPct val="107000"/>
                        </a:lnSpc>
                        <a:spcAft>
                          <a:spcPts val="0"/>
                        </a:spcAft>
                      </a:pPr>
                      <a:r>
                        <a:rPr lang="en-GB" sz="2400" b="1" dirty="0">
                          <a:effectLst/>
                        </a:rPr>
                        <a:t>Social Citizenship</a:t>
                      </a:r>
                      <a:endParaRPr lang="en-GB" sz="2400" b="1"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rPr>
                        <a:t>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2949332100"/>
                  </a:ext>
                </a:extLst>
              </a:tr>
              <a:tr h="360209">
                <a:tc>
                  <a:txBody>
                    <a:bodyPr/>
                    <a:lstStyle/>
                    <a:p>
                      <a:pPr>
                        <a:lnSpc>
                          <a:spcPct val="107000"/>
                        </a:lnSpc>
                        <a:spcAft>
                          <a:spcPts val="0"/>
                        </a:spcAft>
                      </a:pPr>
                      <a:r>
                        <a:rPr lang="en-GB" sz="2400" dirty="0">
                          <a:effectLst/>
                        </a:rPr>
                        <a:t>Prisoner Councils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b="1" dirty="0">
                          <a:solidFill>
                            <a:srgbClr val="7030A0"/>
                          </a:solidFill>
                          <a:effectLst/>
                        </a:rPr>
                        <a:t>Limited (Depending on jurisdictions) </a:t>
                      </a:r>
                      <a:endParaRPr lang="en-GB" sz="2400" b="1" dirty="0">
                        <a:solidFill>
                          <a:srgbClr val="7030A0"/>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3120202172"/>
                  </a:ext>
                </a:extLst>
              </a:tr>
              <a:tr h="739483">
                <a:tc>
                  <a:txBody>
                    <a:bodyPr/>
                    <a:lstStyle/>
                    <a:p>
                      <a:pPr>
                        <a:lnSpc>
                          <a:spcPct val="107000"/>
                        </a:lnSpc>
                        <a:spcAft>
                          <a:spcPts val="0"/>
                        </a:spcAft>
                      </a:pPr>
                      <a:r>
                        <a:rPr lang="en-GB" sz="2400" dirty="0">
                          <a:effectLst/>
                        </a:rPr>
                        <a:t>Engagement with Accountability and Monitoring Bodies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b="1" dirty="0">
                          <a:solidFill>
                            <a:srgbClr val="7030A0"/>
                          </a:solidFill>
                          <a:effectLst/>
                        </a:rPr>
                        <a:t>Restricted/Limited (Depending</a:t>
                      </a:r>
                      <a:r>
                        <a:rPr lang="en-GB" sz="2400" b="1" baseline="0" dirty="0">
                          <a:solidFill>
                            <a:srgbClr val="7030A0"/>
                          </a:solidFill>
                          <a:effectLst/>
                        </a:rPr>
                        <a:t> on jurisdiction)</a:t>
                      </a:r>
                      <a:endParaRPr lang="en-GB" sz="2400" b="1" dirty="0">
                        <a:solidFill>
                          <a:srgbClr val="7030A0"/>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3565476016"/>
                  </a:ext>
                </a:extLst>
              </a:tr>
              <a:tr h="360209">
                <a:tc gridSpan="2">
                  <a:txBody>
                    <a:bodyPr/>
                    <a:lstStyle/>
                    <a:p>
                      <a:pPr>
                        <a:lnSpc>
                          <a:spcPct val="107000"/>
                        </a:lnSpc>
                        <a:spcAft>
                          <a:spcPts val="0"/>
                        </a:spcAft>
                      </a:pPr>
                      <a:r>
                        <a:rPr lang="en-GB" sz="2400" dirty="0">
                          <a:effectLst/>
                        </a:rPr>
                        <a:t>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hMerge="1">
                  <a:txBody>
                    <a:bodyPr/>
                    <a:lstStyle/>
                    <a:p>
                      <a:endParaRPr lang="en-GB"/>
                    </a:p>
                  </a:txBody>
                  <a:tcPr/>
                </a:tc>
                <a:extLst>
                  <a:ext uri="{0D108BD9-81ED-4DB2-BD59-A6C34878D82A}">
                    <a16:rowId xmlns:a16="http://schemas.microsoft.com/office/drawing/2014/main" xmlns="" val="3455695667"/>
                  </a:ext>
                </a:extLst>
              </a:tr>
              <a:tr h="360209">
                <a:tc>
                  <a:txBody>
                    <a:bodyPr/>
                    <a:lstStyle/>
                    <a:p>
                      <a:pPr>
                        <a:lnSpc>
                          <a:spcPct val="107000"/>
                        </a:lnSpc>
                        <a:spcAft>
                          <a:spcPts val="0"/>
                        </a:spcAft>
                      </a:pPr>
                      <a:r>
                        <a:rPr lang="en-GB" sz="2400" b="1" dirty="0">
                          <a:effectLst/>
                        </a:rPr>
                        <a:t>Active Citizenship </a:t>
                      </a:r>
                      <a:endParaRPr lang="en-GB" sz="2400" b="1"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rPr>
                        <a:t> </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4124503576"/>
                  </a:ext>
                </a:extLst>
              </a:tr>
              <a:tr h="360209">
                <a:tc>
                  <a:txBody>
                    <a:bodyPr/>
                    <a:lstStyle/>
                    <a:p>
                      <a:pPr>
                        <a:lnSpc>
                          <a:spcPct val="107000"/>
                        </a:lnSpc>
                        <a:spcAft>
                          <a:spcPts val="0"/>
                        </a:spcAft>
                      </a:pPr>
                      <a:r>
                        <a:rPr lang="en-GB" sz="2400" dirty="0">
                          <a:effectLst/>
                        </a:rPr>
                        <a:t>Volunteering</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b="1" dirty="0">
                          <a:solidFill>
                            <a:srgbClr val="7030A0"/>
                          </a:solidFill>
                          <a:effectLst/>
                        </a:rPr>
                        <a:t>Yes </a:t>
                      </a:r>
                      <a:endParaRPr lang="en-GB" sz="2400" b="1" dirty="0">
                        <a:solidFill>
                          <a:srgbClr val="7030A0"/>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353281008"/>
                  </a:ext>
                </a:extLst>
              </a:tr>
              <a:tr h="360209">
                <a:tc>
                  <a:txBody>
                    <a:bodyPr/>
                    <a:lstStyle/>
                    <a:p>
                      <a:pPr>
                        <a:lnSpc>
                          <a:spcPct val="107000"/>
                        </a:lnSpc>
                        <a:spcAft>
                          <a:spcPts val="0"/>
                        </a:spcAft>
                      </a:pPr>
                      <a:r>
                        <a:rPr lang="en-GB" sz="2400" dirty="0">
                          <a:effectLst/>
                        </a:rPr>
                        <a:t>Charitable Activities</a:t>
                      </a:r>
                      <a:endParaRPr lang="en-GB" sz="2400" dirty="0">
                        <a:solidFill>
                          <a:schemeClr val="tx1"/>
                        </a:solidFill>
                        <a:effectLst/>
                        <a:latin typeface="Calibri" panose="020F0502020204030204" pitchFamily="34" charset="0"/>
                        <a:ea typeface="DengXian"/>
                        <a:cs typeface="Arial" panose="020B0604020202020204" pitchFamily="34" charset="0"/>
                      </a:endParaRPr>
                    </a:p>
                  </a:txBody>
                  <a:tcPr marL="68580" marR="68580" marT="0" marB="0"/>
                </a:tc>
                <a:tc>
                  <a:txBody>
                    <a:bodyPr/>
                    <a:lstStyle/>
                    <a:p>
                      <a:pPr>
                        <a:lnSpc>
                          <a:spcPct val="107000"/>
                        </a:lnSpc>
                        <a:spcAft>
                          <a:spcPts val="0"/>
                        </a:spcAft>
                      </a:pPr>
                      <a:r>
                        <a:rPr lang="en-GB" sz="2400" b="1" dirty="0">
                          <a:solidFill>
                            <a:srgbClr val="7030A0"/>
                          </a:solidFill>
                          <a:effectLst/>
                        </a:rPr>
                        <a:t>Yes </a:t>
                      </a:r>
                      <a:endParaRPr lang="en-GB" sz="2400" b="1" dirty="0">
                        <a:solidFill>
                          <a:srgbClr val="7030A0"/>
                        </a:solidFill>
                        <a:effectLst/>
                        <a:latin typeface="Calibri" panose="020F0502020204030204" pitchFamily="34" charset="0"/>
                        <a:ea typeface="DengXian"/>
                        <a:cs typeface="Arial" panose="020B0604020202020204" pitchFamily="34" charset="0"/>
                      </a:endParaRPr>
                    </a:p>
                  </a:txBody>
                  <a:tcPr marL="68580" marR="68580" marT="0" marB="0"/>
                </a:tc>
                <a:extLst>
                  <a:ext uri="{0D108BD9-81ED-4DB2-BD59-A6C34878D82A}">
                    <a16:rowId xmlns:a16="http://schemas.microsoft.com/office/drawing/2014/main" xmlns="" val="682978809"/>
                  </a:ext>
                </a:extLst>
              </a:tr>
            </a:tbl>
          </a:graphicData>
        </a:graphic>
      </p:graphicFrame>
    </p:spTree>
    <p:extLst>
      <p:ext uri="{BB962C8B-B14F-4D97-AF65-F5344CB8AC3E}">
        <p14:creationId xmlns:p14="http://schemas.microsoft.com/office/powerpoint/2010/main" val="16501818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926" y="1094874"/>
            <a:ext cx="11432674" cy="3733800"/>
          </a:xfrm>
        </p:spPr>
        <p:txBody>
          <a:bodyPr/>
          <a:lstStyle/>
          <a:p>
            <a:pPr marL="0" indent="0" algn="just">
              <a:buNone/>
            </a:pPr>
            <a:r>
              <a:rPr lang="en-GB" sz="2900" dirty="0">
                <a:latin typeface="Verdana" panose="020B0604030504040204" pitchFamily="34" charset="0"/>
                <a:ea typeface="Verdana" panose="020B0604030504040204" pitchFamily="34" charset="0"/>
              </a:rPr>
              <a:t>Voting is an instructive proxy measure of broader social change. Compared to demographically matched non-voters, voters are more likely to be interested in politics, to give to charity, to volunteer, to serve on juries, to attend community school board meetings, to participate in public demonstrations, and to co-operate with their fellow citizens on community affairs. </a:t>
            </a:r>
            <a:r>
              <a:rPr lang="en-GB" sz="2900" b="1" dirty="0">
                <a:latin typeface="Verdana" panose="020B0604030504040204" pitchFamily="34" charset="0"/>
                <a:ea typeface="Verdana" panose="020B0604030504040204" pitchFamily="34" charset="0"/>
              </a:rPr>
              <a:t>It is sometimes hard to tell whether voting causes community engagement or vice versa, although some recent evidence suggests that the act of voting itself encourages volunteering and other forms of good citizenship.  </a:t>
            </a:r>
          </a:p>
          <a:p>
            <a:pPr marL="0" indent="0" algn="r">
              <a:buNone/>
            </a:pPr>
            <a:r>
              <a:rPr lang="en-GB" sz="2800" dirty="0">
                <a:latin typeface="Verdana" panose="020B0604030504040204" pitchFamily="34" charset="0"/>
                <a:ea typeface="Verdana" panose="020B0604030504040204" pitchFamily="34" charset="0"/>
              </a:rPr>
              <a:t>Putnam (2000: 35) </a:t>
            </a:r>
            <a:endParaRPr lang="en-GB" sz="2900" dirty="0">
              <a:latin typeface="Verdana" panose="020B0604030504040204" pitchFamily="34" charset="0"/>
              <a:ea typeface="Verdana" panose="020B0604030504040204" pitchFamily="34" charset="0"/>
            </a:endParaRPr>
          </a:p>
        </p:txBody>
      </p:sp>
      <p:sp>
        <p:nvSpPr>
          <p:cNvPr id="6" name="Title 5"/>
          <p:cNvSpPr>
            <a:spLocks noGrp="1"/>
          </p:cNvSpPr>
          <p:nvPr>
            <p:ph type="title"/>
          </p:nvPr>
        </p:nvSpPr>
        <p:spPr>
          <a:xfrm>
            <a:off x="3240505" y="248152"/>
            <a:ext cx="8545095" cy="501024"/>
          </a:xfrm>
          <a:prstGeom prst="rect">
            <a:avLst/>
          </a:prstGeom>
        </p:spPr>
        <p:txBody>
          <a:bodyPr wrap="square" lIns="91429" tIns="45715" rIns="91429" bIns="45715">
            <a:spAutoFit/>
          </a:bodyPr>
          <a:lstStyle/>
          <a:p>
            <a:pPr algn="ctr"/>
            <a:r>
              <a:rPr lang="en-GB" sz="3200" b="1" kern="0" dirty="0">
                <a:solidFill>
                  <a:srgbClr val="7030A0"/>
                </a:solidFill>
                <a:latin typeface="Verdana" panose="020B0604030504040204" pitchFamily="34" charset="0"/>
                <a:ea typeface="Verdana" panose="020B0604030504040204" pitchFamily="34" charset="0"/>
                <a:cs typeface="Arial" panose="020B0604020202020204" pitchFamily="34" charset="0"/>
              </a:rPr>
              <a:t>Why Political Citizenship Matters?  </a:t>
            </a:r>
            <a:endParaRPr lang="en-GB" sz="3200" b="1" dirty="0">
              <a:solidFill>
                <a:srgbClr val="7030A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125647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tuos_ppt_template_colour">
  <a:themeElements>
    <a:clrScheme name="">
      <a:dk1>
        <a:srgbClr val="FCFBE3"/>
      </a:dk1>
      <a:lt1>
        <a:srgbClr val="FFFFFF"/>
      </a:lt1>
      <a:dk2>
        <a:srgbClr val="336699"/>
      </a:dk2>
      <a:lt2>
        <a:srgbClr val="FFFF33"/>
      </a:lt2>
      <a:accent1>
        <a:srgbClr val="FFFF00"/>
      </a:accent1>
      <a:accent2>
        <a:srgbClr val="B5B5B5"/>
      </a:accent2>
      <a:accent3>
        <a:srgbClr val="ADB8CA"/>
      </a:accent3>
      <a:accent4>
        <a:srgbClr val="DADADA"/>
      </a:accent4>
      <a:accent5>
        <a:srgbClr val="FFFFAA"/>
      </a:accent5>
      <a:accent6>
        <a:srgbClr val="A4A4A4"/>
      </a:accent6>
      <a:hlink>
        <a:srgbClr val="00B4F0"/>
      </a:hlink>
      <a:folHlink>
        <a:srgbClr val="FF00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lnDef>
  </a:objectDefaults>
  <a:extraClrSchemeLst>
    <a:extraClrScheme>
      <a:clrScheme name="Office Theme 1">
        <a:dk1>
          <a:srgbClr val="2A196F"/>
        </a:dk1>
        <a:lt1>
          <a:srgbClr val="F9FFA2"/>
        </a:lt1>
        <a:dk2>
          <a:srgbClr val="00B3EF"/>
        </a:dk2>
        <a:lt2>
          <a:srgbClr val="FCFBE3"/>
        </a:lt2>
        <a:accent1>
          <a:srgbClr val="FFFF00"/>
        </a:accent1>
        <a:accent2>
          <a:srgbClr val="B5B5B5"/>
        </a:accent2>
        <a:accent3>
          <a:srgbClr val="FBFFCE"/>
        </a:accent3>
        <a:accent4>
          <a:srgbClr val="22145E"/>
        </a:accent4>
        <a:accent5>
          <a:srgbClr val="FFFFAA"/>
        </a:accent5>
        <a:accent6>
          <a:srgbClr val="A4A4A4"/>
        </a:accent6>
        <a:hlink>
          <a:srgbClr val="00B4F0"/>
        </a:hlink>
        <a:folHlink>
          <a:srgbClr val="FF00A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BC16AC0010534CA970922FA11AD2B4" ma:contentTypeVersion="11" ma:contentTypeDescription="Een nieuw document maken." ma:contentTypeScope="" ma:versionID="94f6228598791d9c664cb15c1520e3c8">
  <xsd:schema xmlns:xsd="http://www.w3.org/2001/XMLSchema" xmlns:xs="http://www.w3.org/2001/XMLSchema" xmlns:p="http://schemas.microsoft.com/office/2006/metadata/properties" xmlns:ns2="0c9812b4-0b2a-48f1-9c08-15b5c9fba728" xmlns:ns3="a26049c2-9c04-4a0a-a55d-cda6a5373431" targetNamespace="http://schemas.microsoft.com/office/2006/metadata/properties" ma:root="true" ma:fieldsID="8435391c460072bb8248e773b9192f84" ns2:_="" ns3:_="">
    <xsd:import namespace="0c9812b4-0b2a-48f1-9c08-15b5c9fba728"/>
    <xsd:import namespace="a26049c2-9c04-4a0a-a55d-cda6a5373431"/>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9812b4-0b2a-48f1-9c08-15b5c9fba728"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int-hash delen" ma:internalName="SharingHintHash" ma:readOnly="true">
      <xsd:simpleType>
        <xsd:restriction base="dms:Text"/>
      </xsd:simpleType>
    </xsd:element>
    <xsd:element name="SharedWithDetails" ma:index="10"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26049c2-9c04-4a0a-a55d-cda6a537343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DF3FE9-11F7-4FD7-8DC1-F56954AE63C3}">
  <ds:schemaRefs>
    <ds:schemaRef ds:uri="http://schemas.microsoft.com/sharepoint/v3/contenttype/forms"/>
  </ds:schemaRefs>
</ds:datastoreItem>
</file>

<file path=customXml/itemProps2.xml><?xml version="1.0" encoding="utf-8"?>
<ds:datastoreItem xmlns:ds="http://schemas.openxmlformats.org/officeDocument/2006/customXml" ds:itemID="{C6ED7CE9-A6BF-422F-8F7A-4E21983F43FA}">
  <ds:schemaRefs>
    <ds:schemaRef ds:uri="0c9812b4-0b2a-48f1-9c08-15b5c9fba728"/>
    <ds:schemaRef ds:uri="http://purl.org/dc/terms/"/>
    <ds:schemaRef ds:uri="a26049c2-9c04-4a0a-a55d-cda6a5373431"/>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9E4B859-FBB4-41F0-BFC4-56764AB078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9812b4-0b2a-48f1-9c08-15b5c9fba728"/>
    <ds:schemaRef ds:uri="a26049c2-9c04-4a0a-a55d-cda6a53734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172</TotalTime>
  <Words>842</Words>
  <Application>Microsoft Office PowerPoint</Application>
  <PresentationFormat>Breedbeeld</PresentationFormat>
  <Paragraphs>164</Paragraphs>
  <Slides>16</Slides>
  <Notes>8</Notes>
  <HiddenSlides>0</HiddenSlides>
  <MMClips>0</MMClips>
  <ScaleCrop>false</ScaleCrop>
  <HeadingPairs>
    <vt:vector size="6" baseType="variant">
      <vt:variant>
        <vt:lpstr>Gebruikte lettertypen</vt:lpstr>
      </vt:variant>
      <vt:variant>
        <vt:i4>9</vt:i4>
      </vt:variant>
      <vt:variant>
        <vt:lpstr>Thema</vt:lpstr>
      </vt:variant>
      <vt:variant>
        <vt:i4>2</vt:i4>
      </vt:variant>
      <vt:variant>
        <vt:lpstr>Diatitels</vt:lpstr>
      </vt:variant>
      <vt:variant>
        <vt:i4>16</vt:i4>
      </vt:variant>
    </vt:vector>
  </HeadingPairs>
  <TitlesOfParts>
    <vt:vector size="27" baseType="lpstr">
      <vt:lpstr>Arial</vt:lpstr>
      <vt:lpstr>Calibri</vt:lpstr>
      <vt:lpstr>Calibri Light</vt:lpstr>
      <vt:lpstr>DengXian</vt:lpstr>
      <vt:lpstr>Symbol</vt:lpstr>
      <vt:lpstr>Times New Roman</vt:lpstr>
      <vt:lpstr>TUOS Stephenson</vt:lpstr>
      <vt:lpstr>Verdana</vt:lpstr>
      <vt:lpstr>Wingdings</vt:lpstr>
      <vt:lpstr>tuos_ppt_template_colour</vt:lpstr>
      <vt:lpstr>1_Office Theme</vt:lpstr>
      <vt:lpstr>Active Citizenship  and the Civic Prison </vt:lpstr>
      <vt:lpstr>Active Citizenship  and the Civic Prison </vt:lpstr>
      <vt:lpstr>Mosaic of Citizenship </vt:lpstr>
      <vt:lpstr>Mosaic of Citizenship </vt:lpstr>
      <vt:lpstr>Citizenship and Context </vt:lpstr>
      <vt:lpstr>Citizenship and Context </vt:lpstr>
      <vt:lpstr> </vt:lpstr>
      <vt:lpstr>Imprisonment and the Mosaic of Citizenship </vt:lpstr>
      <vt:lpstr>Why Political Citizenship Matters?  </vt:lpstr>
      <vt:lpstr>PowerPoint-presentatie</vt:lpstr>
      <vt:lpstr>PowerPoint-presentatie</vt:lpstr>
      <vt:lpstr>Imprisonment and Active Citizenship</vt:lpstr>
      <vt:lpstr> Characteristics of a Civic Prison </vt:lpstr>
      <vt:lpstr>Participation and Civic Education  </vt:lpstr>
      <vt:lpstr> Conclusion/s </vt:lpstr>
      <vt:lpstr>Active Citizenship and the Civic Prison </vt:lpstr>
    </vt:vector>
  </TitlesOfParts>
  <Company>The University of Sheffield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Participation in European Prisons</dc:title>
  <dc:creator>Cormac Michael Behan</dc:creator>
  <cp:lastModifiedBy>User</cp:lastModifiedBy>
  <cp:revision>27</cp:revision>
  <cp:lastPrinted>2019-11-07T10:24:50Z</cp:lastPrinted>
  <dcterms:created xsi:type="dcterms:W3CDTF">2019-11-01T16:27:33Z</dcterms:created>
  <dcterms:modified xsi:type="dcterms:W3CDTF">2019-12-03T12:49:45Z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0x010100ECBC16AC0010534CA970922FA11AD2B4</vt:lpwstr>
  </property>
</Properties>
</file>